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64" r:id="rId3"/>
    <p:sldId id="282" r:id="rId4"/>
    <p:sldId id="283" r:id="rId5"/>
    <p:sldId id="286" r:id="rId6"/>
    <p:sldId id="284" r:id="rId7"/>
    <p:sldId id="287" r:id="rId8"/>
    <p:sldId id="281" r:id="rId9"/>
    <p:sldId id="288" r:id="rId10"/>
    <p:sldId id="278" r:id="rId11"/>
    <p:sldId id="266" r:id="rId12"/>
    <p:sldId id="280" r:id="rId13"/>
    <p:sldId id="279" r:id="rId14"/>
    <p:sldId id="262" r:id="rId15"/>
    <p:sldId id="277" r:id="rId16"/>
    <p:sldId id="270" r:id="rId17"/>
    <p:sldId id="28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BFF8"/>
    <a:srgbClr val="FF99CC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72" d="100"/>
          <a:sy n="72" d="100"/>
        </p:scale>
        <p:origin x="-792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45FC7-FF3C-47BA-968F-22F457C9304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90B27-C4F6-4627-8A23-FE061855CC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485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4168" y="1772816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Ранняя профориентация дошкольников»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92696"/>
            <a:ext cx="7854696" cy="1392560"/>
          </a:xfrm>
        </p:spPr>
        <p:txBody>
          <a:bodyPr>
            <a:normAutofit/>
          </a:bodyPr>
          <a:lstStyle/>
          <a:p>
            <a:pPr marR="0" lvl="0" algn="ctr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70000"/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 учреждение </a:t>
            </a:r>
          </a:p>
          <a:p>
            <a:pPr marR="0" lvl="0" algn="ctr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70000"/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№246 </a:t>
            </a:r>
          </a:p>
          <a:p>
            <a:pPr marR="0" lvl="0" algn="ctr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70000"/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Приморского района Санкт- Петербурга</a:t>
            </a:r>
          </a:p>
          <a:p>
            <a:pPr marR="0" lvl="0" algn="ctr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70000"/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Отделение дошкольного образования детей</a:t>
            </a:r>
          </a:p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699792" y="6237312"/>
            <a:ext cx="3600400" cy="456456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2022год</a:t>
            </a:r>
          </a:p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44" y="3225884"/>
            <a:ext cx="3988495" cy="3148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3429000"/>
            <a:ext cx="3364785" cy="252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27584" y="764704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ранней профориентации дошкольников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5536" y="1988840"/>
            <a:ext cx="3960440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Профессиональное воспитание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44008" y="1988840"/>
            <a:ext cx="4104456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Профессиональное информирование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3429000"/>
            <a:ext cx="3888432" cy="280831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формирование позитивных установок к различным видам труда и творчества посредством разнообразного игрового оборудования в соответствии с ФГОС ДО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44008" y="3429000"/>
            <a:ext cx="4104456" cy="280831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обеспечение детей информацией</a:t>
            </a:r>
          </a:p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 о мире профессий</a:t>
            </a:r>
            <a:endParaRPr lang="ru-RU" sz="2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55576" y="260648"/>
            <a:ext cx="7467600" cy="63408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  с педагогами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11560" y="1052736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Практикумы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995936" y="1052736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Семинары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979712" y="2492896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Заседания рабочей группы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364088" y="2492896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Проблемные обсуждения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3861048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Конкурсы профессионального мастерства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283968" y="3861048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Образовательные проекты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835696" y="5301208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Открытые просмотры занятий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с детьми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92080" y="5301208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Мастер- класс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тьяна\Pictures\видео и фото работа 2016+конкурс пед. достижений\Документы\Фрёбель 2020\Фильм в РАО\90dc3c0d-4952-48eb-88c3-0f21265322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933056"/>
            <a:ext cx="2031690" cy="2708920"/>
          </a:xfrm>
          <a:prstGeom prst="rect">
            <a:avLst/>
          </a:prstGeom>
          <a:noFill/>
        </p:spPr>
      </p:pic>
      <p:pic>
        <p:nvPicPr>
          <p:cNvPr id="2051" name="Picture 3" descr="C:\Users\Татьяна\Pictures\видео и фото работа 2016+конкурс пед. достижений\Документы\Фрёбель 2020\Фильм в РАО\2019-11-28 13-39-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980728"/>
            <a:ext cx="3768418" cy="2826314"/>
          </a:xfrm>
          <a:prstGeom prst="rect">
            <a:avLst/>
          </a:prstGeom>
          <a:noFill/>
        </p:spPr>
      </p:pic>
      <p:pic>
        <p:nvPicPr>
          <p:cNvPr id="2052" name="Picture 4" descr="C:\Users\Татьяна\Pictures\видео и фото работа 2016+конкурс пед. достижений\Документы\Фрёбель  2020-2021\Педагоги- мастер- класс\IMG 05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851666"/>
            <a:ext cx="3672408" cy="2754306"/>
          </a:xfrm>
          <a:prstGeom prst="rect">
            <a:avLst/>
          </a:prstGeom>
          <a:noFill/>
        </p:spPr>
      </p:pic>
      <p:pic>
        <p:nvPicPr>
          <p:cNvPr id="2053" name="Picture 5" descr="C:\Users\Татьяна\Pictures\видео и фото работа 2016+конкурс пед. достижений\Документы\Фрёбель  2020-2021\Педагоги- мастер- класс\Радионова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980728"/>
            <a:ext cx="3707904" cy="278092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55576" y="260648"/>
            <a:ext cx="7467600" cy="63408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  с детьми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11560" y="1052736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Виртуальные экскурсии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995936" y="1052736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Образовательные проекты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979712" y="2492896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Лаборатории</a:t>
            </a:r>
          </a:p>
        </p:txBody>
      </p:sp>
      <p:sp>
        <p:nvSpPr>
          <p:cNvPr id="9" name="Овал 8"/>
          <p:cNvSpPr/>
          <p:nvPr/>
        </p:nvSpPr>
        <p:spPr>
          <a:xfrm>
            <a:off x="5364088" y="2492896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Мини- музеи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3861048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Конкурсы, выставки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283968" y="3861048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Заседания клуба исследователей (строителей)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835696" y="5301208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Сюжетно- ролевые и дидактические игры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92080" y="5301208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Занятия из цикла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«Кем быть?»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Документы\Разное\фото садик\Фрёбель\Семинар Фрёбель\a39bb455-fc46-4c10-9a36-b10fe6c785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071546"/>
            <a:ext cx="4071966" cy="5429288"/>
          </a:xfrm>
          <a:prstGeom prst="rect">
            <a:avLst/>
          </a:prstGeom>
          <a:noFill/>
        </p:spPr>
      </p:pic>
      <p:pic>
        <p:nvPicPr>
          <p:cNvPr id="2053" name="Picture 5" descr="D:\Документы\Разное\фото садик\Фрёбель\Семинар Фрёбель\63feb805-f495-4651-9091-4b8c3611ca0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02" y="1095335"/>
            <a:ext cx="4000546" cy="5334061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55576" y="260648"/>
            <a:ext cx="7467600" cy="63408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  с родителями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971600" y="1124744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Мастер- класс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148064" y="1124744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Образовательные путешествия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в городское и музейное пространство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115616" y="3140968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Конструкторский турнир</a:t>
            </a:r>
          </a:p>
        </p:txBody>
      </p:sp>
      <p:sp>
        <p:nvSpPr>
          <p:cNvPr id="9" name="Овал 8"/>
          <p:cNvSpPr/>
          <p:nvPr/>
        </p:nvSpPr>
        <p:spPr>
          <a:xfrm>
            <a:off x="5220072" y="3140968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Творческие проекты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259632" y="5157192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Совместные  выставки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148064" y="5085184"/>
            <a:ext cx="295232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Круглый стол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кументы\Разное\фото садик\Фрёбель\Фото Фрёбель\219c8af4-8532-4976-bb5d-53b945b0726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3"/>
            <a:ext cx="3528392" cy="2646293"/>
          </a:xfrm>
          <a:prstGeom prst="rect">
            <a:avLst/>
          </a:prstGeom>
          <a:noFill/>
        </p:spPr>
      </p:pic>
      <p:pic>
        <p:nvPicPr>
          <p:cNvPr id="4099" name="Picture 3" descr="D:\Документы\Разное\фото садик\Фрёбель\Фото Фрёбель\714b6c83-4633-48d4-a578-87c08f9bafb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861048"/>
            <a:ext cx="3323862" cy="249289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501008"/>
            <a:ext cx="2376264" cy="3174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764704"/>
            <a:ext cx="355239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Татьяна\Pictures\видео и фото работа 2016+конкурс пед. достижений\Документы\Фрёбель  2020-2021\работа с родителями - Образовательные путешествия с родителями\0a62d073-bdc9-44af-abb3-ac0d03db47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501008"/>
            <a:ext cx="2355726" cy="314096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Pictures\видео и фото работа 2016+конкурс пед. достижений\Документы\Фрёбель 2020\Фильм в РАО\Инженерный марафон-2020.jpg"/>
          <p:cNvPicPr>
            <a:picLocks noChangeAspect="1" noChangeArrowheads="1"/>
          </p:cNvPicPr>
          <p:nvPr/>
        </p:nvPicPr>
        <p:blipFill rotWithShape="1">
          <a:blip r:embed="rId2" cstate="print"/>
          <a:srcRect l="3713" r="3522"/>
          <a:stretch/>
        </p:blipFill>
        <p:spPr bwMode="auto">
          <a:xfrm>
            <a:off x="179512" y="332656"/>
            <a:ext cx="2260532" cy="3351372"/>
          </a:xfrm>
          <a:prstGeom prst="rect">
            <a:avLst/>
          </a:prstGeom>
          <a:noFill/>
        </p:spPr>
      </p:pic>
      <p:pic>
        <p:nvPicPr>
          <p:cNvPr id="1027" name="Picture 3" descr="C:\Users\Татьяна\Pictures\видео и фото работа 2016+конкурс пед. достижений\Документы\Фрёбель 2020\Фильм в РАО\Космофест-20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4236" r="3802" b="2864"/>
          <a:stretch/>
        </p:blipFill>
        <p:spPr bwMode="auto">
          <a:xfrm>
            <a:off x="2456990" y="3468968"/>
            <a:ext cx="2229643" cy="3238986"/>
          </a:xfrm>
          <a:prstGeom prst="rect">
            <a:avLst/>
          </a:prstGeom>
          <a:noFill/>
        </p:spPr>
      </p:pic>
      <p:pic>
        <p:nvPicPr>
          <p:cNvPr id="2" name="Picture 2" descr="C:\Users\Пользователь_2\Documents\Документы\экспериментальная работа\От Фрёбеля до робота\Достижения ДО ГБОУ №246\Космофест-2021- Ключникова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" r="6774" b="3813"/>
          <a:stretch/>
        </p:blipFill>
        <p:spPr bwMode="auto">
          <a:xfrm>
            <a:off x="6844489" y="3466220"/>
            <a:ext cx="2199716" cy="3238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Пользователь_2\Documents\Документы\экспериментальная работа\От Фрёбеля до робота\Достижения ДО ГБОУ №246\Космофест-2021- Лебедева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" t="296" r="6089" b="2967"/>
          <a:stretch/>
        </p:blipFill>
        <p:spPr bwMode="auto">
          <a:xfrm>
            <a:off x="4686633" y="367366"/>
            <a:ext cx="2157856" cy="321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2636912"/>
            <a:ext cx="9144000" cy="63408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27584" y="764704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Компетенции 21 века (4 К)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Татьяна\Desktop\hello_html_6590f9d3 (1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1"/>
              </a:clrFrom>
              <a:clrTo>
                <a:srgbClr val="F3F3F1">
                  <a:alpha val="0"/>
                </a:srgbClr>
              </a:clrTo>
            </a:clrChange>
          </a:blip>
          <a:srcRect l="8859" t="26250" r="9439" b="9001"/>
          <a:stretch>
            <a:fillRect/>
          </a:stretch>
        </p:blipFill>
        <p:spPr bwMode="auto">
          <a:xfrm>
            <a:off x="161530" y="1772816"/>
            <a:ext cx="8658942" cy="3860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27584" y="764704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Ранняя профориентация дошкольников 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1412776"/>
            <a:ext cx="8352928" cy="108012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России  от  17.10.2013  г.  №  1155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«Об  утверждении федерального  государственного  образовательного  стандарта  дошкольного  образования»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5536" y="2924944"/>
            <a:ext cx="3960440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образовательная область«Социально-коммуникативное развитие»</a:t>
            </a:r>
            <a:endParaRPr lang="ru-RU" sz="2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72000" y="2924944"/>
            <a:ext cx="4104456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целевой ориентир дошкольного  образования на этапе завершения дошкольного образования</a:t>
            </a:r>
            <a:endParaRPr lang="ru-RU" sz="20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4437112"/>
            <a:ext cx="3888432" cy="216024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позитивных установок к различным видам труда и творчества.</a:t>
            </a:r>
            <a:endParaRPr lang="ru-RU" sz="20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572000" y="4437112"/>
            <a:ext cx="4104456" cy="216024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Ребёнок овладевает основными культурными способами деятельности, проявляет инициативу и самостоятельность в разных видах деятельности- игре, общении, познавательно- исследовательской деятельности, конструировании и др.; способен выбирать себе род занятий, участников по совместной деятельности</a:t>
            </a:r>
            <a:endParaRPr lang="ru-RU" sz="16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926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Времена меняются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Татьяна\Desktop\img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437"/>
          <a:stretch>
            <a:fillRect/>
          </a:stretch>
        </p:blipFill>
        <p:spPr bwMode="auto">
          <a:xfrm>
            <a:off x="467544" y="1497757"/>
            <a:ext cx="8280920" cy="509959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672" y="692696"/>
            <a:ext cx="83058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задачи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340768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ru-RU" dirty="0" smtClean="0"/>
              <a:t> формировать </a:t>
            </a:r>
            <a:r>
              <a:rPr lang="ru-RU" dirty="0"/>
              <a:t>у детей представления о профессиях взрослых, структуре трудового процесса, понимание взаимосвязи между компонентами трудовой </a:t>
            </a:r>
            <a:r>
              <a:rPr lang="ru-RU" dirty="0" smtClean="0"/>
              <a:t>деятельности;</a:t>
            </a:r>
          </a:p>
          <a:p>
            <a:pPr algn="just"/>
            <a:endParaRPr lang="ru-RU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 smtClean="0"/>
              <a:t>воспитывать </a:t>
            </a:r>
            <a:r>
              <a:rPr lang="ru-RU" dirty="0"/>
              <a:t>бережное отношение к труду и его результатам</a:t>
            </a:r>
            <a:r>
              <a:rPr lang="ru-RU" dirty="0" smtClean="0"/>
              <a:t>;</a:t>
            </a:r>
          </a:p>
          <a:p>
            <a:pPr algn="just"/>
            <a:endParaRPr lang="ru-RU" dirty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 smtClean="0"/>
              <a:t>помочь </a:t>
            </a:r>
            <a:r>
              <a:rPr lang="ru-RU" dirty="0"/>
              <a:t>детям осознать важность, необходимость и незаменимость каждой профессии</a:t>
            </a:r>
            <a:r>
              <a:rPr lang="ru-RU" dirty="0" smtClean="0"/>
              <a:t>;</a:t>
            </a:r>
          </a:p>
          <a:p>
            <a:pPr algn="just"/>
            <a:endParaRPr lang="ru-RU" dirty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 smtClean="0"/>
              <a:t>формировать </a:t>
            </a:r>
            <a:r>
              <a:rPr lang="ru-RU" dirty="0"/>
              <a:t>умения отражать в игровой и продуктивной деятельности свои впечатления и представления</a:t>
            </a:r>
            <a:r>
              <a:rPr lang="ru-RU" dirty="0" smtClean="0"/>
              <a:t>;</a:t>
            </a:r>
          </a:p>
          <a:p>
            <a:pPr algn="just"/>
            <a:endParaRPr lang="ru-RU" dirty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 smtClean="0"/>
              <a:t>стимулировать </a:t>
            </a:r>
            <a:r>
              <a:rPr lang="ru-RU" dirty="0"/>
              <a:t>развитие познавательно-исследовательских, коммуникативных, творческих способностей </a:t>
            </a:r>
            <a:r>
              <a:rPr lang="ru-RU" dirty="0" smtClean="0"/>
              <a:t>детей;</a:t>
            </a:r>
          </a:p>
          <a:p>
            <a:pPr algn="just"/>
            <a:endParaRPr lang="ru-RU" dirty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 smtClean="0"/>
              <a:t>обогащать </a:t>
            </a:r>
            <a:r>
              <a:rPr lang="ru-RU" dirty="0"/>
              <a:t>РППС (сюжетно-ролевые игры, дидактические игра, книжный материал, альбомы по конкретной профессии и т.д.) специальным оборудованием и игровым материалом согласно теме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2993567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Nataliya\Pictures\2019-04-19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8848699" cy="5014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Модель предметной игровой </a:t>
            </a:r>
            <a:r>
              <a:rPr lang="ru-RU" sz="24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техносреды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«Студия мастеров» </a:t>
            </a:r>
            <a:b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 Отделении ДОД ГБОУ школы №246</a:t>
            </a:r>
            <a:endParaRPr lang="ru-RU" sz="24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305800" cy="86409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Путеводитель по профессиям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756522"/>
              </p:ext>
            </p:extLst>
          </p:nvPr>
        </p:nvGraphicFramePr>
        <p:xfrm>
          <a:off x="467544" y="1340768"/>
          <a:ext cx="8280920" cy="534465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56184"/>
                <a:gridCol w="1656184"/>
                <a:gridCol w="1656184"/>
                <a:gridCol w="1656184"/>
                <a:gridCol w="1656184"/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Группа раннего возраста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(2-3 года)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Младшая группа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(3-4 гола)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Средняя группа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(4-5лет)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Старшая группа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(5-6 лет)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Подготовительная группа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(6-7 лет)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456226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воспитатель </a:t>
                      </a:r>
                    </a:p>
                    <a:p>
                      <a:pPr algn="just"/>
                      <a:endParaRPr lang="ru-RU" dirty="0" smtClean="0"/>
                    </a:p>
                    <a:p>
                      <a:pPr algn="just"/>
                      <a:r>
                        <a:rPr lang="ru-RU" dirty="0" smtClean="0"/>
                        <a:t>помощник воспитателя</a:t>
                      </a:r>
                    </a:p>
                    <a:p>
                      <a:pPr algn="just"/>
                      <a:endParaRPr lang="ru-RU" dirty="0" smtClean="0"/>
                    </a:p>
                    <a:p>
                      <a:pPr algn="just"/>
                      <a:r>
                        <a:rPr lang="ru-RU" dirty="0" smtClean="0"/>
                        <a:t>повар </a:t>
                      </a:r>
                    </a:p>
                    <a:p>
                      <a:pPr algn="just"/>
                      <a:endParaRPr lang="ru-RU" dirty="0" smtClean="0"/>
                    </a:p>
                    <a:p>
                      <a:pPr algn="just"/>
                      <a:r>
                        <a:rPr lang="ru-RU" dirty="0" smtClean="0"/>
                        <a:t>дворник</a:t>
                      </a:r>
                    </a:p>
                    <a:p>
                      <a:pPr algn="just"/>
                      <a:endParaRPr lang="ru-RU" dirty="0" smtClean="0"/>
                    </a:p>
                    <a:p>
                      <a:pPr algn="just"/>
                      <a:r>
                        <a:rPr lang="ru-RU" dirty="0" smtClean="0"/>
                        <a:t>врач </a:t>
                      </a:r>
                    </a:p>
                    <a:p>
                      <a:pPr algn="just"/>
                      <a:endParaRPr lang="ru-RU" dirty="0" smtClean="0"/>
                    </a:p>
                    <a:p>
                      <a:pPr algn="just"/>
                      <a:r>
                        <a:rPr lang="ru-RU" dirty="0" smtClean="0"/>
                        <a:t>строитель</a:t>
                      </a:r>
                    </a:p>
                    <a:p>
                      <a:pPr algn="just"/>
                      <a:endParaRPr lang="ru-RU" dirty="0" smtClean="0"/>
                    </a:p>
                    <a:p>
                      <a:pPr algn="just"/>
                      <a:r>
                        <a:rPr lang="ru-RU" dirty="0" smtClean="0"/>
                        <a:t>шофер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воспитатель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помощник воспитателя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музыкальный руководитель 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медсестра </a:t>
                      </a:r>
                    </a:p>
                    <a:p>
                      <a:r>
                        <a:rPr lang="ru-RU" dirty="0" smtClean="0"/>
                        <a:t>(врач)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повар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продавец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шофер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работник почты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врач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профессии родителей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учителя, работники сельского хозяйства, транспорта, связи, торговли, труд людей творческих профессий: художников, писателей, мастеров народно-прикладного искусств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профессии родного города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профессии родителей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современные профессии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80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27584" y="764704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ознакомления с профессией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412776"/>
            <a:ext cx="5976664" cy="4191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Название профессии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Место работы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Материал для труда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Форменная одежда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Орудия труда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Трудовые действия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Личностные качества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Результат труда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Польза труда для общества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438" y="836712"/>
            <a:ext cx="8305800" cy="36004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образования по ранней профориентации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57750" y="1628800"/>
            <a:ext cx="5616624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I </a:t>
            </a:r>
            <a:r>
              <a:rPr lang="ru-RU" sz="2400" b="1" dirty="0">
                <a:solidFill>
                  <a:srgbClr val="FFFF00"/>
                </a:solidFill>
              </a:rPr>
              <a:t>блок 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«Кто работает в детском саду»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131" y="4437112"/>
            <a:ext cx="57673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645" y="2924944"/>
            <a:ext cx="57673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81786" y="2924944"/>
            <a:ext cx="4968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II блок 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«</a:t>
            </a:r>
            <a:r>
              <a:rPr lang="ru-RU" sz="2400" b="1" dirty="0">
                <a:solidFill>
                  <a:srgbClr val="FFFF00"/>
                </a:solidFill>
              </a:rPr>
              <a:t>Профессия моих родителей»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29245" y="4587382"/>
            <a:ext cx="56166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FF00"/>
                </a:solidFill>
              </a:rPr>
              <a:t>III блок </a:t>
            </a:r>
            <a:r>
              <a:rPr lang="ru-RU" sz="2200" b="1" dirty="0" smtClean="0">
                <a:solidFill>
                  <a:srgbClr val="FFFF00"/>
                </a:solidFill>
              </a:rPr>
              <a:t>«</a:t>
            </a:r>
            <a:r>
              <a:rPr lang="ru-RU" sz="2200" b="1" dirty="0">
                <a:solidFill>
                  <a:srgbClr val="FFFF00"/>
                </a:solidFill>
              </a:rPr>
              <a:t>Калейдоскоп современных профессий»</a:t>
            </a:r>
          </a:p>
        </p:txBody>
      </p:sp>
    </p:spTree>
    <p:extLst>
      <p:ext uri="{BB962C8B-B14F-4D97-AF65-F5344CB8AC3E}">
        <p14:creationId xmlns:p14="http://schemas.microsoft.com/office/powerpoint/2010/main" val="30445255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1211</TotalTime>
  <Words>466</Words>
  <Application>Microsoft Office PowerPoint</Application>
  <PresentationFormat>Экран (4:3)</PresentationFormat>
  <Paragraphs>133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«Ранняя профориентация дошкольников» </vt:lpstr>
      <vt:lpstr>Презентация PowerPoint</vt:lpstr>
      <vt:lpstr>Презентация PowerPoint</vt:lpstr>
      <vt:lpstr>Времена меняются</vt:lpstr>
      <vt:lpstr>Основные задачи</vt:lpstr>
      <vt:lpstr> Модель предметной игровой техносреды «Студия мастеров»  в Отделении ДОД ГБОУ школы №246</vt:lpstr>
      <vt:lpstr>Путеводитель по профессиям </vt:lpstr>
      <vt:lpstr>Презентация PowerPoint</vt:lpstr>
      <vt:lpstr>Содержание образования по ранней профориентации </vt:lpstr>
      <vt:lpstr>Презентация PowerPoint</vt:lpstr>
      <vt:lpstr>Формы работы  с педагогами</vt:lpstr>
      <vt:lpstr>Презентация PowerPoint</vt:lpstr>
      <vt:lpstr>Формы работы  с детьми</vt:lpstr>
      <vt:lpstr>Презентация PowerPoint</vt:lpstr>
      <vt:lpstr>Формы работы  с родителями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Городской семинар Опыт реализации  парциальной программы  «От Фрёбеля до робота:  растим будущих инженеров»</dc:title>
  <dc:creator>Татьяна</dc:creator>
  <cp:lastModifiedBy>Пользователь_2</cp:lastModifiedBy>
  <cp:revision>41</cp:revision>
  <dcterms:created xsi:type="dcterms:W3CDTF">2019-04-17T18:50:53Z</dcterms:created>
  <dcterms:modified xsi:type="dcterms:W3CDTF">2022-04-20T09:27:35Z</dcterms:modified>
</cp:coreProperties>
</file>