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4" r:id="rId2"/>
    <p:sldId id="256" r:id="rId3"/>
    <p:sldId id="257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5" r:id="rId12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234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4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756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7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1680" y="2003475"/>
            <a:ext cx="958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Современные технологии 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образования взрослых в межкурсовой период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22560" y="5320010"/>
            <a:ext cx="3688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  <a:ea typeface="Barlow Bold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Syne Bold"/>
                <a:cs typeface="Times New Roman" panose="02020603050405020304" pitchFamily="18" charset="0"/>
              </a:rPr>
              <a:t>Ветрова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Syne Bold"/>
                <a:cs typeface="Times New Roman" panose="02020603050405020304" pitchFamily="18" charset="0"/>
              </a:rPr>
              <a:t> Татьяна Владимировна</a:t>
            </a:r>
          </a:p>
          <a:p>
            <a:pPr lvl="0" algn="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Syne Bold"/>
                <a:cs typeface="Times New Roman" panose="02020603050405020304" pitchFamily="18" charset="0"/>
              </a:rPr>
              <a:t>методист ИМЦ</a:t>
            </a:r>
          </a:p>
          <a:p>
            <a:pPr lvl="0" algn="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Syne Bold"/>
                <a:cs typeface="Times New Roman" panose="02020603050405020304" pitchFamily="18" charset="0"/>
              </a:rPr>
              <a:t>Приморского района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8960" y="7172960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2026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96603" y="7635834"/>
            <a:ext cx="1698171" cy="510639"/>
          </a:xfrm>
          <a:prstGeom prst="rect">
            <a:avLst/>
          </a:prstGeom>
          <a:solidFill>
            <a:srgbClr val="403234"/>
          </a:solidFill>
          <a:ln>
            <a:solidFill>
              <a:srgbClr val="403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324" y="71120"/>
            <a:ext cx="3078076" cy="135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464" y="-212431"/>
            <a:ext cx="2899064" cy="221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7710" y="1063030"/>
            <a:ext cx="8207970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6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Максимальная</a:t>
            </a:r>
            <a:r>
              <a:rPr lang="en-US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26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</a:t>
            </a:r>
            <a:r>
              <a:rPr lang="en-US" sz="26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ольза</a:t>
            </a:r>
            <a:r>
              <a:rPr lang="en-US" sz="26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6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для</a:t>
            </a:r>
            <a:r>
              <a:rPr lang="en-US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26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к</a:t>
            </a:r>
            <a:r>
              <a:rPr lang="en-US" sz="26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арьеры</a:t>
            </a:r>
            <a:r>
              <a:rPr lang="en-US" sz="26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и </a:t>
            </a:r>
            <a:r>
              <a:rPr lang="ru-RU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л</a:t>
            </a:r>
            <a:r>
              <a:rPr lang="en-US" sz="26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ичностного</a:t>
            </a:r>
            <a:r>
              <a:rPr lang="en-US" sz="26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р</a:t>
            </a:r>
            <a:r>
              <a:rPr lang="en-US" sz="26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оста</a:t>
            </a:r>
            <a:endParaRPr lang="en-US" sz="2650" b="1" dirty="0">
              <a:solidFill>
                <a:srgbClr val="FFF8F5"/>
              </a:solidFill>
              <a:latin typeface="Noto Serif HK Bold" pitchFamily="34" charset="0"/>
              <a:ea typeface="Noto Serif HK Bold" pitchFamily="34" charset="-122"/>
              <a:cs typeface="Noto Serif HK Bold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11200" y="2720023"/>
            <a:ext cx="802509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Эти принципы позволяют взрослому человеку учиться эффективно, без стресса и с максимальной пользой для своей карьеры и личностного роста. Непрерывное развитие становится конкурентным преимуществом.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5342334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214766"/>
            <a:ext cx="1012952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4450"/>
              </a:lnSpc>
            </a:pPr>
            <a:r>
              <a:rPr lang="en-US" sz="35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В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условиях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постоянно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меняющегося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мира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,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способность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к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непрерывному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обучению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является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ключевым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навыком</a:t>
            </a:r>
            <a:r>
              <a:rPr lang="en-US" sz="35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.</a:t>
            </a:r>
            <a:endParaRPr lang="en-US" sz="3550" b="1" dirty="0">
              <a:solidFill>
                <a:srgbClr val="FFF8F5"/>
              </a:solidFill>
              <a:latin typeface="Noto Serif HK Bold" pitchFamily="34" charset="0"/>
              <a:ea typeface="Noto Serif HK Bold" pitchFamily="34" charset="-122"/>
              <a:cs typeface="Noto Serif HK Bold" pitchFamily="34" charset="-120"/>
            </a:endParaRPr>
          </a:p>
        </p:txBody>
      </p:sp>
      <p:sp>
        <p:nvSpPr>
          <p:cNvPr id="3" name="Shape 3"/>
          <p:cNvSpPr/>
          <p:nvPr/>
        </p:nvSpPr>
        <p:spPr>
          <a:xfrm>
            <a:off x="2124750" y="3431103"/>
            <a:ext cx="30480" cy="1236107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4" name="Прямоугольник 3"/>
          <p:cNvSpPr/>
          <p:nvPr/>
        </p:nvSpPr>
        <p:spPr>
          <a:xfrm>
            <a:off x="12564094" y="7481454"/>
            <a:ext cx="2066306" cy="748145"/>
          </a:xfrm>
          <a:prstGeom prst="rect">
            <a:avLst/>
          </a:prstGeom>
          <a:solidFill>
            <a:srgbClr val="403234"/>
          </a:solidFill>
          <a:ln>
            <a:solidFill>
              <a:srgbClr val="403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5280" y="1438394"/>
            <a:ext cx="8463280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Эволюция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</a:t>
            </a:r>
            <a:r>
              <a:rPr lang="en-US" sz="44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бразования</a:t>
            </a: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в</a:t>
            </a:r>
            <a:r>
              <a:rPr lang="en-US" sz="44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зрослых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ru-RU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н</a:t>
            </a:r>
            <a:r>
              <a:rPr lang="en-US" sz="44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овые</a:t>
            </a: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г</a:t>
            </a:r>
            <a:r>
              <a:rPr lang="en-US" sz="44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оризонты</a:t>
            </a: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</a:t>
            </a:r>
            <a:r>
              <a:rPr lang="en-US" sz="44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ежкурсового</a:t>
            </a:r>
            <a:r>
              <a:rPr lang="en-US" sz="44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</a:t>
            </a:r>
            <a:r>
              <a:rPr lang="en-US" sz="44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ериода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426720" y="4613672"/>
            <a:ext cx="8290560" cy="322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Современные технологии трансформируют традиционное повышение квалификации в непрерывное, интегрированное развитие. Мы переходим от эпизодических курсов к динамичной образовательной экосистеме, где обучение становится гибким, персонализированным и неотъемлемой частью профессиональной жизни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1101249" y="622538"/>
            <a:ext cx="13179743" cy="1036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32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Ключевые</a:t>
            </a: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т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ехнологии</a:t>
            </a:r>
            <a:r>
              <a:rPr lang="en-US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и </a:t>
            </a:r>
            <a:r>
              <a:rPr lang="ru-RU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одходы</a:t>
            </a: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ru-RU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ф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ормирование</a:t>
            </a:r>
            <a:r>
              <a:rPr lang="en-US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н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овой</a:t>
            </a:r>
            <a:r>
              <a:rPr lang="en-US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р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еальности</a:t>
            </a:r>
            <a:endParaRPr lang="en-US" sz="32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57" y="2044184"/>
            <a:ext cx="931783" cy="9317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893808" y="1949926"/>
            <a:ext cx="3066931" cy="1165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Экосистемный</a:t>
            </a:r>
            <a:r>
              <a:rPr lang="en-US" sz="24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2400" b="1" dirty="0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</a:t>
            </a:r>
            <a:r>
              <a:rPr lang="en-US" sz="2400" b="1" dirty="0" err="1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одход</a:t>
            </a:r>
            <a:r>
              <a:rPr lang="en-US" sz="2400" b="1" dirty="0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4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и </a:t>
            </a:r>
            <a:r>
              <a:rPr lang="ru-RU" sz="2400" b="1" dirty="0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н</a:t>
            </a:r>
            <a:r>
              <a:rPr lang="en-US" sz="2400" b="1" dirty="0" err="1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овые</a:t>
            </a:r>
            <a:r>
              <a:rPr lang="en-US" sz="2400" b="1" dirty="0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24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ф</a:t>
            </a:r>
            <a:r>
              <a:rPr lang="en-US" sz="2400" b="1" dirty="0" err="1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орматы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567140" y="3154998"/>
            <a:ext cx="3393599" cy="4505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6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Традиционные корпоративные университеты уступают место гибким экосистемам, где обучение выходит за рамки формальных структур. Ключевые элементы: </a:t>
            </a:r>
            <a:endParaRPr lang="ru-RU" sz="1600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>
              <a:lnSpc>
                <a:spcPts val="2450"/>
              </a:lnSpc>
            </a:pPr>
            <a:r>
              <a:rPr lang="en-US" b="1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мейкерспейсы</a:t>
            </a:r>
            <a:r>
              <a:rPr lang="en-US" sz="160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ru-RU" sz="160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- </a:t>
            </a:r>
            <a:r>
              <a:rPr lang="ru-RU" sz="1050" i="0" dirty="0" smtClean="0">
                <a:solidFill>
                  <a:schemeClr val="bg1"/>
                </a:solidFill>
                <a:effectLst/>
                <a:latin typeface="YS Text"/>
              </a:rPr>
              <a:t>общественное пространство, связанное с проектированием и созданием различных вещей «с нуля». Это открытая творческая мастерская, где участники могут работать над проектами, использовать инструменты и оборудование, обмениваться знаниями</a:t>
            </a:r>
          </a:p>
          <a:p>
            <a:pPr marR="381635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педагогический </a:t>
            </a:r>
            <a:r>
              <a:rPr lang="ru-RU" sz="1600" b="1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нетворкинг</a:t>
            </a:r>
            <a:r>
              <a:rPr lang="ru-RU" sz="1600" b="1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- </a:t>
            </a:r>
            <a:r>
              <a:rPr lang="ru-RU" sz="1050" dirty="0">
                <a:solidFill>
                  <a:schemeClr val="bg1"/>
                </a:solidFill>
                <a:latin typeface="YS Text"/>
              </a:rPr>
              <a:t>формирование профессиональных сообществ для коллективного обобщения практик</a:t>
            </a:r>
          </a:p>
          <a:p>
            <a:pPr marR="381635" algn="ctr">
              <a:lnSpc>
                <a:spcPct val="115000"/>
              </a:lnSpc>
              <a:spcAft>
                <a:spcPts val="1000"/>
              </a:spcAft>
            </a:pPr>
            <a:r>
              <a:rPr lang="ru-RU" sz="105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450"/>
              </a:lnSpc>
            </a:pP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435" y="2620923"/>
            <a:ext cx="931783" cy="93178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365915" y="2775704"/>
            <a:ext cx="3066931" cy="7770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 err="1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Микрообучение</a:t>
            </a:r>
            <a:endParaRPr lang="en-US" sz="2400" dirty="0"/>
          </a:p>
        </p:txBody>
      </p:sp>
      <p:sp>
        <p:nvSpPr>
          <p:cNvPr id="10" name="Text 6"/>
          <p:cNvSpPr/>
          <p:nvPr/>
        </p:nvSpPr>
        <p:spPr>
          <a:xfrm>
            <a:off x="6248401" y="3277791"/>
            <a:ext cx="3271519" cy="2538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Информация подается короткими, "дроблеными" порциями (5-15 минут), что снижает утомляемость и позволяет учиться в перерывах между работой. Это идеальное решение для занятых профессионалов.</a:t>
            </a:r>
            <a:endParaRPr lang="en-US" sz="16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0982" y="3293349"/>
            <a:ext cx="931783" cy="93178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990421" y="3552706"/>
            <a:ext cx="3066931" cy="388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Геймификация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10990421" y="4180603"/>
            <a:ext cx="3066931" cy="3173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Игровые механики превращают обучение в увлекательный процесс, повышая мотивацию и снижая страх перед ошибками. Системы баллов, уровни и интерактивные симуляции делают процесс захватывающим.</a:t>
            </a:r>
            <a:endParaRPr lang="en-US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528468" y="7540831"/>
            <a:ext cx="2101932" cy="688769"/>
          </a:xfrm>
          <a:prstGeom prst="rect">
            <a:avLst/>
          </a:prstGeom>
          <a:solidFill>
            <a:srgbClr val="403234"/>
          </a:solidFill>
          <a:ln>
            <a:solidFill>
              <a:srgbClr val="403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528728" y="769304"/>
            <a:ext cx="11827351" cy="738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50"/>
              </a:lnSpc>
            </a:pP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Практика и </a:t>
            </a:r>
            <a:r>
              <a:rPr lang="ru-RU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ерсонализация</a:t>
            </a: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ru-RU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сновы</a:t>
            </a:r>
            <a:r>
              <a:rPr lang="en-US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э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ффективности</a:t>
            </a:r>
            <a:endParaRPr lang="en-US" sz="3250" b="1" dirty="0">
              <a:solidFill>
                <a:srgbClr val="FFF8F5"/>
              </a:solidFill>
              <a:latin typeface="Noto Serif HK Bold" pitchFamily="34" charset="0"/>
              <a:ea typeface="Noto Serif HK Bold" pitchFamily="34" charset="-122"/>
              <a:cs typeface="Noto Serif HK Bold" pitchFamily="34" charset="-12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1657191" y="2216169"/>
            <a:ext cx="3064073" cy="2023467"/>
          </a:xfrm>
          <a:prstGeom prst="roundRect">
            <a:avLst>
              <a:gd name="adj" fmla="val 3615"/>
            </a:avLst>
          </a:prstGeom>
          <a:solidFill>
            <a:srgbClr val="403234"/>
          </a:solidFill>
          <a:ln w="15240">
            <a:solidFill>
              <a:srgbClr val="786A6C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1639729" y="2216169"/>
            <a:ext cx="60960" cy="2023467"/>
          </a:xfrm>
          <a:prstGeom prst="roundRect">
            <a:avLst>
              <a:gd name="adj" fmla="val 33414"/>
            </a:avLst>
          </a:prstGeom>
          <a:solidFill>
            <a:srgbClr val="E2C2B3"/>
          </a:solidFill>
          <a:ln/>
        </p:spPr>
      </p:sp>
      <p:sp>
        <p:nvSpPr>
          <p:cNvPr id="7" name="Text 5"/>
          <p:cNvSpPr/>
          <p:nvPr/>
        </p:nvSpPr>
        <p:spPr>
          <a:xfrm>
            <a:off x="1599089" y="1779836"/>
            <a:ext cx="3023711" cy="341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Обучение </a:t>
            </a:r>
            <a:r>
              <a:rPr lang="en-US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через</a:t>
            </a:r>
            <a:r>
              <a:rPr lang="en-US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</a:t>
            </a:r>
            <a:r>
              <a:rPr lang="en-US" b="1" dirty="0" err="1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рактику</a:t>
            </a:r>
            <a:r>
              <a:rPr lang="en-US" b="1" dirty="0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850231" y="2395140"/>
            <a:ext cx="3379629" cy="1699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Теория изучается в контексте решения реальных профессиональных задач, что обеспечивает высокую прикладную ценность знаний. Примеры: разбор кейсов, проектное обучение, моделирование ситуаций.</a:t>
            </a:r>
          </a:p>
        </p:txBody>
      </p:sp>
      <p:sp>
        <p:nvSpPr>
          <p:cNvPr id="9" name="Shape 7"/>
          <p:cNvSpPr/>
          <p:nvPr/>
        </p:nvSpPr>
        <p:spPr>
          <a:xfrm>
            <a:off x="1135698" y="5064760"/>
            <a:ext cx="3064073" cy="2061924"/>
          </a:xfrm>
          <a:prstGeom prst="roundRect">
            <a:avLst>
              <a:gd name="adj" fmla="val 3548"/>
            </a:avLst>
          </a:prstGeom>
          <a:solidFill>
            <a:srgbClr val="403234"/>
          </a:solidFill>
          <a:ln w="15240">
            <a:solidFill>
              <a:srgbClr val="786A6C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1121569" y="5075078"/>
            <a:ext cx="60960" cy="2061924"/>
          </a:xfrm>
          <a:prstGeom prst="roundRect">
            <a:avLst>
              <a:gd name="adj" fmla="val 33414"/>
            </a:avLst>
          </a:prstGeom>
          <a:solidFill>
            <a:srgbClr val="E2C2B3"/>
          </a:solidFill>
          <a:ln/>
        </p:spPr>
      </p:sp>
      <p:sp>
        <p:nvSpPr>
          <p:cNvPr id="11" name="Text 9"/>
          <p:cNvSpPr/>
          <p:nvPr/>
        </p:nvSpPr>
        <p:spPr>
          <a:xfrm>
            <a:off x="1095058" y="4605576"/>
            <a:ext cx="3755231" cy="636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Персонализированный</a:t>
            </a:r>
            <a:r>
              <a:rPr lang="en-US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</a:t>
            </a:r>
            <a:r>
              <a:rPr lang="en-US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одход</a:t>
            </a:r>
            <a:endParaRPr lang="en-US" b="1" dirty="0">
              <a:solidFill>
                <a:srgbClr val="D3C9C5"/>
              </a:solidFill>
              <a:latin typeface="Noto Serif HK Bold" pitchFamily="34" charset="0"/>
              <a:ea typeface="Noto Serif HK Bold" pitchFamily="34" charset="-122"/>
              <a:cs typeface="Noto Serif HK Bold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446689" y="5075078"/>
            <a:ext cx="2871034" cy="1970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Программы адаптируются под индивидуальные цели, темп и интересы взрослого обучающегося. Инструменты включают выбор модулей, индивидуальные консультации и наставничество.</a:t>
            </a: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254" y="2804517"/>
            <a:ext cx="5974318" cy="33344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87844" y="7398327"/>
            <a:ext cx="2042556" cy="831273"/>
          </a:xfrm>
          <a:prstGeom prst="rect">
            <a:avLst/>
          </a:prstGeom>
          <a:solidFill>
            <a:srgbClr val="403234"/>
          </a:solidFill>
          <a:ln>
            <a:solidFill>
              <a:srgbClr val="403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106219" y="574853"/>
            <a:ext cx="8186579" cy="961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50"/>
              </a:lnSpc>
            </a:pPr>
            <a:r>
              <a:rPr lang="en-US" sz="32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Гибридные</a:t>
            </a: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ф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орматы</a:t>
            </a: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ru-RU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с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интез</a:t>
            </a:r>
            <a:r>
              <a:rPr lang="en-US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л</a:t>
            </a:r>
            <a:r>
              <a:rPr lang="en-US" sz="32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учшего</a:t>
            </a:r>
            <a:endParaRPr lang="en-US" sz="3250" b="1" dirty="0">
              <a:solidFill>
                <a:srgbClr val="FFF8F5"/>
              </a:solidFill>
              <a:latin typeface="Noto Serif HK Bold" pitchFamily="34" charset="0"/>
              <a:ea typeface="Noto Serif HK Bold" pitchFamily="34" charset="-122"/>
              <a:cs typeface="Noto Serif HK Bold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967056" y="1567398"/>
            <a:ext cx="7798117" cy="2375178"/>
          </a:xfrm>
          <a:prstGeom prst="roundRect">
            <a:avLst>
              <a:gd name="adj" fmla="val 1214"/>
            </a:avLst>
          </a:prstGeom>
          <a:solidFill>
            <a:srgbClr val="5F5153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7" name="Shape 4"/>
          <p:cNvSpPr/>
          <p:nvPr/>
        </p:nvSpPr>
        <p:spPr>
          <a:xfrm>
            <a:off x="6063198" y="1620798"/>
            <a:ext cx="576858" cy="576858"/>
          </a:xfrm>
          <a:prstGeom prst="roundRect">
            <a:avLst>
              <a:gd name="adj" fmla="val 15849803"/>
            </a:avLst>
          </a:prstGeom>
          <a:solidFill>
            <a:srgbClr val="E2C2B3"/>
          </a:solidFill>
          <a:ln/>
        </p:spPr>
      </p:sp>
      <p:sp>
        <p:nvSpPr>
          <p:cNvPr id="9" name="Text 5"/>
          <p:cNvSpPr/>
          <p:nvPr/>
        </p:nvSpPr>
        <p:spPr>
          <a:xfrm>
            <a:off x="7804070" y="1770995"/>
            <a:ext cx="2620090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Мультиформатность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6351627" y="2332077"/>
            <a:ext cx="7413546" cy="1513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5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Сочетание очных встреч, онлайн-курсов и самостоятельной работы. Использование цифровых платформ, симуляторов и </a:t>
            </a:r>
            <a:r>
              <a:rPr lang="en-US" sz="150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иммерсивных</a:t>
            </a:r>
            <a:r>
              <a:rPr lang="en-US" sz="15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50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технологий</a:t>
            </a:r>
            <a:r>
              <a:rPr lang="ru-RU" sz="150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ru-RU" sz="15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это метод, использующий искусственную или смоделированную среду, в том числе цифровую и виртуальную, благодаря которой педагоги могут полностью погрузиться в процесс </a:t>
            </a:r>
            <a:r>
              <a:rPr lang="ru-RU" sz="150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обучения</a:t>
            </a:r>
            <a:r>
              <a:rPr lang="ru-RU" sz="1600" b="0" i="0" dirty="0" smtClean="0">
                <a:solidFill>
                  <a:srgbClr val="333333"/>
                </a:solidFill>
                <a:effectLst/>
                <a:latin typeface="YS Text"/>
              </a:rPr>
              <a:t> 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6159341" y="5003006"/>
            <a:ext cx="7798117" cy="2375178"/>
          </a:xfrm>
          <a:prstGeom prst="roundRect">
            <a:avLst>
              <a:gd name="adj" fmla="val 1214"/>
            </a:avLst>
          </a:prstGeom>
          <a:solidFill>
            <a:srgbClr val="5F5153"/>
          </a:solidFill>
          <a:ln/>
        </p:spPr>
      </p:sp>
      <p:sp>
        <p:nvSpPr>
          <p:cNvPr id="12" name="Shape 8"/>
          <p:cNvSpPr/>
          <p:nvPr/>
        </p:nvSpPr>
        <p:spPr>
          <a:xfrm>
            <a:off x="6351627" y="5195292"/>
            <a:ext cx="576858" cy="576858"/>
          </a:xfrm>
          <a:prstGeom prst="roundRect">
            <a:avLst>
              <a:gd name="adj" fmla="val 15849803"/>
            </a:avLst>
          </a:prstGeom>
          <a:solidFill>
            <a:srgbClr val="E2C2B3"/>
          </a:solidFill>
          <a:ln/>
        </p:spPr>
      </p:sp>
      <p:sp>
        <p:nvSpPr>
          <p:cNvPr id="14" name="Text 9"/>
          <p:cNvSpPr/>
          <p:nvPr/>
        </p:nvSpPr>
        <p:spPr>
          <a:xfrm>
            <a:off x="7458630" y="5325547"/>
            <a:ext cx="2945210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Смешанное</a:t>
            </a:r>
            <a:r>
              <a:rPr lang="en-US" sz="18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18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</a:t>
            </a:r>
            <a:r>
              <a:rPr lang="en-US" sz="1850" b="1" dirty="0" err="1" smtClean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бучение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6697067" y="5906988"/>
            <a:ext cx="7413546" cy="852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Эффективное совмещение онлайн и офлайн форматов, </a:t>
            </a:r>
            <a:r>
              <a:rPr lang="en-US" sz="1500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позволяет</a:t>
            </a:r>
            <a:r>
              <a:rPr lang="en-US" sz="1500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5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добиться максимальной гибкости и результативности.</a:t>
            </a:r>
            <a:endParaRPr lang="en-US" sz="1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730348" y="7647709"/>
            <a:ext cx="1900052" cy="581891"/>
          </a:xfrm>
          <a:prstGeom prst="rect">
            <a:avLst/>
          </a:prstGeom>
          <a:solidFill>
            <a:srgbClr val="403234"/>
          </a:solidFill>
          <a:ln>
            <a:solidFill>
              <a:srgbClr val="403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403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96989" y="404893"/>
            <a:ext cx="13633411" cy="794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Инструменты и </a:t>
            </a:r>
            <a:r>
              <a:rPr lang="ru-RU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ф</a:t>
            </a:r>
            <a:r>
              <a:rPr lang="en-US" sz="32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ормы</a:t>
            </a: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</a:t>
            </a:r>
            <a:r>
              <a:rPr lang="en-US" sz="32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рганизации</a:t>
            </a: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ru-RU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т</a:t>
            </a:r>
            <a:r>
              <a:rPr lang="en-US" sz="32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ехнологии</a:t>
            </a: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32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</a:t>
            </a:r>
            <a:r>
              <a:rPr lang="en-US" sz="32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бучения</a:t>
            </a:r>
            <a:endParaRPr lang="en-US" sz="3250" b="1" dirty="0">
              <a:solidFill>
                <a:srgbClr val="FFF8F5"/>
              </a:solidFill>
              <a:latin typeface="Noto Serif HK Bold" pitchFamily="34" charset="0"/>
              <a:ea typeface="Noto Serif HK Bold" pitchFamily="34" charset="-122"/>
              <a:cs typeface="Noto Serif HK Bold" pitchFamily="34" charset="-12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801410" y="4945023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 flipH="1">
            <a:off x="801410" y="6891321"/>
            <a:ext cx="196889" cy="719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 useBgFill="1">
        <p:nvSpPr>
          <p:cNvPr id="2" name="Прямоугольник 1"/>
          <p:cNvSpPr/>
          <p:nvPr/>
        </p:nvSpPr>
        <p:spPr>
          <a:xfrm>
            <a:off x="12813475" y="7610459"/>
            <a:ext cx="1816925" cy="619141"/>
          </a:xfrm>
          <a:prstGeom prst="rect">
            <a:avLst/>
          </a:prstGeom>
          <a:ln>
            <a:solidFill>
              <a:srgbClr val="403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050347"/>
              </p:ext>
            </p:extLst>
          </p:nvPr>
        </p:nvGraphicFramePr>
        <p:xfrm>
          <a:off x="653143" y="1199409"/>
          <a:ext cx="13157860" cy="6413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422"/>
                <a:gridCol w="9504438"/>
              </a:tblGrid>
              <a:tr h="15478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Групповая работа со взрослыми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(программированная групповая консультация)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Определение круга актуальных проблем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Распределение поступивших от педагогов вопросов по темам, направлениям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Особое внимание уделяется вопросам, допускающим различное толкование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подбор материала </a:t>
                      </a:r>
                      <a:r>
                        <a:rPr lang="ru-RU" sz="1400" b="1" kern="1200" dirty="0" err="1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справочно</a:t>
                      </a: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 – информационного характера и труднодоступного, или недавно опубликованного</a:t>
                      </a:r>
                    </a:p>
                    <a:p>
                      <a:pPr marL="0" algn="l" defTabSz="914400" rtl="0" eaLnBrk="1" latinLnBrk="0" hangingPunct="1"/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</a:tr>
              <a:tr h="22701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Модульная профессиональная подготовка</a:t>
                      </a:r>
                    </a:p>
                    <a:p>
                      <a:pPr marL="0" algn="l" defTabSz="914400" rtl="0" eaLnBrk="1" latinLnBrk="0" hangingPunct="1"/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Ориентация на деятельность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1" kern="1200" dirty="0" err="1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Центрированность</a:t>
                      </a: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 на педагоге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Гарантированность результата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Разработка модульной программы:</a:t>
                      </a:r>
                    </a:p>
                    <a:p>
                      <a:pPr marL="0" lv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Определение потребности</a:t>
                      </a:r>
                    </a:p>
                    <a:p>
                      <a:pPr marL="0" lv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Определение целей обучения</a:t>
                      </a:r>
                    </a:p>
                    <a:p>
                      <a:pPr marL="0" lv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Подготовка средств обучения</a:t>
                      </a:r>
                    </a:p>
                    <a:p>
                      <a:pPr marL="0" lv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Проведение обучения</a:t>
                      </a:r>
                    </a:p>
                    <a:p>
                      <a:pPr marL="0" lv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Оценка результатов обучения</a:t>
                      </a:r>
                    </a:p>
                  </a:txBody>
                  <a:tcPr>
                    <a:noFill/>
                  </a:tcPr>
                </a:tc>
              </a:tr>
              <a:tr h="8255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Упражнения для развития профессиональных качеств воспитателя дошкольного учреждения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Упражнения подобраны из книги «Осно­вы педагогического мастерства» С.Д. Якушевой.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Упражнения могут быть использованы на занятиях се­минаров, а также при проведении различных форм методической работы в до­школьном учреждении. 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</a:tr>
              <a:tr h="8255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Технология творческих мастерских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Это технология, направленная на «погружение» участников мастерской в процесс поиска, познания и самопознания, построенная как цепочка заданий, предлагаемых участникам. Специально организованное ведущим развивающее пространство позволяет участникам в коллективном поиске приходить к построению («открытию») знания, осмыслению ценностей.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</a:tr>
              <a:tr h="825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Шляпы - образы мышления  (Э. де </a:t>
                      </a:r>
                      <a:r>
                        <a:rPr lang="ru-RU" sz="1400" b="1" kern="1200" noProof="0" dirty="0" err="1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Боно</a:t>
                      </a:r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Слушатели делятся на группы, далее каждая одевает «свою» шляпу и делает отзыв о содержании в соответствии с заданной ролью 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3"/>
          <p:cNvSpPr/>
          <p:nvPr/>
        </p:nvSpPr>
        <p:spPr>
          <a:xfrm>
            <a:off x="801410" y="4945023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 flipH="1">
            <a:off x="801410" y="6891321"/>
            <a:ext cx="196889" cy="719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392677"/>
              </p:ext>
            </p:extLst>
          </p:nvPr>
        </p:nvGraphicFramePr>
        <p:xfrm>
          <a:off x="641268" y="461122"/>
          <a:ext cx="13187723" cy="591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467"/>
                <a:gridCol w="9513256"/>
              </a:tblGrid>
              <a:tr h="542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kern="1200" noProof="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Графическое представление материала кластеры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С помощью кластеров можно в систематизированном виде представить большие объемы информации (ключевые слова, идеи). 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</a:tr>
              <a:tr h="529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kern="1200" noProof="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Графическое представление материала </a:t>
                      </a:r>
                      <a:r>
                        <a:rPr lang="ru-RU" altLang="ru-RU" sz="1400" b="1" kern="1200" noProof="0" dirty="0" err="1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д</a:t>
                      </a:r>
                      <a:r>
                        <a:rPr lang="ru-RU" sz="1400" b="1" kern="1200" noProof="0" dirty="0" err="1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енотатный</a:t>
                      </a:r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 граф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Способ вычленения из текста существенных признаков ключевого понятия.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err="1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Синквейн</a:t>
                      </a: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 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Это стихотворение, состоящее из пяти строк. Используется как способ синтеза материала. Лаконичность формы развивает способность резюмировать информацию, излагать мысль в нескольких значимых словах, емких и кратких выражениях.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Инсценировки или «исполнения ролей»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Слушатели исполняют роли действующих лиц ситуации. При этом на занятиях создается обстановка, приближенная к действительности. Приняв на себя роль конкретного лица, слушатель вникает в мотивы его поведения. Исполнение ролей заставляет задуматься над необходимостью учитывать позиции всех заинтересованных сторон, учит анализировать собственное поведение и наблюдать за деятельностью других людей в определенной производственной ситуации.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Ситуация так называемого «инцидента». 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Под «инцидентом» понимается наиболее простая конфликтная ситуация, возникающая в ходе реальной деятельности и требующая от руководителя оперативного решения. Слушателям без предварительной подготовки дается краткая информация о конкретном случае (инциденте), имевшем место в производственном процессе. Чтобы принять правильное решение, участники могут задать дополнительные вопросы преподавателю, наметить свой вариант объяснения ситуации и принять собственное решение. В последующем коллективном обсуждении выявляются ошибки в запросах информации, воссоздается действительная ситуация, определяется проблема и анализируются решения слушателей.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Деловые игры 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Noto Serif HK Bold" pitchFamily="34" charset="0"/>
                          <a:ea typeface="Noto Serif HK Bold" pitchFamily="34" charset="-122"/>
                          <a:cs typeface="Noto Serif HK Bold" pitchFamily="34" charset="-120"/>
                        </a:rPr>
                        <a:t>Форма деятельности людей, имитирующая те или иные практические ситуации, одно из средств активизации учебного процесса в системе образования. В деловой игре моделируемая система рассматривается как динамическая, и поэтому для достижения конечного результата участникам игры нужно построить «цепочку решений». Решения, принимаемые на основе исходной информации, воздействуют на модель объекта и тем самым влияют на изменение его первичного состояния. 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Noto Serif HK Bold" pitchFamily="34" charset="0"/>
                        <a:ea typeface="Noto Serif HK Bold" pitchFamily="34" charset="-122"/>
                        <a:cs typeface="Noto Serif HK Bold" pitchFamily="34" charset="-12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 useBgFill="1">
        <p:nvSpPr>
          <p:cNvPr id="2" name="Прямоугольник 1"/>
          <p:cNvSpPr/>
          <p:nvPr/>
        </p:nvSpPr>
        <p:spPr>
          <a:xfrm>
            <a:off x="12813475" y="7610459"/>
            <a:ext cx="1816925" cy="619141"/>
          </a:xfrm>
          <a:prstGeom prst="rect">
            <a:avLst/>
          </a:prstGeom>
          <a:ln>
            <a:solidFill>
              <a:srgbClr val="403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8299" y="6696761"/>
            <a:ext cx="12608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Этот комплекс инструментов обеспечивает инфраструктуру для реализации самых современных образовательных подходов, делая обучение более доступным и эффективным.</a:t>
            </a:r>
          </a:p>
        </p:txBody>
      </p:sp>
    </p:spTree>
    <p:extLst>
      <p:ext uri="{BB962C8B-B14F-4D97-AF65-F5344CB8AC3E}">
        <p14:creationId xmlns:p14="http://schemas.microsoft.com/office/powerpoint/2010/main" val="78775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403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500932" y="438150"/>
            <a:ext cx="7965440" cy="1167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algn="ctr">
              <a:lnSpc>
                <a:spcPts val="4050"/>
              </a:lnSpc>
              <a:buNone/>
            </a:pPr>
            <a:r>
              <a:rPr lang="en-US" sz="26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Психологические</a:t>
            </a:r>
            <a:r>
              <a:rPr lang="en-US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а</a:t>
            </a:r>
            <a:r>
              <a:rPr lang="en-US" sz="26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спекты</a:t>
            </a:r>
            <a:r>
              <a:rPr lang="en-US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у</a:t>
            </a:r>
            <a:r>
              <a:rPr lang="en-US" sz="32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спешного</a:t>
            </a:r>
            <a:r>
              <a:rPr lang="en-US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3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</a:t>
            </a:r>
            <a:r>
              <a:rPr lang="en-US" sz="32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бучения</a:t>
            </a:r>
            <a:endParaRPr lang="en-US" sz="3250" b="1" dirty="0">
              <a:solidFill>
                <a:srgbClr val="FFF8F5"/>
              </a:solidFill>
              <a:latin typeface="Noto Serif HK Bold" pitchFamily="34" charset="0"/>
              <a:ea typeface="Noto Serif HK Bold" pitchFamily="34" charset="-122"/>
              <a:cs typeface="Noto Serif HK Bold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791200" y="1850588"/>
            <a:ext cx="8675172" cy="1004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Для того чтобы новые технологии раскрыли свой потенциал, крайне важно учитывать психологические особенности взрослых обучающихся. Создание комфортной и безопасной среды — залог успеха.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5973286" y="3027342"/>
            <a:ext cx="649367" cy="1093589"/>
          </a:xfrm>
          <a:prstGeom prst="roundRect">
            <a:avLst>
              <a:gd name="adj" fmla="val 360001"/>
            </a:avLst>
          </a:prstGeom>
          <a:solidFill>
            <a:srgbClr val="5F5153"/>
          </a:solidFill>
          <a:ln/>
        </p:spPr>
      </p:sp>
      <p:sp>
        <p:nvSpPr>
          <p:cNvPr id="9" name="Text 5"/>
          <p:cNvSpPr/>
          <p:nvPr/>
        </p:nvSpPr>
        <p:spPr>
          <a:xfrm>
            <a:off x="6998574" y="2986702"/>
            <a:ext cx="2209760" cy="253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Принцип Уважения</a:t>
            </a:r>
          </a:p>
        </p:txBody>
      </p:sp>
      <p:sp>
        <p:nvSpPr>
          <p:cNvPr id="10" name="Text 6"/>
          <p:cNvSpPr/>
          <p:nvPr/>
        </p:nvSpPr>
        <p:spPr>
          <a:xfrm>
            <a:off x="6832838" y="3389948"/>
            <a:ext cx="7646353" cy="870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Взрослый обучающийся — не "пустой лист", а специалист с богатым опытом, который должен цениться и использоваться в процессе обучения.</a:t>
            </a:r>
          </a:p>
        </p:txBody>
      </p:sp>
      <p:sp>
        <p:nvSpPr>
          <p:cNvPr id="11" name="Shape 7"/>
          <p:cNvSpPr/>
          <p:nvPr/>
        </p:nvSpPr>
        <p:spPr>
          <a:xfrm>
            <a:off x="6054566" y="4621530"/>
            <a:ext cx="649367" cy="1093589"/>
          </a:xfrm>
          <a:prstGeom prst="roundRect">
            <a:avLst>
              <a:gd name="adj" fmla="val 360001"/>
            </a:avLst>
          </a:prstGeom>
          <a:solidFill>
            <a:srgbClr val="5F5153"/>
          </a:solidFill>
          <a:ln/>
        </p:spPr>
      </p:sp>
      <p:sp>
        <p:nvSpPr>
          <p:cNvPr id="13" name="Text 8"/>
          <p:cNvSpPr/>
          <p:nvPr/>
        </p:nvSpPr>
        <p:spPr>
          <a:xfrm>
            <a:off x="6873597" y="4657010"/>
            <a:ext cx="2598420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Принцип Безопасности</a:t>
            </a:r>
          </a:p>
        </p:txBody>
      </p:sp>
      <p:sp>
        <p:nvSpPr>
          <p:cNvPr id="14" name="Text 9"/>
          <p:cNvSpPr/>
          <p:nvPr/>
        </p:nvSpPr>
        <p:spPr>
          <a:xfrm>
            <a:off x="6838156" y="5005466"/>
            <a:ext cx="7515741" cy="806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Отсутствие жестких оценок и сравнений снижает тревожность, создавая атмосферу, где ошибки воспринимаются как часть учебного процесса.</a:t>
            </a:r>
          </a:p>
        </p:txBody>
      </p:sp>
      <p:sp>
        <p:nvSpPr>
          <p:cNvPr id="15" name="Shape 10"/>
          <p:cNvSpPr/>
          <p:nvPr/>
        </p:nvSpPr>
        <p:spPr>
          <a:xfrm>
            <a:off x="6054566" y="6215717"/>
            <a:ext cx="649367" cy="1093589"/>
          </a:xfrm>
          <a:prstGeom prst="roundRect">
            <a:avLst>
              <a:gd name="adj" fmla="val 360001"/>
            </a:avLst>
          </a:prstGeom>
          <a:solidFill>
            <a:srgbClr val="5F5153"/>
          </a:solidFill>
          <a:ln/>
        </p:spPr>
      </p:sp>
      <p:sp>
        <p:nvSpPr>
          <p:cNvPr id="17" name="Text 11"/>
          <p:cNvSpPr/>
          <p:nvPr/>
        </p:nvSpPr>
        <p:spPr>
          <a:xfrm>
            <a:off x="6998574" y="6247090"/>
            <a:ext cx="3540323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950"/>
              </a:lnSpc>
              <a:buNone/>
            </a:pPr>
            <a:r>
              <a:rPr lang="en-US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Принцип "Ошибка — не Провал"</a:t>
            </a:r>
          </a:p>
        </p:txBody>
      </p:sp>
      <p:sp>
        <p:nvSpPr>
          <p:cNvPr id="18" name="Text 12"/>
          <p:cNvSpPr/>
          <p:nvPr/>
        </p:nvSpPr>
        <p:spPr>
          <a:xfrm>
            <a:off x="6917789" y="6597174"/>
            <a:ext cx="7242215" cy="890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Обучение строится через эксперименты и анализ, а не через наказание за неправильные ответы, поощряя исследовательский подход.</a:t>
            </a:r>
          </a:p>
        </p:txBody>
      </p:sp>
      <p:sp useBgFill="1">
        <p:nvSpPr>
          <p:cNvPr id="3" name="Прямоугольник 2"/>
          <p:cNvSpPr/>
          <p:nvPr/>
        </p:nvSpPr>
        <p:spPr>
          <a:xfrm>
            <a:off x="12599719" y="7718960"/>
            <a:ext cx="2030681" cy="510639"/>
          </a:xfrm>
          <a:prstGeom prst="rect">
            <a:avLst/>
          </a:prstGeom>
          <a:ln>
            <a:solidFill>
              <a:srgbClr val="403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90436" y="560586"/>
            <a:ext cx="9525476" cy="423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Ключевые</a:t>
            </a:r>
            <a:r>
              <a:rPr lang="en-US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26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в</a:t>
            </a:r>
            <a:r>
              <a:rPr lang="en-US" sz="26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ыводы</a:t>
            </a:r>
            <a:r>
              <a:rPr lang="en-US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ru-RU" sz="26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б</a:t>
            </a:r>
            <a:r>
              <a:rPr lang="en-US" sz="26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удущее</a:t>
            </a:r>
            <a:r>
              <a:rPr lang="en-US" sz="26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о</a:t>
            </a:r>
            <a:r>
              <a:rPr lang="en-US" sz="26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бразования</a:t>
            </a:r>
            <a:r>
              <a:rPr lang="en-US" sz="2650" b="1" dirty="0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ru-RU" sz="2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в</a:t>
            </a:r>
            <a:r>
              <a:rPr lang="en-US" sz="26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зрослых</a:t>
            </a:r>
            <a:endParaRPr lang="en-US" sz="2650" b="1" dirty="0">
              <a:solidFill>
                <a:srgbClr val="FFF8F5"/>
              </a:solidFill>
              <a:latin typeface="Noto Serif HK Bold" pitchFamily="34" charset="0"/>
              <a:ea typeface="Noto Serif HK Bold" pitchFamily="34" charset="-122"/>
              <a:cs typeface="Noto Serif HK Bold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739" y="1104504"/>
            <a:ext cx="9524524" cy="59566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420739" y="3694422"/>
            <a:ext cx="2331583" cy="987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Психологический комфорт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6332803" y="6377311"/>
            <a:ext cx="4924477" cy="460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Практико-ориент</a:t>
            </a:r>
            <a:r>
              <a:rPr lang="ru-RU" sz="2050" b="1" dirty="0" err="1" smtClean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ированность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9877506" y="3857681"/>
            <a:ext cx="2527854" cy="658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Персонализация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332803" y="1419407"/>
            <a:ext cx="1963673" cy="329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Экосистема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853440" y="6981666"/>
            <a:ext cx="12771120" cy="1014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Современные технологии образования взрослых смещают фокус на непрерывное развитие, встроенное в жизнь. </a:t>
            </a:r>
            <a:endParaRPr lang="ru-RU" dirty="0" smtClean="0">
              <a:solidFill>
                <a:srgbClr val="D3C9C5"/>
              </a:solidFill>
              <a:latin typeface="Noto Serif HK" pitchFamily="34" charset="0"/>
              <a:ea typeface="Noto Serif HK" pitchFamily="34" charset="-122"/>
              <a:cs typeface="Noto Serif HK" pitchFamily="34" charset="-120"/>
            </a:endParaRPr>
          </a:p>
          <a:p>
            <a:pPr marL="0" indent="0" algn="l">
              <a:buNone/>
            </a:pPr>
            <a:r>
              <a:rPr lang="en-US" dirty="0" err="1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Успех</a:t>
            </a:r>
            <a:r>
              <a:rPr lang="en-US" dirty="0" smtClean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определяется экосистемностью, персонализацией, практико-ориентированностью и психологическим комфортом.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87844" y="7588332"/>
            <a:ext cx="2042556" cy="641268"/>
          </a:xfrm>
          <a:prstGeom prst="rect">
            <a:avLst/>
          </a:prstGeom>
          <a:solidFill>
            <a:srgbClr val="403234"/>
          </a:solidFill>
          <a:ln>
            <a:solidFill>
              <a:srgbClr val="403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1063</Words>
  <Application>Microsoft Office PowerPoint</Application>
  <PresentationFormat>Произвольный</PresentationFormat>
  <Paragraphs>92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Barlow Bold</vt:lpstr>
      <vt:lpstr>Calibri</vt:lpstr>
      <vt:lpstr>Noto Serif HK</vt:lpstr>
      <vt:lpstr>Noto Serif HK Bold</vt:lpstr>
      <vt:lpstr>Syne Bold</vt:lpstr>
      <vt:lpstr>Times New Roman</vt:lpstr>
      <vt:lpstr>YS Text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User</cp:lastModifiedBy>
  <cp:revision>28</cp:revision>
  <dcterms:created xsi:type="dcterms:W3CDTF">2026-03-02T14:32:23Z</dcterms:created>
  <dcterms:modified xsi:type="dcterms:W3CDTF">2026-03-20T07:57:25Z</dcterms:modified>
</cp:coreProperties>
</file>