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7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5" r:id="rId8"/>
    <p:sldId id="261" r:id="rId9"/>
    <p:sldId id="266" r:id="rId10"/>
    <p:sldId id="262" r:id="rId11"/>
    <p:sldId id="268" r:id="rId12"/>
    <p:sldId id="263" r:id="rId13"/>
    <p:sldId id="269" r:id="rId14"/>
    <p:sldId id="264" r:id="rId15"/>
    <p:sldId id="273" r:id="rId16"/>
    <p:sldId id="271" r:id="rId17"/>
    <p:sldId id="274" r:id="rId18"/>
    <p:sldId id="270" r:id="rId19"/>
    <p:sldId id="272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1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70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4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732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6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6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135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6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113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0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01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01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0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10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7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2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07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9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66000">
              <a:schemeClr val="bg2">
                <a:tint val="98000"/>
                <a:shade val="90000"/>
                <a:satMod val="130000"/>
                <a:lumMod val="103000"/>
              </a:schemeClr>
            </a:gs>
            <a:gs pos="100000">
              <a:schemeClr val="bg2">
                <a:shade val="63000"/>
                <a:satMod val="12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0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  <p:sldLayoutId id="2147483884" r:id="rId17"/>
    <p:sldLayoutId id="2147483885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8600" y="838199"/>
            <a:ext cx="9829800" cy="2243666"/>
          </a:xfrm>
        </p:spPr>
        <p:txBody>
          <a:bodyPr>
            <a:normAutofit fontScale="90000"/>
          </a:bodyPr>
          <a:lstStyle/>
          <a:p>
            <a:r>
              <a:rPr lang="ru-RU" sz="40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предпосылок универсальных учебных действий  в дошкольном образовательном учреждении</a:t>
            </a:r>
            <a:endParaRPr lang="ru-RU" sz="4000" cap="non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26360" y="3522133"/>
            <a:ext cx="3412067" cy="1185332"/>
          </a:xfrm>
        </p:spPr>
        <p:txBody>
          <a:bodyPr>
            <a:normAutofit fontScale="92500" lnSpcReduction="10000"/>
          </a:bodyPr>
          <a:lstStyle/>
          <a:p>
            <a:pPr lvl="0" algn="r" defTabSz="457200">
              <a:spcBef>
                <a:spcPts val="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ru-RU" sz="1800" cap="none" dirty="0" err="1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Ветрова</a:t>
            </a:r>
            <a:r>
              <a:rPr lang="ru-RU" sz="1800" cap="none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Владимировна </a:t>
            </a:r>
          </a:p>
          <a:p>
            <a:pPr lvl="0" algn="r" defTabSz="457200">
              <a:spcBef>
                <a:spcPts val="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ru-RU" sz="1800" cap="none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ГБУ ДППО ЦПКС «ИМЦ»</a:t>
            </a:r>
          </a:p>
          <a:p>
            <a:pPr lvl="0" algn="r" defTabSz="457200">
              <a:spcBef>
                <a:spcPts val="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ru-RU" sz="1800" cap="none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Приморского района </a:t>
            </a:r>
          </a:p>
          <a:p>
            <a:pPr lvl="0" algn="r" defTabSz="457200">
              <a:spcBef>
                <a:spcPts val="0"/>
              </a:spcBef>
              <a:buClr>
                <a:srgbClr val="F496CB">
                  <a:lumMod val="75000"/>
                </a:srgbClr>
              </a:buClr>
              <a:buSzPct val="80000"/>
            </a:pPr>
            <a:r>
              <a:rPr lang="ru-RU" sz="1800" cap="none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41521" y="601980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ru-RU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929157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643" y="194733"/>
            <a:ext cx="11362890" cy="677335"/>
          </a:xfrm>
        </p:spPr>
        <p:txBody>
          <a:bodyPr>
            <a:normAutofit fontScale="90000"/>
          </a:bodyPr>
          <a:lstStyle/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УУД -– это фундаментальная основа умения учиться, способность учащегося к активной познавательной деятельности, самостоятельное выделение и формулирование познавательной цели, поиск и выделение необходимой информации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34512255"/>
              </p:ext>
            </p:extLst>
          </p:nvPr>
        </p:nvGraphicFramePr>
        <p:xfrm>
          <a:off x="232229" y="938657"/>
          <a:ext cx="11829142" cy="591934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914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4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Познавательные УУД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Предпосылками  познавательных УУД являются:	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Ориентировка  в пространстве и времени;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применять правила и пользоваться инструкциями;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оценивать результат деятельности с помощью взрослого;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по заданному алгоритму;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узнавать и называть объекты и явления окружающей действительности.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сенсорных эталонов;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ориентировка в пространстве и времени;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применять правила и пользоваться инструкциями;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(при помощи взрослого) создавать алгоритмы действий при решении поставленных задач;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узнавать, называть и определять объекты и явления окружающей действительности.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по книге;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ориентироваться по условным обозначениям в книге;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по иллюстрациям.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пользоваться  школьными принадлежностями (ручкой, карандашом, ластиком).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ориентироваться в книге;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листать книгу вперёд-назад с определённой целью;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находить нужную страницу;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ориентироваться по условным обозначениям в книге;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по иллюстрации (рассмотрение иллюстрации с разными задачами: оценка смысла всей иллюстрации или её части, поиск нужных частей иллюстрации, нужных героев, предметов и т.п.);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пользоваться  простейшими  инструментами.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Логические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Синтез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Обобщение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Сернация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Исключение   лишнего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Подбор подходящего 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Установление причинно-следственных связей и др.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 знаково-символических  средств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осуществлять классификацию и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сериацию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конкретном предметном материале;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выделять существенные признаки объектов;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устанавливать аналогии на предметном материале;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моделировать (выделять и обобщенно фиксировать существенные признаки объектов с целью решения конкретных задач.);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производить знаково-символические действия, кодирование, декодирование предметов;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производить анализ и синтез объектов;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устанавливать причинно-следственные связи.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ориентировка в пространстве и времени;</a:t>
                      </a:r>
                    </a:p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применять правила и пользоваться инструкциями;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2631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9143" y="589542"/>
            <a:ext cx="8759997" cy="956283"/>
          </a:xfrm>
        </p:spPr>
        <p:txBody>
          <a:bodyPr/>
          <a:lstStyle/>
          <a:p>
            <a:r>
              <a:rPr lang="ru-RU" sz="24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заданий для формирования познавательных универсальных учебных действий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1667" y="1545825"/>
            <a:ext cx="11751733" cy="5193642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классификация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детям предлагается распределить какие-то объекты по группам;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предлагается выделить, расчленить  объект на составляющие его элементы;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синтез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объединение   отдельных компонентов в целое;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сравнение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детям предлагается найти и выделить черты сходства и различия  в предметах;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обобщение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выделение  общих существенных свойств в сравниваемых объектах;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сериация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установление  последовательных взаимосвязей, выстраивание объектов в определенном порядке;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сернация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построение упорядоченных возрастающих или убывающих рядов.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исключение лишнего – 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нахождение «лишнего» предмета и объяснение, почему этот предмет является лишним.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подбор подходящего – 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необходимо подобрать к предложенным предметам, подходящий по смыслу предмет;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прохождение лабиринтов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детям предлагается пройти по лабиринту от начала до конца;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с разного вида таблицами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детям предлагаются игры и упражнения  типа «чего не хватает в таблице?», «заполни таблицу», «что изменилось в таблице».;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знаки и символы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умение работать со знаками и символами; работа со схемами, составление схем-опор;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логических задач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решение различных логических задач,  в том числе и задачи с отрицанием;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5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установление причинно-следственных связей</a:t>
            </a:r>
            <a:r>
              <a:rPr lang="ru-RU" sz="25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«что сначала, что потом»;</a:t>
            </a:r>
            <a:endParaRPr lang="ru-RU" sz="25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106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2572" y="448734"/>
            <a:ext cx="8132255" cy="682227"/>
          </a:xfrm>
        </p:spPr>
        <p:txBody>
          <a:bodyPr>
            <a:normAutofit fontScale="90000"/>
          </a:bodyPr>
          <a:lstStyle/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УУД– это умение определять свои действия и действия партнера, которые способствовали или препятствовали продуктивной коммуникации, умение строить позитивные отношения в процессе учебной и познавательной деятельности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07584856"/>
              </p:ext>
            </p:extLst>
          </p:nvPr>
        </p:nvGraphicFramePr>
        <p:xfrm>
          <a:off x="210457" y="1293073"/>
          <a:ext cx="11887200" cy="556492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94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Коммуникативные УУД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Предпосылками коммуникативных УУД  являются: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устанавливать контакты со сверстниками и взрослыми;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потребность ребенка в общении с взрослыми и сверстниками;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взаимодействовать и сотрудничать со сверстниками и взрослыми;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определенными вербальными и невербальными средствами общения;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61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организовывать совместную деятельность в парах, в подгруппе и в коллективе;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строить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монологичное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высказывание и диалоговую речь;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организовывать совместную деятельность в парах, в подгруппе и в коллективе;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желательно эмоционально позитивное отношение к процессу сотрудничества;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вести монолог, отвечать на вопросы;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Морально-этические качества — способность сохранять доброжелательное отношение друг к другу в ситуации спора и противоречия интересов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ориентация на партнера по общению;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невербальными средствами общения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слушать собеседника.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ставить вопросы; обращаться за помощью;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предлагать помощь и сотрудничество;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договариваться о распределении функций и ролей в совместной деятельности.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317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формулировать собственное мнение и позицию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строить понятные для партнёра высказывания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955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заданий для формирования коммуникативных универсальных учебных действий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95239" y="2028425"/>
            <a:ext cx="10981893" cy="342410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«составь рассказ», «опеши предмет» – детям предлагается составить рассказ или описать предмет с опорой на картинку или без нее;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диалога (работа в парах) – можно предложить детям разыграть ситуацию в парах, использую диалоговую речь.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«составь задание» – дети составляют задание друг для друга;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«выскажи свое мнение о…» – детям предлагается высказать свое мнение, например о поведении детей на картинке (хорошо, плохо), о предметах (красиво, не красиво);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обсуждение, рассуждение, спор – предлагается обсудить определенные вопросы по теме, выразить свое мнение, и доказать свою точку зрения;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работа – любая совместная групповая работа формирует  коммуникативные </a:t>
            </a:r>
            <a:r>
              <a:rPr lang="ru-RU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ууд</a:t>
            </a: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«объясни…» – можно объяснять выполнение своих действий, или  прокомментировать картинку.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«ответь на вопросы» – детям предлагается ответить на вопросы педагога или группы по изучаемой  теме или по определенному заданию.</a:t>
            </a:r>
          </a:p>
        </p:txBody>
      </p:sp>
    </p:spTree>
    <p:extLst>
      <p:ext uri="{BB962C8B-B14F-4D97-AF65-F5344CB8AC3E}">
        <p14:creationId xmlns:p14="http://schemas.microsoft.com/office/powerpoint/2010/main" val="2684318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7009" y="519338"/>
            <a:ext cx="8111693" cy="710750"/>
          </a:xfrm>
        </p:spPr>
        <p:txBody>
          <a:bodyPr>
            <a:normAutofit fontScale="90000"/>
          </a:bodyPr>
          <a:lstStyle/>
          <a:p>
            <a: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формирования УУД</a:t>
            </a:r>
            <a:br>
              <a:rPr lang="ru-RU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14047" y="1294243"/>
            <a:ext cx="11370734" cy="5633908"/>
          </a:xfrm>
        </p:spPr>
        <p:txBody>
          <a:bodyPr>
            <a:normAutofit/>
          </a:bodyPr>
          <a:lstStyle/>
          <a:p>
            <a:pPr defTabSz="179388"/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 на ведущий вид деятельности дошкольников – игру, использовать игры с правилами, игровые ситуации;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Включать дошкольников в активные виды деятельности: конструирование, рисование, моделирование, экспериментирование, исследование;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Максимально использовать метод поощрения: поощрять детей за активность, познавательную инициативу, интерес, стимулировать любознательность детей, любые усилия, направленные на решение задачи;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Тренировать  мыслительные операции – классификацию, анализ, синтез, сравнение, обобщение, аналогию, </a:t>
            </a:r>
            <a:r>
              <a:rPr lang="ru-RU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сериацию</a:t>
            </a: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сернацию</a:t>
            </a: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др.;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Развивать коммуникативные способности детей, вербальную и невербальную речь, творческие способности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Навыки самоконтроля;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Акцентировать внимание на деятельности дошкольника и ее эффективности, а не на достижениях;</a:t>
            </a:r>
          </a:p>
          <a:p>
            <a:pPr marL="0" indent="0" defTabSz="179388">
              <a:buNone/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также,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дошкольнику требуется личный контакт с ним;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атмосфера  успеха;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 обретении уверенности в своих силах и способностях;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приобретении знаний легко и с интересом;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доброжелательное и уважительное отношение к его личности.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  и похвала.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его таким, какой он есть;</a:t>
            </a:r>
          </a:p>
          <a:p>
            <a:pPr lvl="1" defTabSz="179388">
              <a:buFont typeface="Courier New" panose="02070309020205020404" pitchFamily="49" charset="0"/>
              <a:buChar char="o"/>
            </a:pPr>
            <a:r>
              <a:rPr lang="ru-RU" sz="1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адекватная оценка его деятельности и запрет на прямые оценки личности ребенка (ленивый, глупый, неаккуратный и пр.).</a:t>
            </a:r>
          </a:p>
          <a:p>
            <a:pPr marL="0" indent="0" defTabSz="179388">
              <a:buNone/>
            </a:pPr>
            <a:endParaRPr lang="ru-RU" sz="1600" cap="none" dirty="0"/>
          </a:p>
        </p:txBody>
      </p:sp>
    </p:spTree>
    <p:extLst>
      <p:ext uri="{BB962C8B-B14F-4D97-AF65-F5344CB8AC3E}">
        <p14:creationId xmlns:p14="http://schemas.microsoft.com/office/powerpoint/2010/main" val="4281280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BF6A5B-67D4-90E6-1389-1208846D499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6918" t="8571" r="1287" b="10476"/>
          <a:stretch/>
        </p:blipFill>
        <p:spPr>
          <a:xfrm>
            <a:off x="838200" y="150239"/>
            <a:ext cx="10515600" cy="655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261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7409" y="1066040"/>
            <a:ext cx="9152467" cy="72768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4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по развитию универсальных учебных действий.</a:t>
            </a:r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4133" y="2156664"/>
            <a:ext cx="10954692" cy="420986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Используйте игры с правилами и сюжетно-ролевые игры для развития произвольности; игра «в школу»;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Создавайте доброжелательное и уважительное отношение с детьми;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Поощряйте детей за активность, познавательную инициативу, любые усилия, направленные на решение задачи, любой ответ, даже неверный;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Используйте игровые формы занятий, загадок, предложения что-то придумать, предложить самим;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Адекватно оценивайте деятельность детей  – развернутое описание того, что сумел сделать ученик, чему он научился, какие есть трудности и ошибки, конкретные указания, как можно улучшить результаты, что для этого необходимо сделать;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Выполняйте запрет на прямые оценки личности ученика (ленивый, безответственный, глупый, неаккуратный и пр.).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4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921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103326" y="2982040"/>
            <a:ext cx="10363826" cy="6292157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83C753-5F34-37F7-02E8-ED22338BDA01}"/>
              </a:ext>
            </a:extLst>
          </p:cNvPr>
          <p:cNvSpPr txBox="1"/>
          <p:nvPr/>
        </p:nvSpPr>
        <p:spPr>
          <a:xfrm>
            <a:off x="254000" y="1587309"/>
            <a:ext cx="5562599" cy="507831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contourClr>
              <a:schemeClr val="accent1"/>
            </a:contourClr>
          </a:sp3d>
        </p:spPr>
        <p:txBody>
          <a:bodyPr wrap="square">
            <a:spAutoFit/>
          </a:bodyPr>
          <a:lstStyle/>
          <a:p>
            <a:pPr marL="0" lvl="0" indent="0" algn="ctr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8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Личностные </a:t>
            </a:r>
            <a:r>
              <a:rPr lang="ru-RU" sz="1800" b="1" cap="none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ууд</a:t>
            </a:r>
            <a:r>
              <a:rPr lang="ru-RU" sz="18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помните, что каждый ребенок это индивидуальная личность, со своими взглядами и убеждения, увлечениями. постарайтесь найти в нем его индивидуальные личные особенности.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жизни ребенка взрослый это тот человек, который помогает ему понять и изучить реальный мир, сделать свои открытия. помогите ему найти и раскрыть в себе сильные и позитивные личные качества и умения.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организуя учебно-познавательную деятельность учитывайте индивидуально-психологические особенности каждого ребёнка. используйте рекомендации педагога-психолога.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</a:pP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главным является не предмет, которому вы учите, а личность, которую вы формируете. не предмет формирует и развивает личность будущего гражданина общества, а учитель, который учит своему предмету.</a:t>
            </a:r>
            <a:r>
              <a:rPr lang="ru-RU" sz="18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2B0954-33F8-A5A7-7460-96C7A58BC8C3}"/>
              </a:ext>
            </a:extLst>
          </p:cNvPr>
          <p:cNvSpPr txBox="1"/>
          <p:nvPr/>
        </p:nvSpPr>
        <p:spPr>
          <a:xfrm>
            <a:off x="5929085" y="543816"/>
            <a:ext cx="6183086" cy="378565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bevelT/>
            <a:contourClr>
              <a:schemeClr val="accent1"/>
            </a:contourClr>
          </a:sp3d>
        </p:spPr>
        <p:txBody>
          <a:bodyPr wrap="square">
            <a:spAutoFit/>
          </a:bodyPr>
          <a:lstStyle/>
          <a:p>
            <a:pPr marL="0" lvl="0" indent="0" algn="ctr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Познавательные </a:t>
            </a:r>
            <a:r>
              <a:rPr lang="ru-RU" sz="1600" b="1" cap="none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ууд</a:t>
            </a:r>
            <a:r>
              <a:rPr lang="ru-RU" sz="16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6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вы хотите, чтобы дети усвоили изучаемый материал по вашему предмету, научите их мыслить системно (например, основное понятие (правило) — пример — значение материала (применение на практике)).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6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постарайтесь, помочь ученикам овладеть наиболее продуктивными методами учебно-познавательной деятельности, учите </a:t>
            </a:r>
            <a:r>
              <a:rPr lang="ru-RU" sz="1600" cap="none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иx</a:t>
            </a:r>
            <a:r>
              <a:rPr lang="ru-RU" sz="16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учиться. используйте схемы, планы, новые технологии в обучении, чтобы обеспечить прочное усвоение системы знаний.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6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знает не тот, кто пересказывает заученный текст, а тот, кто умеет применять полученные знания на практике. найдите способ научить ребенка применять свои знания.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6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творческое мышление развивайте всесторонним анализом проблем; познавательные задачи решайте разнообразными способами, чаще практикуйте творческие задачи.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740E9F-301E-56D0-9347-988247BDEF09}"/>
              </a:ext>
            </a:extLst>
          </p:cNvPr>
          <p:cNvSpPr txBox="1"/>
          <p:nvPr/>
        </p:nvSpPr>
        <p:spPr>
          <a:xfrm>
            <a:off x="5929085" y="4357298"/>
            <a:ext cx="6183086" cy="230832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contourClr>
              <a:schemeClr val="accent1"/>
            </a:contourClr>
          </a:sp3d>
        </p:spPr>
        <p:txBody>
          <a:bodyPr wrap="square">
            <a:spAutoFit/>
          </a:bodyPr>
          <a:lstStyle/>
          <a:p>
            <a:pPr marL="0" lvl="0" indent="0" algn="ctr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800" b="1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Коммуникативные </a:t>
            </a:r>
            <a:r>
              <a:rPr lang="ru-RU" sz="1800" b="1" cap="none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ууд</a:t>
            </a: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научите ребенка высказывать свои мысли, не боясь ошибиться. во время его ответа на вопрос, если ребёнок затрудняется продолжить свой рассказ, задавайте ему наводящие вопросы.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1800" cap="none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бойтесь «не стандартах уроков», попробуйте различные виды игр, дискуссий и групповой работы для освоения нового материала.</a:t>
            </a:r>
            <a:endParaRPr lang="ru-RU" sz="18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100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3266" y="372533"/>
            <a:ext cx="8738227" cy="694267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выпускника ДОУ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6322" y="1475673"/>
            <a:ext cx="11885678" cy="4134099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физически развитый, овладевший основными культурно-гигиеническими навыками</a:t>
            </a: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(личностные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indent="-719138" algn="just">
              <a:spcBef>
                <a:spcPts val="0"/>
              </a:spcBef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у ребенка сформированы основные физические качества и потребность в двигательной активности. самостоятельно выполняет 	доступные возрасту 	гигиенические процедуры, соблюдает элементарные правила здорового образа жизни.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любознательный, активный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(личностные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 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indent="0" algn="just">
              <a:spcBef>
                <a:spcPts val="0"/>
              </a:spcBef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интересуется новым, неизвестным в окружающем мире (мире предметов и вещей, мире отношений и своем внутреннем мире). задает вопросы взрослому, 	любит экспериментировать. способен самостоятельно действовать (в повседневной жизни, в различных видах детской деятельности). в случаях 	затруднений обращается за помощью к взрослому. принимает живое, заинтересованное участие в образовательном процессе.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эмоционально отзывчивый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(личностные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indent="-719138" algn="just">
              <a:spcBef>
                <a:spcPts val="0"/>
              </a:spcBef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откликается на эмоции близких людей и друзей. сопереживает персонажам сказок, историй, рассказов. эмоционально реагирует на 	произведения 	изобразительного искусства,  музыкальные и художественные произведения, мир природы.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овладевший средствами общения и способами взаимодействия с взрослыми и сверстниками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(коммуникативные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indent="-719138" algn="just">
              <a:spcBef>
                <a:spcPts val="0"/>
              </a:spcBef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ребенок адекватно использует вербальные  и невербальные средства общения, владеет диалогической речью и конструктивными способами 	взаимодействия с детьми и взрослыми (договаривается, обменивается предметами, распределяет действия при сотрудничестве). способен изменять стиль 	общения с взрослым или сверстником, в зависимости от ситуации. 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способный управлять своим поведением и планировать свои действия на основе первичных ценностных представлений, соблюдающий элементарные общепринятые нормы и правила поведения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(регулятивные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indent="-719138" algn="just">
              <a:spcBef>
                <a:spcPts val="0"/>
              </a:spcBef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поведение ребенка преимущественно определяется не сиюминутными желаниями и потребностями, а требованиями со стороны 	взрослых и первичными 	ценностными представлениями  о том «что такое хорошо и что такое плохо».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9138" indent="-719138" algn="just">
              <a:spcBef>
                <a:spcPts val="0"/>
              </a:spcBef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ребенок способен планировать свои действия, направленные на достижение конкретной цели. соблюдает правила поведения на 	улице (дорожные 	правила), в общественных местах (транспорте, магазине, поликлинике, театре и др.).</a:t>
            </a:r>
            <a:endParaRPr lang="ru-RU" sz="1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234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06285" y="1394635"/>
            <a:ext cx="10087429" cy="571010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prstClr val="black"/>
              </a:buClr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способный решать интеллектуальные и личностные задачи  (проблемы), адекватные возрасту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(познавательные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6938" lvl="0" indent="-896938" algn="just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ребенок может применять самостоятельно усвоенные знания и способы деятельности для решения новых задач (проблем), поставленных как взрослым, 	так и им самим; в зависимости от ситуации может преобразовывать способы решения задач (проблем). ребенок способен предложить собственный 	замысел и воплотить его в рисунке, постройке, рассказе и др. 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6000" lvl="0" algn="just">
              <a:spcBef>
                <a:spcPts val="0"/>
              </a:spcBef>
              <a:buClr>
                <a:prstClr val="black"/>
              </a:buClr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имеющий первичные представления о себе, семье, обществе (ближайшем  социуме), государстве (стране), мире и природе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(личностные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ребенок имеет представление: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6938" lvl="0" indent="0" algn="just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о себе, собственной принадлежности и принадлежности других людей к определенному полу;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6938" lvl="0" indent="0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составе семьи, родственных отношениях и взаимосвязях, распределении семейных обязанностей, семейных традициях; </a:t>
            </a:r>
            <a:b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 обществе (ближайшем социуме), его культурных ценностях и своем месте в нем;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6938" lvl="0" indent="0" algn="just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государстве (в том числе его символах, «малой» и «большой» родине, ее природе) и принадлежности к нему;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96938" lvl="0" indent="0" algn="just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о мире (планете земля,  многообразии стран и государств, населения, природы планеты).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buClr>
                <a:prstClr val="black"/>
              </a:buClr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овладевший универсальными предпосылками учебной деятельности</a:t>
            </a:r>
            <a:r>
              <a:rPr lang="ru-RU" sz="1600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(регулятивные результаты)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умениями работать по правилу и по образцу, слушать взрослого и выполнять его инструкции.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Clr>
                <a:prstClr val="black"/>
              </a:buClr>
              <a:buSzPct val="200000"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>
                <a:tab pos="457200" algn="l"/>
              </a:tabLst>
            </a:pP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овладевший необходимыми умениями и навыками</a:t>
            </a: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i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(предметные результаты).</a:t>
            </a:r>
            <a:r>
              <a:rPr lang="ru-RU" sz="16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113" lvl="0" indent="-900113" algn="just">
              <a:spcBef>
                <a:spcPts val="0"/>
              </a:spcBef>
              <a:buClr>
                <a:prstClr val="black"/>
              </a:buClr>
              <a:buNone/>
            </a:pP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у ребенка сформированы умения и навыки (речевые, изобразительные, музыкальные, конструктивные и др.), необходимые 	для осуществления различных видов детской деятельности.</a:t>
            </a: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Clr>
                <a:prstClr val="black"/>
              </a:buClr>
            </a:pPr>
            <a:endParaRPr lang="ru-RU" sz="1600" cap="none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450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193" y="986971"/>
            <a:ext cx="11359264" cy="2256972"/>
          </a:xfrm>
        </p:spPr>
        <p:txBody>
          <a:bodyPr>
            <a:noAutofit/>
          </a:bodyPr>
          <a:lstStyle/>
          <a:p>
            <a:pPr algn="just"/>
            <a:r>
              <a:rPr lang="ru-RU" sz="18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1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Поступление</a:t>
            </a:r>
            <a:r>
              <a:rPr lang="ru-RU" sz="18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школу – это начало большого пути ребенка, переход на следующий возрастной этап жизни.  начало школьного обучения кардинальным образом меняет образ жизни ребенка, а иногда и всей семьи. беззаботность дошкольников, их беспечность, увлеченность игрой уходят в прошлое. начинается жизнь, наполненная новыми требованиями, обязанностями и ограничениями. обучение  в школе требует от ребенка готовности к новому виду деятельности – учебному. </a:t>
            </a:r>
            <a:endParaRPr lang="ru-RU" sz="1800" u="sng" cap="none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38044" y="2875040"/>
            <a:ext cx="11074400" cy="478366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учиться – это желание и умение самостоятельно осуществлять учебную деятельность.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активизируют познавательные интересы, способности детей. развитие  познавательной деятельности дошкольников.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умственные,  эмоциональные и волевые качества личности, ее способности и характер.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развиваются  психические процессы: произвольное внимание  и восприятие, мышление, память, воображение, речь. приобретается   жизненный опыт, познается окружающая действительность, усваиваются знания, вырабатываются умения и навыки,  благодаря чему развивается и сама личность ребенка.</a:t>
            </a:r>
            <a:r>
              <a:rPr lang="ru-RU" sz="1800" u="sng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71463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u="sng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современного дошкольного образования – формирование личности через собственную деятельность, развитие познавательной активности, творчества через различные виды деятельности.</a:t>
            </a:r>
          </a:p>
          <a:p>
            <a:pPr marL="271463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u="sng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дошкольного учреждения - формирование у старших дошкольников предпосылок универсальных учебных действий как основных компонентов готовности к школьному обучению.</a:t>
            </a:r>
            <a:endParaRPr lang="ru-RU" sz="1800" u="sng" cap="none" dirty="0"/>
          </a:p>
        </p:txBody>
      </p:sp>
    </p:spTree>
    <p:extLst>
      <p:ext uri="{BB962C8B-B14F-4D97-AF65-F5344CB8AC3E}">
        <p14:creationId xmlns:p14="http://schemas.microsoft.com/office/powerpoint/2010/main" val="2317201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8211" y="2417893"/>
            <a:ext cx="11162923" cy="237692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фундамента школьной готовности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должно осуществляться естественно и непринужденно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рамках «специфически детских видов деятельности»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(Василий Васильевич Давыдов,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педагог, психолог 1996).</a:t>
            </a:r>
            <a:endParaRPr lang="ru-RU" sz="28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68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32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условия, при которых возникает и развивается интерес к учению:</a:t>
            </a:r>
            <a:endParaRPr lang="ru-RU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626293" cy="4346975"/>
          </a:xfrm>
        </p:spPr>
        <p:txBody>
          <a:bodyPr>
            <a:normAutofit fontScale="85000" lnSpcReduction="10000"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 деятельность должна быть организована так, чтобы ребенок активно действовал, вовлекался в процесс самостоятельного поиска и «открытия» новых знаний, решал вопросы проблемного характера.</a:t>
            </a:r>
            <a:endParaRPr lang="ru-RU" sz="2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должна быть разнообразна. однообразный материал и однообразные методы его преподнесения очень быстро вызывают у детей скуку.</a:t>
            </a:r>
            <a:endParaRPr lang="ru-RU" sz="2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новый материал должен быть хорошо связан с тем, что дети усвоили раньше.</a:t>
            </a:r>
            <a:endParaRPr lang="ru-RU" sz="2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5600" lvl="0" indent="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None/>
              <a:tabLst>
                <a:tab pos="457200" algn="l"/>
              </a:tabLst>
            </a:pPr>
            <a:r>
              <a:rPr lang="ru-RU" sz="2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 слишком легкий, задания,  предлагаемые детям, должны быть трудными, но посильными.</a:t>
            </a:r>
            <a:endParaRPr lang="ru-RU" sz="2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 положительно оценивать все успехи ребят. положительная оценка стимулирует познавательную активность.</a:t>
            </a:r>
            <a:endParaRPr lang="ru-RU" sz="2600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600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демонстрационный и раздаточный материал должен быть ярким и эмоционально окрашенным</a:t>
            </a:r>
            <a:r>
              <a:rPr lang="ru-RU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cap="non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08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13950"/>
          </a:xfrm>
        </p:spPr>
        <p:txBody>
          <a:bodyPr>
            <a:normAutofit fontScale="90000"/>
          </a:bodyPr>
          <a:lstStyle/>
          <a:p>
            <a:r>
              <a:rPr lang="ru-RU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же такое универсальные учебные действия?</a:t>
            </a:r>
            <a:br>
              <a:rPr lang="ru-RU" sz="3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88532" y="1659468"/>
            <a:ext cx="9889067" cy="506306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Термин означает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умение учиться, т.е. способность субъекта к саморазвитию и самосовершенствованию путем сознательного и активного присвоения нового социального опыта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800" cap="none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способность ребенка к саморазвитию путем активного усвоения и получения знаний через  практическую деятельность, через «умение учиться».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800" cap="none" dirty="0">
              <a:solidFill>
                <a:prstClr val="black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возрасте различают 4 блока УУД: </a:t>
            </a:r>
          </a:p>
          <a:p>
            <a:pPr marL="896938" indent="85725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личностный;</a:t>
            </a:r>
          </a:p>
          <a:p>
            <a:pPr marL="126206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регулятивный;</a:t>
            </a:r>
          </a:p>
          <a:p>
            <a:pPr marL="126206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познавательный; </a:t>
            </a:r>
          </a:p>
          <a:p>
            <a:pPr marL="126206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коммуникативный</a:t>
            </a:r>
          </a:p>
        </p:txBody>
      </p:sp>
    </p:spTree>
    <p:extLst>
      <p:ext uri="{BB962C8B-B14F-4D97-AF65-F5344CB8AC3E}">
        <p14:creationId xmlns:p14="http://schemas.microsoft.com/office/powerpoint/2010/main" val="307758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09461" y="1954041"/>
            <a:ext cx="10173077" cy="3735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Универсальные учебные действия:</a:t>
            </a:r>
          </a:p>
          <a:p>
            <a:pPr marL="0" indent="0">
              <a:buNone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заключаются в способности ребенка решать не только практические, но также и учебные задачи;</a:t>
            </a:r>
          </a:p>
          <a:p>
            <a:pPr marL="0" indent="0">
              <a:buNone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выступают в качестве предварительного этапа перед формированием умения самостоятельной организации ребенком учебно-познавательной деятельности;</a:t>
            </a:r>
          </a:p>
          <a:p>
            <a:pPr marL="0" indent="0">
              <a:buNone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не имеют направленности на конкретное предметное содержание;</a:t>
            </a:r>
          </a:p>
          <a:p>
            <a:pPr marL="0" indent="0">
              <a:buNone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представляют собой систему уже развитых действий с предметами;</a:t>
            </a:r>
          </a:p>
          <a:p>
            <a:pPr marL="0" indent="0">
              <a:buNone/>
            </a:pPr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направлены на развитие умения у ребенка действовать, исходя из плана и поставленной перед ним цели.</a:t>
            </a:r>
          </a:p>
        </p:txBody>
      </p:sp>
    </p:spTree>
    <p:extLst>
      <p:ext uri="{BB962C8B-B14F-4D97-AF65-F5344CB8AC3E}">
        <p14:creationId xmlns:p14="http://schemas.microsoft.com/office/powerpoint/2010/main" val="4143988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975" y="457199"/>
            <a:ext cx="10727892" cy="872067"/>
          </a:xfrm>
        </p:spPr>
        <p:txBody>
          <a:bodyPr>
            <a:noAutofit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20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УУД- это система ценностных ориентаций младшего школьника, отражающих личностные смыслы, мотивы, отношения к различным сферам окружающего мира. </a:t>
            </a:r>
            <a:endParaRPr lang="ru-RU" sz="2000" cap="none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23716091"/>
              </p:ext>
            </p:extLst>
          </p:nvPr>
        </p:nvGraphicFramePr>
        <p:xfrm>
          <a:off x="292100" y="1329266"/>
          <a:ext cx="11607799" cy="545323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79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170">
                <a:tc>
                  <a:txBody>
                    <a:bodyPr/>
                    <a:lstStyle/>
                    <a:p>
                      <a:r>
                        <a:rPr lang="ru-RU" sz="1400" dirty="0"/>
                        <a:t>Личностные  УУД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Предпосылками  личностных УУД являются: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130">
                <a:tc>
                  <a:txBody>
                    <a:bodyPr/>
                    <a:lstStyle/>
                    <a:p>
                      <a:r>
                        <a:rPr lang="ru-RU" sz="1400" dirty="0"/>
                        <a:t>Самоопределение – внутренняя позиция  будущего школьника, личностное, профессиональное, жизненное определение. (Какой я есть, каким я хочу стать, каким я буду, что я могу, что я знаю, к чему я стремлюсь и т.п.);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осознавать свои возможности, умения, качества, переживания;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696">
                <a:tc>
                  <a:txBody>
                    <a:bodyPr/>
                    <a:lstStyle/>
                    <a:p>
                      <a:r>
                        <a:rPr lang="ru-RU" sz="1400" dirty="0"/>
                        <a:t>Смыслообразование – смысл и мотивация учебной деятельности</a:t>
                      </a:r>
                    </a:p>
                    <a:p>
                      <a:r>
                        <a:rPr lang="ru-RU" sz="1400" dirty="0"/>
                        <a:t>(какое значение смысл имеет для меня учение);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соотносить поступки и события с принятыми этическими принципами и моральными нормами;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2067">
                <a:tc>
                  <a:txBody>
                    <a:bodyPr/>
                    <a:lstStyle/>
                    <a:p>
                      <a:r>
                        <a:rPr lang="ru-RU" sz="1400" dirty="0"/>
                        <a:t>Нравственно-этического оценка – способность    соотносить свои поступки с общепринятыми этическими и моральными нормами, способность оценивать свое поведения и поступки, понимание основных моральных норм и правил.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ориентироваться в социальных ролях и межличностных отношениях;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87"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формирование познавательной и социальной мотивации;  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746"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формирование адекватной самооценки;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521"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формирование  умения прийти на помощь другу, герою сказки и т.п.;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933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формирование способности учитывать чужую точку зрения;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8133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воспитывать нравственные ориентиры (любовь к близким, малой родине, уважение к старшим, бережное отношение ко всему живому и т.п.)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33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000" y="1274839"/>
            <a:ext cx="10016693" cy="66040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7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заданий для формирования личностных  универсальных учебных действий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76299" y="2440872"/>
            <a:ext cx="10854893" cy="4499375"/>
          </a:xfrm>
        </p:spPr>
        <p:txBody>
          <a:bodyPr>
            <a:normAutofit/>
          </a:bodyPr>
          <a:lstStyle/>
          <a:p>
            <a:pPr algn="just"/>
            <a:r>
              <a:rPr lang="ru-RU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обсуждениях, рассуждениях, спорах – во  время обсуждений, рассуждений и споров  дети учатся аргументировать  и отстаивать  свою точку зрения;</a:t>
            </a:r>
          </a:p>
          <a:p>
            <a:pPr algn="just"/>
            <a:r>
              <a:rPr lang="ru-RU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промежуточных итогов и итогов  занятия – во время подведения итогов у  детей происходит  осмысление полученных знаний и опыта;</a:t>
            </a:r>
          </a:p>
          <a:p>
            <a:pPr algn="just"/>
            <a:r>
              <a:rPr lang="ru-RU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задания – повышают интерес к процессу познания, изучения нового материала;</a:t>
            </a:r>
          </a:p>
          <a:p>
            <a:pPr algn="just"/>
            <a:r>
              <a:rPr lang="ru-RU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   – детям предлагается оценить свою работу, свои достижения  на занятии, а также может быть предложено,  оценить работу других детей;</a:t>
            </a:r>
          </a:p>
          <a:p>
            <a:pPr algn="just"/>
            <a:r>
              <a:rPr lang="ru-RU" sz="21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дневники достижений – ведут с целью повышения своей эффективности и самооценки. можно предложить детям приклеивать в дневник наклейки за какое-то достижение, даже за самое маленькое;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9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94733"/>
            <a:ext cx="10321492" cy="643467"/>
          </a:xfrm>
        </p:spPr>
        <p:txBody>
          <a:bodyPr>
            <a:normAutofit/>
          </a:bodyPr>
          <a:lstStyle/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УУД- это действия, благодаря которым ученик может организовывать и корректировать формирование новых знаний и навыков.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49319870"/>
              </p:ext>
            </p:extLst>
          </p:nvPr>
        </p:nvGraphicFramePr>
        <p:xfrm>
          <a:off x="50800" y="930193"/>
          <a:ext cx="12046858" cy="618030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138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8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893">
                <a:tc>
                  <a:txBody>
                    <a:bodyPr/>
                    <a:lstStyle/>
                    <a:p>
                      <a:r>
                        <a:rPr lang="ru-RU" sz="1400" dirty="0"/>
                        <a:t>Регулятивные УУД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Предпосылками  регулятивных УУД являются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058">
                <a:tc>
                  <a:txBody>
                    <a:bodyPr/>
                    <a:lstStyle/>
                    <a:p>
                      <a:r>
                        <a:rPr lang="ru-RU" sz="1400" dirty="0"/>
                        <a:t>Целеполагание – умение  сохранять заданную цель;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осуществлять действие по образцу и заданному правилу;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r>
                        <a:rPr lang="ru-RU" sz="1400" dirty="0"/>
                        <a:t>Планирование – умение планировать свое действие в соответствии  с конкретной задачей;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сохранять заданную цель;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r>
                        <a:rPr lang="ru-RU" sz="1400" dirty="0"/>
                        <a:t>Прогнозирование – умение видеть результат своей деятельности;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видеть указанную ошибку и исправлять ее по указанию взрослого;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r>
                        <a:rPr lang="ru-RU" sz="1400" dirty="0"/>
                        <a:t>Контроль – умение контролировать свою деятельность по результату деятельности и по процессу;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планировать свое действие в соответствии с конкретной задачей;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r>
                        <a:rPr lang="ru-RU" sz="1400" dirty="0"/>
                        <a:t>Коррекция – умение видеть указанную ошибку и  исправлять ее по указанию взрослого;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контролировать свою деятельность по результату;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r>
                        <a:rPr lang="ru-RU" sz="1400" dirty="0"/>
                        <a:t>Оценка – умение  оценивать правильность выбранного действия или поступка, адекватно понимать оценку взрослого и сверстника;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адекватно понимать оценку взрослого и сверстника;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35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работать по инструкции взрослого;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удерживать задачу на протяжении всего времени выполнения задания;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058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готовность выбирать для себя род занятий из предложенных на выбор;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620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удерживать внимание, слушая короткий текст, который читает взрослый, или рассматривая репродукцию;	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14013"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умение правильно держать орудия письма и инструменты (карандаш, ручка, рамка, лупа и т.п.) – </a:t>
                      </a:r>
                      <a:r>
                        <a:rPr lang="ru-RU" sz="1400" dirty="0" err="1"/>
                        <a:t>сформированность</a:t>
                      </a:r>
                      <a:r>
                        <a:rPr lang="ru-RU" sz="1400" dirty="0"/>
                        <a:t> мелкой моторики рук.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63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3204" y="770917"/>
            <a:ext cx="10364451" cy="854683"/>
          </a:xfrm>
        </p:spPr>
        <p:txBody>
          <a:bodyPr/>
          <a:lstStyle/>
          <a:p>
            <a:r>
              <a:rPr lang="ru-RU" sz="2400" b="1" cap="none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Виды заданий для формирования регулятивных универсальных учебных действий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99533" y="1698226"/>
            <a:ext cx="11404600" cy="515977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взаимоконтроля, когда дети оценивают работы друг друга, а также правильность выполнения какого-либо задания. в данном случае на ребенка возлагается большая ответственность, исходя из которой он готов проявить все свои навыки контроля.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использование проблемных ситуаций и задач, которые необходимо решить детям.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совместных игр для детей, при которых они учатся взаимопомощи, учатся уступать, ждать, помогать другим.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коллективно-творческие дела, в которых дошкольники приобретают навыки организации совместной работы, распределения обязанностей. </a:t>
            </a:r>
            <a:r>
              <a:rPr lang="ru-RU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ктд</a:t>
            </a: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эффективный способ выявления лидеров, активных и пассивных ребят. в ходе наблюдения за деятельностью детей в ходе которого педагог может оценить, насколько и какие регулятивные </a:t>
            </a:r>
            <a:r>
              <a:rPr lang="ru-RU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ууд</a:t>
            </a: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сформированы у того или иного ребенка.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«преднамеренные ошибки» –  детям предлагаются задания с заранее обдуманными ошибками, которые они должны найти, назвать и обосновать;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нужного материала (картинок) – требуется найти среди предложенных картинок, картинки  по заданной теме;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взаимоконтроль – детям предлагается проверить правильность выполнения того или иного задания;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взаимный диктант (задание) – работа проводится в парах, детям предлагается придумать задание из предложенного материала по теме для своего напарника и проверить правильность выполнения  этого задания;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заучивание материала наизусть – предлагается выучить  стихотворение, </a:t>
            </a:r>
            <a:r>
              <a:rPr lang="ru-RU" sz="16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потешку</a:t>
            </a: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скороговорку,  и др. наизусть;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«ищу ошибки» – могут быть предложены задания, где надо найти ошибки, например в словах, или отыскать неправильно написанные буквы;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опрос – может использоваться как в конце занятия, так и во время занятия, с целью осуществления контроля по пониманию темы. Можно предложить детям самостоятельно придумать вопросы по теме для других детей.</a:t>
            </a:r>
          </a:p>
          <a:p>
            <a:pPr algn="just"/>
            <a:endParaRPr lang="ru-RU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05787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627</TotalTime>
  <Words>3398</Words>
  <Application>Microsoft Office PowerPoint</Application>
  <PresentationFormat>Широкоэкранный</PresentationFormat>
  <Paragraphs>247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Century Gothic</vt:lpstr>
      <vt:lpstr>Courier New</vt:lpstr>
      <vt:lpstr>Symbol</vt:lpstr>
      <vt:lpstr>Times New Roman</vt:lpstr>
      <vt:lpstr>Wingdings</vt:lpstr>
      <vt:lpstr>След самолета</vt:lpstr>
      <vt:lpstr>Формирование предпосылок универсальных учебных действий  в дошкольном образовательном учреждении</vt:lpstr>
      <vt:lpstr> Поступление в школу – это начало большого пути ребенка, переход на следующий возрастной этап жизни.  начало школьного обучения кардинальным образом меняет образ жизни ребенка, а иногда и всей семьи. беззаботность дошкольников, их беспечность, увлеченность игрой уходят в прошлое. начинается жизнь, наполненная новыми требованиями, обязанностями и ограничениями. обучение  в школе требует от ребенка готовности к новому виду деятельности – учебному. </vt:lpstr>
      <vt:lpstr>Основные условия, при которых возникает и развивается интерес к учению:</vt:lpstr>
      <vt:lpstr>Что же такое универсальные учебные действия? </vt:lpstr>
      <vt:lpstr>Презентация PowerPoint</vt:lpstr>
      <vt:lpstr>Личностные УУД- это система ценностных ориентаций младшего школьника, отражающих личностные смыслы, мотивы, отношения к различным сферам окружающего мира. </vt:lpstr>
      <vt:lpstr>Виды заданий для формирования личностных  универсальных учебных действий</vt:lpstr>
      <vt:lpstr>Регулятивные УУД- это действия, благодаря которым ученик может организовывать и корректировать формирование новых знаний и навыков.</vt:lpstr>
      <vt:lpstr>Виды заданий для формирования регулятивных универсальных учебных действий</vt:lpstr>
      <vt:lpstr>Познавательные УУД -– это фундаментальная основа умения учиться, способность учащегося к активной познавательной деятельности, самостоятельное выделение и формулирование познавательной цели, поиск и выделение необходимой информации</vt:lpstr>
      <vt:lpstr>Виды заданий для формирования познавательных универсальных учебных действий</vt:lpstr>
      <vt:lpstr>Коммуникативные УУД– это умение определять свои действия и действия партнера, которые способствовали или препятствовали продуктивной коммуникации, умение строить позитивные отношения в процессе учебной и познавательной деятельности</vt:lpstr>
      <vt:lpstr>Виды заданий для формирования коммуникативных универсальных учебных действий</vt:lpstr>
      <vt:lpstr>Способы формирования УУД </vt:lpstr>
      <vt:lpstr>Презентация PowerPoint</vt:lpstr>
      <vt:lpstr>Рекомендации по развитию универсальных учебных действий.</vt:lpstr>
      <vt:lpstr>Презентация PowerPoint</vt:lpstr>
      <vt:lpstr>Портрет выпускника ДОУ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предпосылок универсальных учебных действий  в дошкольном образовательном учреждении</dc:title>
  <dc:creator>User</dc:creator>
  <cp:lastModifiedBy>User</cp:lastModifiedBy>
  <cp:revision>30</cp:revision>
  <dcterms:created xsi:type="dcterms:W3CDTF">2024-11-06T14:14:50Z</dcterms:created>
  <dcterms:modified xsi:type="dcterms:W3CDTF">2024-11-14T14:09:30Z</dcterms:modified>
</cp:coreProperties>
</file>