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311" r:id="rId2"/>
    <p:sldId id="772" r:id="rId3"/>
    <p:sldId id="779" r:id="rId4"/>
    <p:sldId id="773" r:id="rId5"/>
    <p:sldId id="775" r:id="rId6"/>
    <p:sldId id="774" r:id="rId7"/>
    <p:sldId id="776" r:id="rId8"/>
    <p:sldId id="771" r:id="rId9"/>
    <p:sldId id="770" r:id="rId10"/>
    <p:sldId id="762" r:id="rId11"/>
    <p:sldId id="342" r:id="rId12"/>
    <p:sldId id="749" r:id="rId13"/>
    <p:sldId id="760" r:id="rId14"/>
    <p:sldId id="750" r:id="rId15"/>
    <p:sldId id="754" r:id="rId16"/>
    <p:sldId id="755" r:id="rId17"/>
    <p:sldId id="763" r:id="rId18"/>
    <p:sldId id="756" r:id="rId19"/>
    <p:sldId id="765" r:id="rId20"/>
    <p:sldId id="757" r:id="rId21"/>
    <p:sldId id="758" r:id="rId22"/>
    <p:sldId id="759" r:id="rId23"/>
    <p:sldId id="512" r:id="rId24"/>
    <p:sldId id="511" r:id="rId25"/>
    <p:sldId id="408" r:id="rId26"/>
    <p:sldId id="411" r:id="rId27"/>
    <p:sldId id="720" r:id="rId28"/>
    <p:sldId id="766" r:id="rId29"/>
    <p:sldId id="717" r:id="rId30"/>
    <p:sldId id="419" r:id="rId31"/>
    <p:sldId id="420" r:id="rId32"/>
    <p:sldId id="422" r:id="rId33"/>
    <p:sldId id="423" r:id="rId34"/>
    <p:sldId id="412" r:id="rId35"/>
    <p:sldId id="413" r:id="rId36"/>
    <p:sldId id="415" r:id="rId37"/>
    <p:sldId id="409" r:id="rId38"/>
    <p:sldId id="745" r:id="rId39"/>
    <p:sldId id="748" r:id="rId40"/>
    <p:sldId id="325" r:id="rId41"/>
    <p:sldId id="747" r:id="rId42"/>
    <p:sldId id="631" r:id="rId43"/>
    <p:sldId id="761" r:id="rId44"/>
    <p:sldId id="634" r:id="rId45"/>
    <p:sldId id="777" r:id="rId46"/>
    <p:sldId id="673" r:id="rId47"/>
    <p:sldId id="778" r:id="rId48"/>
    <p:sldId id="767" r:id="rId49"/>
    <p:sldId id="329" r:id="rId50"/>
    <p:sldId id="331" r:id="rId51"/>
    <p:sldId id="780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AAE571"/>
    <a:srgbClr val="697AA1"/>
    <a:srgbClr val="EA5045"/>
    <a:srgbClr val="017EB8"/>
    <a:srgbClr val="007EB9"/>
    <a:srgbClr val="017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6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4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1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9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0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7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1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8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8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6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D5EB0-5743-459A-A5A0-80862A9CEDBB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fif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6818" b="59155"/>
          <a:stretch/>
        </p:blipFill>
        <p:spPr>
          <a:xfrm>
            <a:off x="5029682" y="713497"/>
            <a:ext cx="7065413" cy="5929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6617" t="5367" b="22939"/>
          <a:stretch/>
        </p:blipFill>
        <p:spPr>
          <a:xfrm>
            <a:off x="0" y="1"/>
            <a:ext cx="3290902" cy="68580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8103" y="5710484"/>
            <a:ext cx="3623285" cy="1126667"/>
          </a:xfrm>
          <a:prstGeom prst="round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" y="1277156"/>
            <a:ext cx="11646348" cy="156972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«Влияние коммуникативной компетентности педагога </a:t>
            </a:r>
            <a:b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возможности и пределы </a:t>
            </a:r>
            <a:b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речевого развития</a:t>
            </a:r>
            <a:b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детей дошкольного возраста»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362" y="50994"/>
            <a:ext cx="3027337" cy="130536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1" y="5710484"/>
            <a:ext cx="2618481" cy="1126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96C349-8634-4929-9B9E-AA9E5FA89D7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296" y="76616"/>
            <a:ext cx="4319064" cy="10640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FE1839-0178-E3EA-731B-0167EB16C5AC}"/>
              </a:ext>
            </a:extLst>
          </p:cNvPr>
          <p:cNvSpPr txBox="1"/>
          <p:nvPr/>
        </p:nvSpPr>
        <p:spPr>
          <a:xfrm>
            <a:off x="8609931" y="6273817"/>
            <a:ext cx="224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января 2025 года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F6156770-3261-D312-814F-DD2BD5BBA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3" t="52508" r="21821"/>
          <a:stretch/>
        </p:blipFill>
        <p:spPr bwMode="auto">
          <a:xfrm>
            <a:off x="3017879" y="3130516"/>
            <a:ext cx="5347730" cy="36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Галя\Desktop\44958633_0.jpg">
            <a:extLst>
              <a:ext uri="{FF2B5EF4-FFF2-40B4-BE49-F238E27FC236}">
                <a16:creationId xmlns:a16="http://schemas.microsoft.com/office/drawing/2014/main" id="{0FF66D3E-E2EB-C7C0-64FC-52E231BD7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6106" y="4284096"/>
            <a:ext cx="1498861" cy="943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76ED3E-290D-449F-11FD-17F941F7C349}"/>
              </a:ext>
            </a:extLst>
          </p:cNvPr>
          <p:cNvSpPr txBox="1"/>
          <p:nvPr/>
        </p:nvSpPr>
        <p:spPr>
          <a:xfrm>
            <a:off x="8223499" y="4626933"/>
            <a:ext cx="3968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Елена Сергеевна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методист по дошкольному образованию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ЦНППМ СПб АППО</a:t>
            </a:r>
          </a:p>
        </p:txBody>
      </p:sp>
    </p:spTree>
    <p:extLst>
      <p:ext uri="{BB962C8B-B14F-4D97-AF65-F5344CB8AC3E}">
        <p14:creationId xmlns:p14="http://schemas.microsoft.com/office/powerpoint/2010/main" val="259206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DAB9E-999B-1176-574B-488604671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>
            <a:extLst>
              <a:ext uri="{FF2B5EF4-FFF2-40B4-BE49-F238E27FC236}">
                <a16:creationId xmlns:a16="http://schemas.microsoft.com/office/drawing/2014/main" id="{AD607F4B-4BB3-7384-81E4-027FA5EE0D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74C3DE-C2B9-B587-1145-3A59B98802EB}"/>
              </a:ext>
            </a:extLst>
          </p:cNvPr>
          <p:cNvSpPr txBox="1"/>
          <p:nvPr/>
        </p:nvSpPr>
        <p:spPr>
          <a:xfrm>
            <a:off x="150828" y="178056"/>
            <a:ext cx="9172281" cy="1497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ts val="2400"/>
              </a:lnSpc>
              <a:spcAft>
                <a:spcPts val="1275"/>
              </a:spcAft>
              <a:buFont typeface="Wingdings" panose="05000000000000000000" pitchFamily="2" charset="2"/>
              <a:buChar char="ü"/>
            </a:pPr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12 июня 2024 г. № 1481-р</a:t>
            </a:r>
          </a:p>
          <a:p>
            <a:pPr algn="l">
              <a:lnSpc>
                <a:spcPts val="2400"/>
              </a:lnSpc>
              <a:spcAft>
                <a:spcPts val="1275"/>
              </a:spcAft>
            </a:pPr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 утверждении Концепции государственной   языковой политики РФ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B4F9D-8F41-08E8-EC66-91F0F9EEDF8D}"/>
              </a:ext>
            </a:extLst>
          </p:cNvPr>
          <p:cNvSpPr txBox="1"/>
          <p:nvPr/>
        </p:nvSpPr>
        <p:spPr>
          <a:xfrm>
            <a:off x="669304" y="1837130"/>
            <a:ext cx="110953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"государственная языковая политика Российской Федерации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стратегических приоритетов и </a:t>
            </a: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мер нормативно-правового, организационно-управленческого, финансово-экономического, научного, кадрового и иного характера, реализуемых федеральными органами государственной власти, органами государственной власти субъектов Российской Федерации и органами местного самоуправления при участии институтов гражданского общества,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2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C2D92D-059F-D036-2A45-CFCE606A9948}"/>
              </a:ext>
            </a:extLst>
          </p:cNvPr>
          <p:cNvSpPr txBox="1"/>
          <p:nvPr/>
        </p:nvSpPr>
        <p:spPr>
          <a:xfrm>
            <a:off x="480767" y="334458"/>
            <a:ext cx="76074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ts val="2400"/>
              </a:lnSpc>
              <a:spcAft>
                <a:spcPts val="1275"/>
              </a:spcAft>
              <a:buFont typeface="Wingdings" panose="05000000000000000000" pitchFamily="2" charset="2"/>
              <a:buChar char="ü"/>
            </a:pPr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12 июня 2024 г. № 1481-р Об утверждении Концепции государственной языковой политики РФ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1B143F-7F8F-1CDE-B0B5-2DB4443C25B9}"/>
              </a:ext>
            </a:extLst>
          </p:cNvPr>
          <p:cNvSpPr txBox="1"/>
          <p:nvPr/>
        </p:nvSpPr>
        <p:spPr>
          <a:xfrm>
            <a:off x="650450" y="2157641"/>
            <a:ext cx="110953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целях 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конституционных принципов, прав </a:t>
            </a:r>
          </a:p>
          <a:p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свобод граждан Российской Федерации 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языковой сфере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endParaRPr lang="ru-RU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единого коммуникативного пространства, </a:t>
            </a:r>
          </a:p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и развития русского языка 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государственного языка Российской Федерации </a:t>
            </a:r>
          </a:p>
          <a:p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языка межнационального общения и родных языков народов Российской Федерации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58E98DFC-987A-6292-FD5E-09EDF40B99AD}"/>
              </a:ext>
            </a:extLst>
          </p:cNvPr>
          <p:cNvSpPr/>
          <p:nvPr/>
        </p:nvSpPr>
        <p:spPr>
          <a:xfrm>
            <a:off x="0" y="3751868"/>
            <a:ext cx="669303" cy="377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FBABE071-0B1B-C209-C473-65483E5A34D6}"/>
              </a:ext>
            </a:extLst>
          </p:cNvPr>
          <p:cNvSpPr/>
          <p:nvPr/>
        </p:nvSpPr>
        <p:spPr>
          <a:xfrm>
            <a:off x="-9426" y="4685245"/>
            <a:ext cx="669303" cy="377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08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EE05D-C618-105F-0B1D-97AEC7E29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>
            <a:extLst>
              <a:ext uri="{FF2B5EF4-FFF2-40B4-BE49-F238E27FC236}">
                <a16:creationId xmlns:a16="http://schemas.microsoft.com/office/drawing/2014/main" id="{BDF9C910-81BF-C6D7-3A35-BFB53675C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D37C20-9C20-8289-56D2-F89474B37581}"/>
              </a:ext>
            </a:extLst>
          </p:cNvPr>
          <p:cNvSpPr txBox="1"/>
          <p:nvPr/>
        </p:nvSpPr>
        <p:spPr>
          <a:xfrm>
            <a:off x="857839" y="1416485"/>
            <a:ext cx="8804636" cy="1509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ts val="2400"/>
              </a:lnSpc>
              <a:spcAft>
                <a:spcPts val="1275"/>
              </a:spcAft>
              <a:buFont typeface="Wingdings" panose="05000000000000000000" pitchFamily="2" charset="2"/>
              <a:buChar char="ü"/>
            </a:pPr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12 июня 2024 г. № 1481-р </a:t>
            </a:r>
          </a:p>
          <a:p>
            <a:pPr algn="l">
              <a:lnSpc>
                <a:spcPts val="2400"/>
              </a:lnSpc>
              <a:spcAft>
                <a:spcPts val="1275"/>
              </a:spcAft>
            </a:pPr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Концепции государственной языковой политики РФ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F6910-17E5-2CC5-6BFB-540A348D82B1}"/>
              </a:ext>
            </a:extLst>
          </p:cNvPr>
          <p:cNvSpPr txBox="1"/>
          <p:nvPr/>
        </p:nvSpPr>
        <p:spPr>
          <a:xfrm>
            <a:off x="1414020" y="2856570"/>
            <a:ext cx="1055802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языковое многообразие Российской Федерации" 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endParaRPr lang="ru-RU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функционирующих языков, диалектов </a:t>
            </a:r>
          </a:p>
          <a:p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говоров народов Российской Федерации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CB7A2-A2BC-E4F4-2404-F1D40410E72F}"/>
              </a:ext>
            </a:extLst>
          </p:cNvPr>
          <p:cNvSpPr txBox="1"/>
          <p:nvPr/>
        </p:nvSpPr>
        <p:spPr>
          <a:xfrm>
            <a:off x="3554674" y="292598"/>
            <a:ext cx="4350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Понятийное поле </a:t>
            </a:r>
          </a:p>
        </p:txBody>
      </p:sp>
    </p:spTree>
    <p:extLst>
      <p:ext uri="{BB962C8B-B14F-4D97-AF65-F5344CB8AC3E}">
        <p14:creationId xmlns:p14="http://schemas.microsoft.com/office/powerpoint/2010/main" val="267400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C8E2F-E352-022B-9A4E-DF4C10166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>
            <a:extLst>
              <a:ext uri="{FF2B5EF4-FFF2-40B4-BE49-F238E27FC236}">
                <a16:creationId xmlns:a16="http://schemas.microsoft.com/office/drawing/2014/main" id="{825AE596-405A-3E16-32E9-4DCA93598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2DB395-7347-B00A-5333-8F3861C25044}"/>
              </a:ext>
            </a:extLst>
          </p:cNvPr>
          <p:cNvSpPr txBox="1"/>
          <p:nvPr/>
        </p:nvSpPr>
        <p:spPr>
          <a:xfrm>
            <a:off x="634841" y="947199"/>
            <a:ext cx="9719035" cy="1509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ts val="2400"/>
              </a:lnSpc>
              <a:spcAft>
                <a:spcPts val="1275"/>
              </a:spcAft>
              <a:buFont typeface="Wingdings" panose="05000000000000000000" pitchFamily="2" charset="2"/>
              <a:buChar char="ü"/>
            </a:pPr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12 июня 2024 г. № 1481-р </a:t>
            </a:r>
          </a:p>
          <a:p>
            <a:pPr algn="l">
              <a:lnSpc>
                <a:spcPts val="2400"/>
              </a:lnSpc>
              <a:spcAft>
                <a:spcPts val="1275"/>
              </a:spcAft>
            </a:pPr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Концепции государственной языковой политики РФ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27305-61A0-042C-CE2D-F94FE1F25693}"/>
              </a:ext>
            </a:extLst>
          </p:cNvPr>
          <p:cNvSpPr txBox="1"/>
          <p:nvPr/>
        </p:nvSpPr>
        <p:spPr>
          <a:xfrm>
            <a:off x="546755" y="2270638"/>
            <a:ext cx="113027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6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язык Российской Федерации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–</a:t>
            </a:r>
          </a:p>
          <a:p>
            <a:endParaRPr lang="ru-RU" sz="3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общеупотребительная форма русского языка 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его современной литературной нормы, зафиксированной в нормативных словарях, справочниках и грамматиках, </a:t>
            </a:r>
            <a:r>
              <a:rPr lang="ru-RU" sz="3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подлежащая обязательному использованию 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определенных законодательством Российской Федерации сферах,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702144-B977-1189-1F1D-AFA5CC6BC276}"/>
              </a:ext>
            </a:extLst>
          </p:cNvPr>
          <p:cNvSpPr txBox="1"/>
          <p:nvPr/>
        </p:nvSpPr>
        <p:spPr>
          <a:xfrm>
            <a:off x="3492804" y="131382"/>
            <a:ext cx="4350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Понятийное поле </a:t>
            </a:r>
          </a:p>
        </p:txBody>
      </p:sp>
    </p:spTree>
    <p:extLst>
      <p:ext uri="{BB962C8B-B14F-4D97-AF65-F5344CB8AC3E}">
        <p14:creationId xmlns:p14="http://schemas.microsoft.com/office/powerpoint/2010/main" val="120436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B6710-1269-6DD2-1361-5099D9564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>
            <a:extLst>
              <a:ext uri="{FF2B5EF4-FFF2-40B4-BE49-F238E27FC236}">
                <a16:creationId xmlns:a16="http://schemas.microsoft.com/office/drawing/2014/main" id="{61957174-D35F-87EC-E776-3A3603F7C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3FAD98-238F-53D8-0AA4-A22C5A3C8814}"/>
              </a:ext>
            </a:extLst>
          </p:cNvPr>
          <p:cNvSpPr txBox="1"/>
          <p:nvPr/>
        </p:nvSpPr>
        <p:spPr>
          <a:xfrm>
            <a:off x="546755" y="937581"/>
            <a:ext cx="9049732" cy="1342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ts val="2400"/>
              </a:lnSpc>
              <a:spcAft>
                <a:spcPts val="1275"/>
              </a:spcAft>
              <a:buFont typeface="Wingdings" panose="05000000000000000000" pitchFamily="2" charset="2"/>
              <a:buChar char="ü"/>
            </a:pPr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12 июня 2024 г. № 1481-р Об утверждении Концепции государственной языковой политики РФ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E7CE4-1960-D877-4AB6-8638831747B2}"/>
              </a:ext>
            </a:extLst>
          </p:cNvPr>
          <p:cNvSpPr txBox="1"/>
          <p:nvPr/>
        </p:nvSpPr>
        <p:spPr>
          <a:xfrm>
            <a:off x="999241" y="2270638"/>
            <a:ext cx="1085025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способствующая формированию общероссийской 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идентичности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 российской нации 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обеспечивающая 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коммуникативное пространство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многонационального союза равноправных народов Российской Федерации, 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объединенных историческим опытом государственного единства 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использования русского языка на всей территории Российского государства;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FBB2D-7B85-EDAD-7C6A-2F4BEFF0D7A5}"/>
              </a:ext>
            </a:extLst>
          </p:cNvPr>
          <p:cNvSpPr txBox="1"/>
          <p:nvPr/>
        </p:nvSpPr>
        <p:spPr>
          <a:xfrm>
            <a:off x="3511657" y="239313"/>
            <a:ext cx="4350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Понятийное поле </a:t>
            </a:r>
          </a:p>
        </p:txBody>
      </p:sp>
    </p:spTree>
    <p:extLst>
      <p:ext uri="{BB962C8B-B14F-4D97-AF65-F5344CB8AC3E}">
        <p14:creationId xmlns:p14="http://schemas.microsoft.com/office/powerpoint/2010/main" val="286004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19FC77-2DA6-27A9-62B5-81CE44466050}"/>
              </a:ext>
            </a:extLst>
          </p:cNvPr>
          <p:cNvSpPr txBox="1"/>
          <p:nvPr/>
        </p:nvSpPr>
        <p:spPr>
          <a:xfrm>
            <a:off x="1649691" y="752236"/>
            <a:ext cx="926144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Отдельное место в социокультурном пространстве занимает 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жестовый язык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являющийся неречевым языком общения инвалидов и людей с ограниченными возможностями здоровья, в том числе в сферах устного использования государственного языка Российской Федерации</a:t>
            </a:r>
          </a:p>
          <a:p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активного вовлечения инвалидов по слуху, общественных организаций и объединений инвалидов во все аспекты общественной жизни и в функционирование системы комплексной реабилитации и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обеспечивает поддержку развития русского жестового языка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AB9760E5-C53F-35AF-9271-5BEAAAF2A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6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36F82E-BC89-F945-56EE-815CA1204349}"/>
              </a:ext>
            </a:extLst>
          </p:cNvPr>
          <p:cNvSpPr txBox="1"/>
          <p:nvPr/>
        </p:nvSpPr>
        <p:spPr>
          <a:xfrm>
            <a:off x="1055802" y="1228397"/>
            <a:ext cx="951164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олее 155 языков народов Российской Федерации, </a:t>
            </a:r>
          </a:p>
          <a:p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них 34 языка являются государственными языками республик Российской Федерации, </a:t>
            </a:r>
          </a:p>
          <a:p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 языков – явля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ются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языками официального общения населения в местностях его компактного проживания </a:t>
            </a:r>
          </a:p>
          <a:p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общего образования в 2022 году использовались 74 языка, из них 10 языков - в качестве языка обучения </a:t>
            </a:r>
          </a:p>
          <a:p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46 языков - при реализации образовательных программ дошкольного образования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CF4BFC16-0724-F718-3B89-1763DAD54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5146CF-C612-17D8-C1E3-3AC53BFFE4CB}"/>
              </a:ext>
            </a:extLst>
          </p:cNvPr>
          <p:cNvSpPr txBox="1"/>
          <p:nvPr/>
        </p:nvSpPr>
        <p:spPr>
          <a:xfrm>
            <a:off x="876694" y="181958"/>
            <a:ext cx="841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овременные научные исследовани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27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4B3FC-D925-98F6-58A4-FDE24A68F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980A8A-96F1-7B76-6612-4860289F0931}"/>
              </a:ext>
            </a:extLst>
          </p:cNvPr>
          <p:cNvSpPr txBox="1"/>
          <p:nvPr/>
        </p:nvSpPr>
        <p:spPr>
          <a:xfrm>
            <a:off x="1055802" y="1228397"/>
            <a:ext cx="1003012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общего образования в 2022 году использовались 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74 языка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них 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языков 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 качестве языка обучения </a:t>
            </a:r>
          </a:p>
          <a:p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46 языков - 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образовательных      программ дошкольного образования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1CAF24E7-7025-2220-AE4D-3284100C4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827E11-785A-D21E-E384-4DF27C029E1F}"/>
              </a:ext>
            </a:extLst>
          </p:cNvPr>
          <p:cNvSpPr txBox="1"/>
          <p:nvPr/>
        </p:nvSpPr>
        <p:spPr>
          <a:xfrm>
            <a:off x="876694" y="181958"/>
            <a:ext cx="841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овременные научные исследовани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9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BDE77-604B-24D8-0CF7-33707454721E}"/>
              </a:ext>
            </a:extLst>
          </p:cNvPr>
          <p:cNvSpPr txBox="1"/>
          <p:nvPr/>
        </p:nvSpPr>
        <p:spPr>
          <a:xfrm>
            <a:off x="838986" y="920764"/>
            <a:ext cx="1023750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укрепления единого коммуникативного пространства 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мероприятия по повышению качества владения гражданами Российской Федерации русским языком</a:t>
            </a:r>
          </a:p>
          <a:p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развивается система подготовки преподавателей русского языка</a:t>
            </a:r>
          </a:p>
          <a:p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повышение качества обучения русскому языку в системе общего, профессионального и дополнительного образования независимо от места проживания</a:t>
            </a:r>
          </a:p>
          <a:p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3C19BE88-7BF3-F6A0-5F94-85ED709BA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36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BB863-39FD-143A-8D68-FABD5C442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4E60AF-1A0D-CCDA-0821-3BF86566213F}"/>
              </a:ext>
            </a:extLst>
          </p:cNvPr>
          <p:cNvSpPr txBox="1"/>
          <p:nvPr/>
        </p:nvSpPr>
        <p:spPr>
          <a:xfrm>
            <a:off x="838986" y="1165860"/>
            <a:ext cx="1092566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система преподавания русского языка как иностранного, происходит расширение присутствия русского языка в информационно-телекоммуникационной сети "Интернет", организуется работа в области научных исследований в области русского языка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EF1EBB02-A220-FD8F-A4C1-1B26B4236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148B32-EC0A-D4F7-AE6E-7AAE8F07F200}"/>
              </a:ext>
            </a:extLst>
          </p:cNvPr>
          <p:cNvSpPr txBox="1"/>
          <p:nvPr/>
        </p:nvSpPr>
        <p:spPr>
          <a:xfrm>
            <a:off x="417509" y="3582184"/>
            <a:ext cx="114583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ключевая (универсальная, базовая)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человека,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обеспечивающая эффективное речевое поведение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ситуациях взаимодействия?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E5B995C-6A8C-EFEA-C52B-0AE9C103C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92" y="127223"/>
            <a:ext cx="7409467" cy="3306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5">
            <a:extLst>
              <a:ext uri="{FF2B5EF4-FFF2-40B4-BE49-F238E27FC236}">
                <a16:creationId xmlns:a16="http://schemas.microsoft.com/office/drawing/2014/main" id="{7A62BD9A-F3D4-E7E0-858C-5923CF574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68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A5BEF2-D9D8-5CFA-EBA3-FA2C5738EA0D}"/>
              </a:ext>
            </a:extLst>
          </p:cNvPr>
          <p:cNvSpPr txBox="1"/>
          <p:nvPr/>
        </p:nvSpPr>
        <p:spPr>
          <a:xfrm>
            <a:off x="1114720" y="2826127"/>
            <a:ext cx="955642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условий языковой адаптации иностранных граждан в Российской Федерации</a:t>
            </a:r>
          </a:p>
          <a:p>
            <a:pPr algn="l"/>
            <a:endParaRPr lang="ru-RU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единого коммуникативного пространства для содействия взаимопониманию и укреплению межнациональных связей народов Российской Федерации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EC0F7-143F-06D8-9650-73BA8C6F437F}"/>
              </a:ext>
            </a:extLst>
          </p:cNvPr>
          <p:cNvSpPr txBox="1"/>
          <p:nvPr/>
        </p:nvSpPr>
        <p:spPr>
          <a:xfrm>
            <a:off x="914400" y="1109709"/>
            <a:ext cx="96813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государственной языковой политики Российской Федерации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5">
            <a:extLst>
              <a:ext uri="{FF2B5EF4-FFF2-40B4-BE49-F238E27FC236}">
                <a16:creationId xmlns:a16="http://schemas.microsoft.com/office/drawing/2014/main" id="{DF664181-897F-C02A-F872-BA4D8DAED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12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21DED1-FC73-1B70-21B3-70C0B5F6A01B}"/>
              </a:ext>
            </a:extLst>
          </p:cNvPr>
          <p:cNvSpPr txBox="1"/>
          <p:nvPr/>
        </p:nvSpPr>
        <p:spPr>
          <a:xfrm>
            <a:off x="1008668" y="2563999"/>
            <a:ext cx="922884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ясности, понятности, определенности содержания и недвусмысленности информации на государственном языке Российской Федерации в нормативных правовых актах, в деятельности федеральных органов государственной власти, органов государственной власти субъектов Российской Федерации и органов местного самоуправления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05636-0D11-35EC-BB0C-CD5E8BF7C767}"/>
              </a:ext>
            </a:extLst>
          </p:cNvPr>
          <p:cNvSpPr txBox="1"/>
          <p:nvPr/>
        </p:nvSpPr>
        <p:spPr>
          <a:xfrm>
            <a:off x="782424" y="789198"/>
            <a:ext cx="96813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государственной языковой политики Российской Федерации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5">
            <a:extLst>
              <a:ext uri="{FF2B5EF4-FFF2-40B4-BE49-F238E27FC236}">
                <a16:creationId xmlns:a16="http://schemas.microsoft.com/office/drawing/2014/main" id="{88991694-CFB2-0072-B7B8-B8E62D8874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3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8AA567-9429-F6ED-D6EB-EA941BD5729E}"/>
              </a:ext>
            </a:extLst>
          </p:cNvPr>
          <p:cNvSpPr txBox="1"/>
          <p:nvPr/>
        </p:nvSpPr>
        <p:spPr>
          <a:xfrm>
            <a:off x="1247087" y="4195176"/>
            <a:ext cx="80764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уважительного отношения и популяризация позитивного образа семей, использующих двуязычие и многоязычие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EF320-73F0-286C-D6DC-992A3430B87A}"/>
              </a:ext>
            </a:extLst>
          </p:cNvPr>
          <p:cNvSpPr txBox="1"/>
          <p:nvPr/>
        </p:nvSpPr>
        <p:spPr>
          <a:xfrm>
            <a:off x="1150070" y="1835573"/>
            <a:ext cx="96813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государственной языковой политики Российской Федерации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5">
            <a:extLst>
              <a:ext uri="{FF2B5EF4-FFF2-40B4-BE49-F238E27FC236}">
                <a16:creationId xmlns:a16="http://schemas.microsoft.com/office/drawing/2014/main" id="{BEA3DE78-C18F-0505-4E9A-A230B7981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3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>
            <a:extLst>
              <a:ext uri="{FF2B5EF4-FFF2-40B4-BE49-F238E27FC236}">
                <a16:creationId xmlns:a16="http://schemas.microsoft.com/office/drawing/2014/main" id="{EF299552-4461-3812-9D81-CE7F753D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083" y="2233925"/>
            <a:ext cx="1034120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</a:t>
            </a:r>
            <a:r>
              <a:rPr lang="ru-RU" alt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возрастной процесс качественных изменений в овладении ребенком речью</a:t>
            </a:r>
          </a:p>
        </p:txBody>
      </p:sp>
      <p:pic>
        <p:nvPicPr>
          <p:cNvPr id="2" name="Объект 5">
            <a:extLst>
              <a:ext uri="{FF2B5EF4-FFF2-40B4-BE49-F238E27FC236}">
                <a16:creationId xmlns:a16="http://schemas.microsoft.com/office/drawing/2014/main" id="{62424F56-D1D8-E2C0-2F3E-79DCF71B0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>
            <a:extLst>
              <a:ext uri="{FF2B5EF4-FFF2-40B4-BE49-F238E27FC236}">
                <a16:creationId xmlns:a16="http://schemas.microsoft.com/office/drawing/2014/main" id="{0FBB71FC-22D6-8B29-D7BF-374F3D00E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417098"/>
            <a:ext cx="1087853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 речи - </a:t>
            </a:r>
            <a:r>
              <a:rPr lang="ru-RU" alt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обозначение процессов, этапов и методик, связанных с овладением человеком в течение жизни средствами устной и письменной речи</a:t>
            </a:r>
          </a:p>
        </p:txBody>
      </p:sp>
      <p:pic>
        <p:nvPicPr>
          <p:cNvPr id="2" name="Объект 5">
            <a:extLst>
              <a:ext uri="{FF2B5EF4-FFF2-40B4-BE49-F238E27FC236}">
                <a16:creationId xmlns:a16="http://schemas.microsoft.com/office/drawing/2014/main" id="{4B0D1528-34EB-7D7C-1983-AD7E4DD77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D80E9BE-EC3A-615A-E1FA-14D1E871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120-10F4-4410-9D07-B98C7E5A11C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77AD6-64C8-22D4-2D57-F02A4F8E3C26}"/>
              </a:ext>
            </a:extLst>
          </p:cNvPr>
          <p:cNvSpPr txBox="1"/>
          <p:nvPr/>
        </p:nvSpPr>
        <p:spPr>
          <a:xfrm>
            <a:off x="1340781" y="825776"/>
            <a:ext cx="10644945" cy="64940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компетентность</a:t>
            </a:r>
          </a:p>
          <a:p>
            <a:pPr algn="just"/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интегральное личностное качество, обеспечивающее ситуационную адаптивность и свободу владения вербальными и невербальными средствами общения</a:t>
            </a:r>
          </a:p>
          <a:p>
            <a:pPr algn="just"/>
            <a:endParaRPr lang="ru-RU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адекватного отражения психических состояний и личностного склада другого человека</a:t>
            </a:r>
          </a:p>
          <a:p>
            <a:pPr algn="just"/>
            <a:endParaRPr lang="ru-RU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адекватной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его поступков, прогнозирование на их основе особенностей поведения воспринимаемого лица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F34739B6-E8AA-276F-7036-6CEEE8424DC6}"/>
              </a:ext>
            </a:extLst>
          </p:cNvPr>
          <p:cNvSpPr/>
          <p:nvPr/>
        </p:nvSpPr>
        <p:spPr>
          <a:xfrm>
            <a:off x="362373" y="1932495"/>
            <a:ext cx="978408" cy="33936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2561B90B-E1E5-4540-CA87-AD4A1CFEB557}"/>
              </a:ext>
            </a:extLst>
          </p:cNvPr>
          <p:cNvSpPr/>
          <p:nvPr/>
        </p:nvSpPr>
        <p:spPr>
          <a:xfrm>
            <a:off x="362373" y="3903135"/>
            <a:ext cx="978408" cy="33936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B8C303E-E9C7-28EE-CC9F-236ED49AE0B9}"/>
              </a:ext>
            </a:extLst>
          </p:cNvPr>
          <p:cNvSpPr/>
          <p:nvPr/>
        </p:nvSpPr>
        <p:spPr>
          <a:xfrm>
            <a:off x="346126" y="5355996"/>
            <a:ext cx="978408" cy="33936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5">
            <a:extLst>
              <a:ext uri="{FF2B5EF4-FFF2-40B4-BE49-F238E27FC236}">
                <a16:creationId xmlns:a16="http://schemas.microsoft.com/office/drawing/2014/main" id="{E6EA972F-DC01-68A4-86F3-6702743A81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DAB722-3569-2E04-006F-03DBCBF1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120-10F4-4410-9D07-B98C7E5A11C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0A331-FC6A-83BE-B4E4-AD6920325B97}"/>
              </a:ext>
            </a:extLst>
          </p:cNvPr>
          <p:cNvSpPr txBox="1"/>
          <p:nvPr/>
        </p:nvSpPr>
        <p:spPr>
          <a:xfrm>
            <a:off x="1168160" y="856357"/>
            <a:ext cx="9162069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круг осведомленности человека, основывается на приобретенных навыках, знаниях и опыте, которые обеспечивают способности для выполнения поставленной задачи, осуществления определенной деятельности</a:t>
            </a:r>
          </a:p>
          <a:p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базируется на ранее сформированной в </a:t>
            </a:r>
            <a:r>
              <a:rPr lang="ru-RU" sz="3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обучения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приобретенного опыта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и представляет собой свойства конкретного человека, его способности к выполнению задач и деятельности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327E49EB-95B6-40FD-62D0-15A4E44BD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9CD53DB-809F-0BF5-D12F-16114557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120-10F4-4410-9D07-B98C7E5A11C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F3A21-D69F-C435-4026-B058D4A39C46}"/>
              </a:ext>
            </a:extLst>
          </p:cNvPr>
          <p:cNvSpPr txBox="1"/>
          <p:nvPr/>
        </p:nvSpPr>
        <p:spPr>
          <a:xfrm>
            <a:off x="111028" y="2874596"/>
            <a:ext cx="1196994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= Знаю + Умею + Хочу + Делаю</a:t>
            </a:r>
          </a:p>
        </p:txBody>
      </p:sp>
      <p:pic>
        <p:nvPicPr>
          <p:cNvPr id="3" name="Объект 5">
            <a:extLst>
              <a:ext uri="{FF2B5EF4-FFF2-40B4-BE49-F238E27FC236}">
                <a16:creationId xmlns:a16="http://schemas.microsoft.com/office/drawing/2014/main" id="{157EE234-2C5E-D3C9-67EB-21CDA7374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0070" y="3429000"/>
            <a:ext cx="1020922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понимать и продуцировать неограниченное число правильных в языковом отношении предложений с помощью усвоенных языковых знаков и правил их соединения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059104" y="1358607"/>
            <a:ext cx="6867159" cy="10347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</a:t>
            </a:r>
          </a:p>
        </p:txBody>
      </p:sp>
      <p:pic>
        <p:nvPicPr>
          <p:cNvPr id="2" name="Объект 5">
            <a:extLst>
              <a:ext uri="{FF2B5EF4-FFF2-40B4-BE49-F238E27FC236}">
                <a16:creationId xmlns:a16="http://schemas.microsoft.com/office/drawing/2014/main" id="{5012E3FA-C0D6-9F11-DBEE-6D752FB38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E20A4E7-9758-6579-993C-19805E4E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120-10F4-4410-9D07-B98C7E5A11C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4BD62FA-23E8-3680-DEA7-C999AF6CD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648" y="1143870"/>
            <a:ext cx="11029361" cy="43088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компетенция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0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системой сведений об изучаемом языке по его уровням: фонемному, морфемному, лексическому, синтаксическому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77625152-78CB-13F1-AFFA-6F3CD2BCC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6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1D5CEC-98E1-0067-2786-0340FEA0AA10}"/>
              </a:ext>
            </a:extLst>
          </p:cNvPr>
          <p:cNvSpPr txBox="1"/>
          <p:nvPr/>
        </p:nvSpPr>
        <p:spPr>
          <a:xfrm>
            <a:off x="1065229" y="1165860"/>
            <a:ext cx="107559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«компетентность» 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</a:p>
          <a:p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латинского </a:t>
            </a:r>
            <a:r>
              <a:rPr lang="ru-RU" sz="3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competens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«соответствующий, способный»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4962D79-5C14-236B-8BCB-D312CBCD3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7985E6-5132-34F2-FF2A-6B7D7A268883}"/>
              </a:ext>
            </a:extLst>
          </p:cNvPr>
          <p:cNvSpPr txBox="1"/>
          <p:nvPr/>
        </p:nvSpPr>
        <p:spPr>
          <a:xfrm>
            <a:off x="1116495" y="4235786"/>
            <a:ext cx="109073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лово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«коммуникация»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восходит </a:t>
            </a:r>
          </a:p>
          <a:p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латинскому </a:t>
            </a:r>
            <a:r>
              <a:rPr lang="ru-RU" sz="3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communicatio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«сообщение, передача»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происходит от латинского </a:t>
            </a:r>
            <a:r>
              <a:rPr lang="ru-RU" sz="3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communico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«делаю общим»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39E25A85-17DF-B9C6-AF52-077121998765}"/>
              </a:ext>
            </a:extLst>
          </p:cNvPr>
          <p:cNvSpPr/>
          <p:nvPr/>
        </p:nvSpPr>
        <p:spPr>
          <a:xfrm>
            <a:off x="86821" y="1376313"/>
            <a:ext cx="978408" cy="33936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B3374A76-CC14-D9C3-31CB-21400031CB42}"/>
              </a:ext>
            </a:extLst>
          </p:cNvPr>
          <p:cNvSpPr/>
          <p:nvPr/>
        </p:nvSpPr>
        <p:spPr>
          <a:xfrm>
            <a:off x="138087" y="4416458"/>
            <a:ext cx="978408" cy="33936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59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120-10F4-4410-9D07-B98C7E5A11C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9860" y="178782"/>
            <a:ext cx="8512404" cy="10347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языковой компетенции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284736" y="1152273"/>
            <a:ext cx="217824" cy="164724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49605" y="1152274"/>
            <a:ext cx="217824" cy="164724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366799" y="1152367"/>
            <a:ext cx="217824" cy="164724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627715" y="1145648"/>
            <a:ext cx="217824" cy="164724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0670807" y="1133915"/>
            <a:ext cx="217824" cy="164724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6038" y="2819399"/>
            <a:ext cx="2167051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35569" y="2819399"/>
            <a:ext cx="2327478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37512" y="2819399"/>
            <a:ext cx="194363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дискурсивная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32289" y="2799520"/>
            <a:ext cx="2167051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891820" y="2792895"/>
            <a:ext cx="2167051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грамматическая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F33B26-6353-41F7-3731-B270F6FDA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9" t="47010" r="19878" b="10103"/>
          <a:stretch/>
        </p:blipFill>
        <p:spPr bwMode="auto">
          <a:xfrm>
            <a:off x="4223885" y="3897208"/>
            <a:ext cx="4285827" cy="2941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Объект 5">
            <a:extLst>
              <a:ext uri="{FF2B5EF4-FFF2-40B4-BE49-F238E27FC236}">
                <a16:creationId xmlns:a16="http://schemas.microsoft.com/office/drawing/2014/main" id="{CB21BC36-F5A0-901A-A5A8-CAC56C758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4" y="5726784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120-10F4-4410-9D07-B98C7E5A11C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11877" y="2710108"/>
            <a:ext cx="8819949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компетенция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способность выражать свои мысли, владение деловым стилем речи</a:t>
            </a:r>
            <a:endParaRPr lang="ru-RU" sz="3600" dirty="0"/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D619D1E7-3971-77B1-13EF-B93469C31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120-10F4-4410-9D07-B98C7E5A11C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1364" y="2419351"/>
            <a:ext cx="1063063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Дискурсивная компетенция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умение вести содержательный и интересный разговор как в формальной, так и неформальной обстановке</a:t>
            </a:r>
            <a:endParaRPr lang="ru-RU" sz="3600" dirty="0"/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804A1ED4-BE15-C4E2-1714-D94FC26B9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120-10F4-4410-9D07-B98C7E5A11C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28745" y="2450877"/>
            <a:ext cx="886901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компетенция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владение навыками употребления слов, а также подробное знание словарного состава</a:t>
            </a:r>
            <a:endParaRPr lang="ru-RU" sz="3600" dirty="0"/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46A9D588-BD39-6F67-3664-2E95E55D0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3377BC-C1A1-52DF-108F-E5351823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120-10F4-4410-9D07-B98C7E5A11C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1A1F94-BCF8-E6E7-0C8F-4644C8D4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656E7-8E78-A816-84AF-2947EE7A86D5}"/>
              </a:ext>
            </a:extLst>
          </p:cNvPr>
          <p:cNvSpPr txBox="1"/>
          <p:nvPr/>
        </p:nvSpPr>
        <p:spPr>
          <a:xfrm>
            <a:off x="1992272" y="2486350"/>
            <a:ext cx="9341963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рамматическая компетенция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способность использования грамматических элементов языка </a:t>
            </a:r>
          </a:p>
          <a:p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в устной, так и в письменной речи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34003107-ACD4-12A8-69BF-4350AED35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9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301F55D-ED40-AA80-01E8-31A50F7D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120-10F4-4410-9D07-B98C7E5A11C8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B59C82D-2DF0-229A-4CC4-A1CDEC48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69" y="127223"/>
            <a:ext cx="8243571" cy="10347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компетенция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8DC8D-77E8-6E2F-D756-185581AEFE5C}"/>
              </a:ext>
            </a:extLst>
          </p:cNvPr>
          <p:cNvSpPr txBox="1"/>
          <p:nvPr/>
        </p:nvSpPr>
        <p:spPr>
          <a:xfrm>
            <a:off x="2064471" y="1228636"/>
            <a:ext cx="99075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Функциями </a:t>
            </a:r>
            <a:r>
              <a:rPr lang="ru-RU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компетенции </a:t>
            </a:r>
          </a:p>
          <a:p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</a:t>
            </a:r>
          </a:p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оценочная </a:t>
            </a:r>
          </a:p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</a:t>
            </a:r>
          </a:p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</a:t>
            </a:r>
          </a:p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959556B-AF43-F64F-6E4E-E302E54A5336}"/>
              </a:ext>
            </a:extLst>
          </p:cNvPr>
          <p:cNvSpPr/>
          <p:nvPr/>
        </p:nvSpPr>
        <p:spPr>
          <a:xfrm>
            <a:off x="697583" y="2597087"/>
            <a:ext cx="978408" cy="1979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84199437-4480-AC46-547E-196DB50AB7E2}"/>
              </a:ext>
            </a:extLst>
          </p:cNvPr>
          <p:cNvSpPr/>
          <p:nvPr/>
        </p:nvSpPr>
        <p:spPr>
          <a:xfrm>
            <a:off x="697583" y="3175264"/>
            <a:ext cx="978408" cy="1979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771AE7C3-4AA1-7F9C-48CD-88AB2D7562DB}"/>
              </a:ext>
            </a:extLst>
          </p:cNvPr>
          <p:cNvSpPr/>
          <p:nvPr/>
        </p:nvSpPr>
        <p:spPr>
          <a:xfrm>
            <a:off x="697583" y="3692952"/>
            <a:ext cx="978408" cy="1979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64F0607B-0CBF-A723-13B1-ADA18A8241A6}"/>
              </a:ext>
            </a:extLst>
          </p:cNvPr>
          <p:cNvSpPr/>
          <p:nvPr/>
        </p:nvSpPr>
        <p:spPr>
          <a:xfrm>
            <a:off x="697583" y="4210640"/>
            <a:ext cx="978408" cy="1979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D37C97A0-A868-0EB6-C9AF-675F81B57E28}"/>
              </a:ext>
            </a:extLst>
          </p:cNvPr>
          <p:cNvSpPr/>
          <p:nvPr/>
        </p:nvSpPr>
        <p:spPr>
          <a:xfrm>
            <a:off x="697583" y="4776247"/>
            <a:ext cx="978408" cy="1979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AA5025EC-5049-C487-B538-CB70AB8F6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18FE6C9-E9AE-19AF-01E0-8E210CE77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120-10F4-4410-9D07-B98C7E5A11C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1FED8D8-F4F8-C60F-0228-E331FE5A3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00" y="89391"/>
            <a:ext cx="7550552" cy="10347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Социокультурная компетенция</a:t>
            </a:r>
            <a:endParaRPr lang="ru-RU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9A17A-BDCF-A6CC-49A2-A2B5BC370B42}"/>
              </a:ext>
            </a:extLst>
          </p:cNvPr>
          <p:cNvSpPr txBox="1"/>
          <p:nvPr/>
        </p:nvSpPr>
        <p:spPr>
          <a:xfrm>
            <a:off x="1901456" y="1050967"/>
            <a:ext cx="879796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понимание языка и речевого поведения, а также культурных и национальных особенностей</a:t>
            </a:r>
          </a:p>
          <a:p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Имеет четыре составляющих:</a:t>
            </a:r>
          </a:p>
          <a:p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социально-психологическую </a:t>
            </a:r>
          </a:p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социально-лингвистическую межкультурную (лингвострановедческую) культурологическую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DAECF96B-B6C1-D4BB-C326-CAEC1689C17A}"/>
              </a:ext>
            </a:extLst>
          </p:cNvPr>
          <p:cNvSpPr/>
          <p:nvPr/>
        </p:nvSpPr>
        <p:spPr>
          <a:xfrm>
            <a:off x="697583" y="4601781"/>
            <a:ext cx="978408" cy="1979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9B035A5D-461F-A536-BACA-3B16182DCA52}"/>
              </a:ext>
            </a:extLst>
          </p:cNvPr>
          <p:cNvSpPr/>
          <p:nvPr/>
        </p:nvSpPr>
        <p:spPr>
          <a:xfrm>
            <a:off x="697583" y="5149205"/>
            <a:ext cx="978408" cy="1979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1A78AB5C-848A-45DE-12FA-134F47C362A3}"/>
              </a:ext>
            </a:extLst>
          </p:cNvPr>
          <p:cNvSpPr/>
          <p:nvPr/>
        </p:nvSpPr>
        <p:spPr>
          <a:xfrm>
            <a:off x="697583" y="5696629"/>
            <a:ext cx="978408" cy="1979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CD132E93-1203-8CD7-0CDB-9C6518B165AD}"/>
              </a:ext>
            </a:extLst>
          </p:cNvPr>
          <p:cNvSpPr/>
          <p:nvPr/>
        </p:nvSpPr>
        <p:spPr>
          <a:xfrm>
            <a:off x="697583" y="6289746"/>
            <a:ext cx="978408" cy="1979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7FFA23C2-BCA2-A1E2-197A-5444B0A7B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576891F-1975-4456-EC5E-618B457E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120-10F4-4410-9D07-B98C7E5A11C8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8ADAFC9-2313-25C1-7EF6-E6CDB26B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1B633-2074-75CD-FC2E-F049BCD5AC68}"/>
              </a:ext>
            </a:extLst>
          </p:cNvPr>
          <p:cNvSpPr txBox="1"/>
          <p:nvPr/>
        </p:nvSpPr>
        <p:spPr>
          <a:xfrm>
            <a:off x="1895573" y="1192392"/>
            <a:ext cx="98773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формирования </a:t>
            </a:r>
            <a:r>
              <a:rPr lang="ru-RU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коммуникативной компетентности 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человеческого </a:t>
            </a:r>
            <a:r>
              <a:rPr lang="ru-RU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pfrf.ru/files/branches/belgorod/2018/Sliyanie.jpg">
            <a:extLst>
              <a:ext uri="{FF2B5EF4-FFF2-40B4-BE49-F238E27FC236}">
                <a16:creationId xmlns:a16="http://schemas.microsoft.com/office/drawing/2014/main" id="{E9975586-954F-FD1B-78E0-D5A96EE0F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857" y="2460906"/>
            <a:ext cx="7763674" cy="4078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smo71.ru/wp-content/uploads/2018/11/pr2.jpg">
            <a:extLst>
              <a:ext uri="{FF2B5EF4-FFF2-40B4-BE49-F238E27FC236}">
                <a16:creationId xmlns:a16="http://schemas.microsoft.com/office/drawing/2014/main" id="{45D48CBA-D0EE-C57C-348C-BC5DD022D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9501" y="3833792"/>
            <a:ext cx="2980385" cy="1489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56AFBD5A-600A-2F06-ED82-6602BA8785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FF2DF8-B5EF-4856-0A30-AE5A12F73897}"/>
              </a:ext>
            </a:extLst>
          </p:cNvPr>
          <p:cNvSpPr/>
          <p:nvPr/>
        </p:nvSpPr>
        <p:spPr>
          <a:xfrm>
            <a:off x="3859213" y="1371600"/>
            <a:ext cx="8064500" cy="3695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6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Мир</a:t>
            </a:r>
            <a:r>
              <a:rPr lang="ru-RU" sz="6600" b="1" i="1" dirty="0">
                <a:latin typeface="Arial" charset="0"/>
                <a:cs typeface="Arial" charset="0"/>
              </a:rPr>
              <a:t> </a:t>
            </a:r>
            <a:r>
              <a:rPr lang="ru-RU" sz="4800" b="1" i="1" dirty="0">
                <a:solidFill>
                  <a:srgbClr val="00B050"/>
                </a:solidFill>
                <a:latin typeface="Arial" charset="0"/>
                <a:cs typeface="Arial" charset="0"/>
              </a:rPr>
              <a:t>для </a:t>
            </a:r>
            <a:r>
              <a:rPr lang="ru-RU" sz="48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человека</a:t>
            </a:r>
            <a:r>
              <a:rPr lang="ru-RU" sz="4800" b="1" i="1" dirty="0">
                <a:latin typeface="Arial" charset="0"/>
                <a:cs typeface="Arial" charset="0"/>
              </a:rPr>
              <a:t> </a:t>
            </a:r>
            <a:r>
              <a:rPr lang="ru-RU" sz="4800" b="1" i="1" dirty="0">
                <a:solidFill>
                  <a:srgbClr val="7030A0"/>
                </a:solidFill>
                <a:latin typeface="Arial" charset="0"/>
                <a:cs typeface="Arial" charset="0"/>
              </a:rPr>
              <a:t>есть </a:t>
            </a: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сенсорный </a:t>
            </a:r>
            <a:r>
              <a:rPr lang="ru-RU" sz="48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опыт, </a:t>
            </a:r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описанный</a:t>
            </a:r>
            <a:r>
              <a:rPr lang="ru-RU" sz="4800" b="1" i="1" dirty="0">
                <a:latin typeface="Arial" charset="0"/>
                <a:cs typeface="Arial" charset="0"/>
              </a:rPr>
              <a:t> </a:t>
            </a:r>
            <a:r>
              <a:rPr lang="ru-RU" sz="4800" b="1" i="1" dirty="0">
                <a:solidFill>
                  <a:srgbClr val="7030A0"/>
                </a:solidFill>
                <a:latin typeface="Arial" charset="0"/>
                <a:cs typeface="Arial" charset="0"/>
              </a:rPr>
              <a:t>с</a:t>
            </a:r>
            <a:r>
              <a:rPr lang="ru-RU" sz="4800" b="1" i="1" dirty="0">
                <a:solidFill>
                  <a:srgbClr val="00B0F0"/>
                </a:solidFill>
                <a:latin typeface="Arial" charset="0"/>
                <a:cs typeface="Arial" charset="0"/>
              </a:rPr>
              <a:t>ло</a:t>
            </a:r>
            <a:r>
              <a:rPr lang="ru-RU" sz="48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в</a:t>
            </a:r>
            <a:r>
              <a:rPr lang="ru-RU" sz="4800" b="1" i="1" dirty="0">
                <a:solidFill>
                  <a:srgbClr val="7030A0"/>
                </a:solidFill>
                <a:latin typeface="Arial" charset="0"/>
                <a:cs typeface="Arial" charset="0"/>
              </a:rPr>
              <a:t>а</a:t>
            </a:r>
            <a:r>
              <a:rPr lang="ru-RU" sz="4800" b="1" i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м</a:t>
            </a:r>
            <a:r>
              <a:rPr lang="ru-RU" sz="4800" b="1" i="1" dirty="0">
                <a:solidFill>
                  <a:srgbClr val="7030A0"/>
                </a:solidFill>
                <a:latin typeface="Arial" charset="0"/>
                <a:cs typeface="Arial" charset="0"/>
              </a:rPr>
              <a:t>и</a:t>
            </a:r>
          </a:p>
        </p:txBody>
      </p:sp>
      <p:pic>
        <p:nvPicPr>
          <p:cNvPr id="23555" name="Picture 6" descr="Picture background">
            <a:extLst>
              <a:ext uri="{FF2B5EF4-FFF2-40B4-BE49-F238E27FC236}">
                <a16:creationId xmlns:a16="http://schemas.microsoft.com/office/drawing/2014/main" id="{86952FD0-75ED-26E9-E753-E66540711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5" t="13158" r="20447" b="21587"/>
          <a:stretch>
            <a:fillRect/>
          </a:stretch>
        </p:blipFill>
        <p:spPr bwMode="auto">
          <a:xfrm>
            <a:off x="928688" y="2122488"/>
            <a:ext cx="293052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бъект 5">
            <a:extLst>
              <a:ext uri="{FF2B5EF4-FFF2-40B4-BE49-F238E27FC236}">
                <a16:creationId xmlns:a16="http://schemas.microsoft.com/office/drawing/2014/main" id="{49D30284-636D-D516-7EDF-9B3E85F73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ксандр\Desktop\фото 6 мая\в6.jpeg">
            <a:extLst>
              <a:ext uri="{FF2B5EF4-FFF2-40B4-BE49-F238E27FC236}">
                <a16:creationId xmlns:a16="http://schemas.microsoft.com/office/drawing/2014/main" id="{48BF7937-2354-4A1E-5C2A-686393DA7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34" y="294968"/>
            <a:ext cx="11060941" cy="620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https://goru.travel/storage/app/uploads/public/5ac/34f/5de/5ac34f5de2612838458323.jpg">
            <a:extLst>
              <a:ext uri="{FF2B5EF4-FFF2-40B4-BE49-F238E27FC236}">
                <a16:creationId xmlns:a16="http://schemas.microsoft.com/office/drawing/2014/main" id="{C5427BE2-1D7E-0607-C5BC-183F1706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260" y="0"/>
            <a:ext cx="3320778" cy="1674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s://peterburg.center/sites/default/files/6_zazerkale_0.jpg">
            <a:extLst>
              <a:ext uri="{FF2B5EF4-FFF2-40B4-BE49-F238E27FC236}">
                <a16:creationId xmlns:a16="http://schemas.microsoft.com/office/drawing/2014/main" id="{8C09B43A-C530-60F5-3B2C-E69BC0323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4819" y="5169869"/>
            <a:ext cx="3448718" cy="1688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s://event-map.ru/sites/default/files/2018-06/%D1%81%D0%BA%D0%B0%D0%B7%D0%BA%D0%B8%D0%BD%20%D0%B4%D0%BE%D0%BC-3.jpg">
            <a:extLst>
              <a:ext uri="{FF2B5EF4-FFF2-40B4-BE49-F238E27FC236}">
                <a16:creationId xmlns:a16="http://schemas.microsoft.com/office/drawing/2014/main" id="{798FA811-7517-5A92-2F8E-D90E44F5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772" y="4331169"/>
            <a:ext cx="3500608" cy="1912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https://worldofsouvenirs.ru/wp-content/uploads/2018/02/peterburgskij-muzej-kukol_2-1024x761.jpg">
            <a:extLst>
              <a:ext uri="{FF2B5EF4-FFF2-40B4-BE49-F238E27FC236}">
                <a16:creationId xmlns:a16="http://schemas.microsoft.com/office/drawing/2014/main" id="{12CF6982-D0A6-CB0B-523C-FAC2086F0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077" y="432231"/>
            <a:ext cx="4175855" cy="2327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8" name="Picture 10" descr="https://unium.ru/images/5_museum.jpg">
            <a:extLst>
              <a:ext uri="{FF2B5EF4-FFF2-40B4-BE49-F238E27FC236}">
                <a16:creationId xmlns:a16="http://schemas.microsoft.com/office/drawing/2014/main" id="{4AD1E8B2-04C5-8643-21DE-1C2AC532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0903" y="4702722"/>
            <a:ext cx="3981097" cy="2155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4" name="AutoShape 12" descr="https://imgp.golos.io/0x0/http:/s019.radikal.ru/i610/1710/de/055098ec9f72.jpg">
            <a:extLst>
              <a:ext uri="{FF2B5EF4-FFF2-40B4-BE49-F238E27FC236}">
                <a16:creationId xmlns:a16="http://schemas.microsoft.com/office/drawing/2014/main" id="{A30C31CD-5FA1-9C98-AE9D-E52A81D2FC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8913" y="-131763"/>
            <a:ext cx="368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585" name="AutoShape 14" descr="https://imgp.golos.io/0x0/http:/s019.radikal.ru/i610/1710/de/055098ec9f72.jpg">
            <a:extLst>
              <a:ext uri="{FF2B5EF4-FFF2-40B4-BE49-F238E27FC236}">
                <a16:creationId xmlns:a16="http://schemas.microsoft.com/office/drawing/2014/main" id="{1BA60734-E87C-EDC7-E8B5-B164148DDC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8913" y="-131763"/>
            <a:ext cx="368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2784" name="Picture 16" descr="https://topparki.ru/wp-content/uploads/2018/11/sankt-peterburg-mihajlovskij-sad-4-1024x819.jpg">
            <a:extLst>
              <a:ext uri="{FF2B5EF4-FFF2-40B4-BE49-F238E27FC236}">
                <a16:creationId xmlns:a16="http://schemas.microsoft.com/office/drawing/2014/main" id="{815831DD-367C-6551-61E0-CA2323701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84542" y="886422"/>
            <a:ext cx="3479658" cy="2087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Объект 5">
            <a:extLst>
              <a:ext uri="{FF2B5EF4-FFF2-40B4-BE49-F238E27FC236}">
                <a16:creationId xmlns:a16="http://schemas.microsoft.com/office/drawing/2014/main" id="{1751C91B-F8B9-0867-2C4E-1447B29F38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D2E3FC8-CD3F-257B-C73D-CAE274D3D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1" y="254524"/>
            <a:ext cx="11133055" cy="636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5">
            <a:extLst>
              <a:ext uri="{FF2B5EF4-FFF2-40B4-BE49-F238E27FC236}">
                <a16:creationId xmlns:a16="http://schemas.microsoft.com/office/drawing/2014/main" id="{CACAB154-64EE-2A53-C744-A3F432BDD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94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Александр\Desktop\фото 6 мая\question-outside-the-box.jpg">
            <a:extLst>
              <a:ext uri="{FF2B5EF4-FFF2-40B4-BE49-F238E27FC236}">
                <a16:creationId xmlns:a16="http://schemas.microsoft.com/office/drawing/2014/main" id="{8A93E8F1-B4F9-E16B-0BCF-624F70C24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257175"/>
            <a:ext cx="8937625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ятно 2 6">
            <a:extLst>
              <a:ext uri="{FF2B5EF4-FFF2-40B4-BE49-F238E27FC236}">
                <a16:creationId xmlns:a16="http://schemas.microsoft.com/office/drawing/2014/main" id="{556BCA4D-48D7-BA43-36B4-B9AB446948BA}"/>
              </a:ext>
            </a:extLst>
          </p:cNvPr>
          <p:cNvSpPr/>
          <p:nvPr/>
        </p:nvSpPr>
        <p:spPr>
          <a:xfrm rot="20401659">
            <a:off x="5609974" y="385960"/>
            <a:ext cx="5613725" cy="3050519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anDown">
              <a:avLst/>
            </a:prstTxWarp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ятно 2 7">
            <a:extLst>
              <a:ext uri="{FF2B5EF4-FFF2-40B4-BE49-F238E27FC236}">
                <a16:creationId xmlns:a16="http://schemas.microsoft.com/office/drawing/2014/main" id="{D949E7DC-EF49-0DD0-86AF-2541E3371582}"/>
              </a:ext>
            </a:extLst>
          </p:cNvPr>
          <p:cNvSpPr/>
          <p:nvPr/>
        </p:nvSpPr>
        <p:spPr>
          <a:xfrm rot="1827556">
            <a:off x="145507" y="1025286"/>
            <a:ext cx="5959043" cy="3492041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anUp">
              <a:avLst/>
            </a:prstTxWarp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Общение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ятно 2 8">
            <a:extLst>
              <a:ext uri="{FF2B5EF4-FFF2-40B4-BE49-F238E27FC236}">
                <a16:creationId xmlns:a16="http://schemas.microsoft.com/office/drawing/2014/main" id="{37AD978C-8C9C-8888-1845-CF0B052879FC}"/>
              </a:ext>
            </a:extLst>
          </p:cNvPr>
          <p:cNvSpPr/>
          <p:nvPr/>
        </p:nvSpPr>
        <p:spPr>
          <a:xfrm rot="1371029">
            <a:off x="6176354" y="2394078"/>
            <a:ext cx="5863796" cy="3304729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anUp">
              <a:avLst/>
            </a:prstTxWarp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Познание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2" name="Объект 5">
            <a:extLst>
              <a:ext uri="{FF2B5EF4-FFF2-40B4-BE49-F238E27FC236}">
                <a16:creationId xmlns:a16="http://schemas.microsoft.com/office/drawing/2014/main" id="{66723F35-23E1-FB46-8EAF-8574A4DC9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C200B3A-B0CB-4E96-50F0-D9F65B217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0ADF4-EF30-4A36-A91F-CD7F041E5895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  <p:pic>
        <p:nvPicPr>
          <p:cNvPr id="20483" name="Picture 4" descr="Picture background">
            <a:extLst>
              <a:ext uri="{FF2B5EF4-FFF2-40B4-BE49-F238E27FC236}">
                <a16:creationId xmlns:a16="http://schemas.microsoft.com/office/drawing/2014/main" id="{379FE2A6-E76A-AAC0-F870-7C0B550ED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379538"/>
            <a:ext cx="5843588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Picture background">
            <a:extLst>
              <a:ext uri="{FF2B5EF4-FFF2-40B4-BE49-F238E27FC236}">
                <a16:creationId xmlns:a16="http://schemas.microsoft.com/office/drawing/2014/main" id="{15321806-6864-243D-B31C-EA0D10EED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11125"/>
            <a:ext cx="386715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Объект 5">
            <a:extLst>
              <a:ext uri="{FF2B5EF4-FFF2-40B4-BE49-F238E27FC236}">
                <a16:creationId xmlns:a16="http://schemas.microsoft.com/office/drawing/2014/main" id="{C1B55179-A6DD-6C38-AE07-A66C9940E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>
            <a:extLst>
              <a:ext uri="{FF2B5EF4-FFF2-40B4-BE49-F238E27FC236}">
                <a16:creationId xmlns:a16="http://schemas.microsoft.com/office/drawing/2014/main" id="{93E52BA1-03B8-1BF4-CE7D-6AC3853F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-6350"/>
            <a:ext cx="5556250" cy="378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механизмы речи образуются под влиянием систематически организованной речи взрослых</a:t>
            </a:r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A283D1A0-AB28-9D1D-D8CB-3F245E755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39500" r="1701"/>
          <a:stretch/>
        </p:blipFill>
        <p:spPr bwMode="auto">
          <a:xfrm>
            <a:off x="8206028" y="1287065"/>
            <a:ext cx="3827222" cy="2862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5" descr="Picture background">
            <a:extLst>
              <a:ext uri="{FF2B5EF4-FFF2-40B4-BE49-F238E27FC236}">
                <a16:creationId xmlns:a16="http://schemas.microsoft.com/office/drawing/2014/main" id="{F9DB916A-D6A2-38C9-2713-7680A7DB3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16428" r="8948" b="12579"/>
          <a:stretch>
            <a:fillRect/>
          </a:stretch>
        </p:blipFill>
        <p:spPr bwMode="auto">
          <a:xfrm>
            <a:off x="-85725" y="363538"/>
            <a:ext cx="37830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 background">
            <a:extLst>
              <a:ext uri="{FF2B5EF4-FFF2-40B4-BE49-F238E27FC236}">
                <a16:creationId xmlns:a16="http://schemas.microsoft.com/office/drawing/2014/main" id="{66D45376-69A1-8F6F-70CC-869294016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778250"/>
            <a:ext cx="660717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Объект 5">
            <a:extLst>
              <a:ext uri="{FF2B5EF4-FFF2-40B4-BE49-F238E27FC236}">
                <a16:creationId xmlns:a16="http://schemas.microsoft.com/office/drawing/2014/main" id="{AF04696A-A06F-BBE1-6831-98B7F3F62D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74B23F-EC6D-05C3-1E3C-02ECA1880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80" y="539647"/>
            <a:ext cx="8054578" cy="6086006"/>
          </a:xfrm>
          <a:prstGeom prst="rect">
            <a:avLst/>
          </a:prstGeom>
        </p:spPr>
      </p:pic>
      <p:pic>
        <p:nvPicPr>
          <p:cNvPr id="4" name="Объект 5">
            <a:extLst>
              <a:ext uri="{FF2B5EF4-FFF2-40B4-BE49-F238E27FC236}">
                <a16:creationId xmlns:a16="http://schemas.microsoft.com/office/drawing/2014/main" id="{AF1CAAEC-AFED-407C-64F4-300EC57FC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64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Смотреть исходное изображение">
            <a:extLst>
              <a:ext uri="{FF2B5EF4-FFF2-40B4-BE49-F238E27FC236}">
                <a16:creationId xmlns:a16="http://schemas.microsoft.com/office/drawing/2014/main" id="{24F9725D-367D-A905-0C1C-91CA748E6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49262"/>
            <a:ext cx="87884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0127A7-C919-5AFB-FBB5-87A18946F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253456"/>
            <a:ext cx="8497887" cy="2800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предметах и явлениях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altLang="ru-RU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altLang="ru-RU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окружающего мира</a:t>
            </a:r>
          </a:p>
        </p:txBody>
      </p:sp>
      <p:pic>
        <p:nvPicPr>
          <p:cNvPr id="3" name="Объект 5">
            <a:extLst>
              <a:ext uri="{FF2B5EF4-FFF2-40B4-BE49-F238E27FC236}">
                <a16:creationId xmlns:a16="http://schemas.microsoft.com/office/drawing/2014/main" id="{A301D54C-5674-EF6E-A500-017F515492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2891" y="988507"/>
            <a:ext cx="6813754" cy="44319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Представления</a:t>
            </a:r>
            <a:r>
              <a:rPr lang="ru-RU" alt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Наглядные образы предметов, явлений, фактов, событий и их взаимосвязи, основанные на прошлом опыте</a:t>
            </a:r>
          </a:p>
        </p:txBody>
      </p:sp>
      <p:pic>
        <p:nvPicPr>
          <p:cNvPr id="142338" name="Picture 2" descr="http://levitatingmonkey.com/wp-content/uploads/2015/08/brahmi-in-ayuver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6645" y="1750497"/>
            <a:ext cx="3898695" cy="439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Объект 5">
            <a:extLst>
              <a:ext uri="{FF2B5EF4-FFF2-40B4-BE49-F238E27FC236}">
                <a16:creationId xmlns:a16="http://schemas.microsoft.com/office/drawing/2014/main" id="{26C6CF4B-8673-424A-65DA-8FDB1D76C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26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>
            <a:extLst>
              <a:ext uri="{FF2B5EF4-FFF2-40B4-BE49-F238E27FC236}">
                <a16:creationId xmlns:a16="http://schemas.microsoft.com/office/drawing/2014/main" id="{4191C128-6361-0DA8-A89A-518A28F1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549275"/>
            <a:ext cx="7488237" cy="1938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 </a:t>
            </a:r>
            <a:r>
              <a:rPr lang="ru-RU" altLang="ru-RU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правилах языка</a:t>
            </a:r>
            <a:r>
              <a:rPr lang="ru-RU" altLang="ru-RU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котором это сообщение передаётся</a:t>
            </a:r>
          </a:p>
        </p:txBody>
      </p:sp>
      <p:pic>
        <p:nvPicPr>
          <p:cNvPr id="199684" name="Picture 4" descr="Смотреть исходное изображение">
            <a:extLst>
              <a:ext uri="{FF2B5EF4-FFF2-40B4-BE49-F238E27FC236}">
                <a16:creationId xmlns:a16="http://schemas.microsoft.com/office/drawing/2014/main" id="{E7A08DBD-06B9-1B16-531D-B8990EF0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341" b="12572"/>
          <a:stretch/>
        </p:blipFill>
        <p:spPr bwMode="auto">
          <a:xfrm>
            <a:off x="1673579" y="2780928"/>
            <a:ext cx="8844843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Объект 5">
            <a:extLst>
              <a:ext uri="{FF2B5EF4-FFF2-40B4-BE49-F238E27FC236}">
                <a16:creationId xmlns:a16="http://schemas.microsoft.com/office/drawing/2014/main" id="{39DF40B1-9DB1-DA91-8F81-531D7F451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>
            <a:extLst>
              <a:ext uri="{FF2B5EF4-FFF2-40B4-BE49-F238E27FC236}">
                <a16:creationId xmlns:a16="http://schemas.microsoft.com/office/drawing/2014/main" id="{8D334697-4CA7-EC6F-503C-FE99C296D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72118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035BC7-04C5-545F-9ED9-3E899ED69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05" y="646541"/>
            <a:ext cx="9999662" cy="2368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педагога 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отражение внутреннего мира, особенностей интеллектуального и духовного развития его личности, часть профессиональной культуры</a:t>
            </a:r>
          </a:p>
        </p:txBody>
      </p:sp>
      <p:pic>
        <p:nvPicPr>
          <p:cNvPr id="4" name="Picture 4" descr="https://i.sunhome.ru/journal/213/kto-takoi-umnii-chelovek.orig.jpg">
            <a:extLst>
              <a:ext uri="{FF2B5EF4-FFF2-40B4-BE49-F238E27FC236}">
                <a16:creationId xmlns:a16="http://schemas.microsoft.com/office/drawing/2014/main" id="{A6839B88-1AB0-3DD4-6E01-BECA7CE2A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0309" y="4277032"/>
            <a:ext cx="5014452" cy="258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s://kraski-holi.com.ua/image/catalog/014blog/maxresdefault.jpg">
            <a:extLst>
              <a:ext uri="{FF2B5EF4-FFF2-40B4-BE49-F238E27FC236}">
                <a16:creationId xmlns:a16="http://schemas.microsoft.com/office/drawing/2014/main" id="{C0D3E79D-E8CE-FCB0-45E7-298836A2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1920" y="2750954"/>
            <a:ext cx="5029200" cy="2507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5425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>
            <a:extLst>
              <a:ext uri="{FF2B5EF4-FFF2-40B4-BE49-F238E27FC236}">
                <a16:creationId xmlns:a16="http://schemas.microsoft.com/office/drawing/2014/main" id="{813D31CC-EAE5-07D3-E523-8319D9CAC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1CDE6A-3D0B-A324-F515-C90BD3CCC79F}"/>
              </a:ext>
            </a:extLst>
          </p:cNvPr>
          <p:cNvSpPr txBox="1"/>
          <p:nvPr/>
        </p:nvSpPr>
        <p:spPr>
          <a:xfrm>
            <a:off x="1387325" y="1412362"/>
            <a:ext cx="1074685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Многословие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Частое употребление слов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уменьшительно-ласкательными суффиксами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Монотонность речи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запаса слов, однообразные обороты речи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слов с отдельными особенностями диалектов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FA33467F-7A94-571B-7863-CAA9B0BA960E}"/>
              </a:ext>
            </a:extLst>
          </p:cNvPr>
          <p:cNvSpPr/>
          <p:nvPr/>
        </p:nvSpPr>
        <p:spPr>
          <a:xfrm>
            <a:off x="339365" y="1673260"/>
            <a:ext cx="978408" cy="1979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697ACCA1-B32B-0D8B-5A90-2550565076CD}"/>
              </a:ext>
            </a:extLst>
          </p:cNvPr>
          <p:cNvSpPr/>
          <p:nvPr/>
        </p:nvSpPr>
        <p:spPr>
          <a:xfrm>
            <a:off x="374141" y="2568807"/>
            <a:ext cx="978408" cy="1979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FC0B6040-5900-E9D4-626B-DED05D994A17}"/>
              </a:ext>
            </a:extLst>
          </p:cNvPr>
          <p:cNvSpPr/>
          <p:nvPr/>
        </p:nvSpPr>
        <p:spPr>
          <a:xfrm>
            <a:off x="374141" y="4053526"/>
            <a:ext cx="978408" cy="1979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B9836692-F231-0E57-1AA7-AD649CA77A9B}"/>
              </a:ext>
            </a:extLst>
          </p:cNvPr>
          <p:cNvSpPr/>
          <p:nvPr/>
        </p:nvSpPr>
        <p:spPr>
          <a:xfrm>
            <a:off x="374141" y="5005633"/>
            <a:ext cx="978408" cy="1979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03DB66B1-28AF-3DA5-9C59-46FB7E0B1632}"/>
              </a:ext>
            </a:extLst>
          </p:cNvPr>
          <p:cNvSpPr/>
          <p:nvPr/>
        </p:nvSpPr>
        <p:spPr>
          <a:xfrm>
            <a:off x="412957" y="5967169"/>
            <a:ext cx="978408" cy="1979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5CF5A-AC83-30E5-2264-F0BED8FDBE82}"/>
              </a:ext>
            </a:extLst>
          </p:cNvPr>
          <p:cNvSpPr txBox="1"/>
          <p:nvPr/>
        </p:nvSpPr>
        <p:spPr>
          <a:xfrm>
            <a:off x="584461" y="783787"/>
            <a:ext cx="10810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 поля дефицитов коммуникативной компетентности</a:t>
            </a:r>
          </a:p>
        </p:txBody>
      </p:sp>
    </p:spTree>
    <p:extLst>
      <p:ext uri="{BB962C8B-B14F-4D97-AF65-F5344CB8AC3E}">
        <p14:creationId xmlns:p14="http://schemas.microsoft.com/office/powerpoint/2010/main" val="923593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6818" b="34526"/>
          <a:stretch/>
        </p:blipFill>
        <p:spPr>
          <a:xfrm>
            <a:off x="7088780" y="0"/>
            <a:ext cx="5103220" cy="686525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65" y="80682"/>
            <a:ext cx="2958353" cy="851647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113172" y="5727697"/>
            <a:ext cx="3611363" cy="1016432"/>
          </a:xfrm>
          <a:prstGeom prst="roundRect">
            <a:avLst/>
          </a:prstGeom>
          <a:solidFill>
            <a:srgbClr val="697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7" y="5617462"/>
            <a:ext cx="2618481" cy="1126667"/>
          </a:xfrm>
          <a:prstGeom prst="rect">
            <a:avLst/>
          </a:prstGeom>
        </p:spPr>
      </p:pic>
      <p:pic>
        <p:nvPicPr>
          <p:cNvPr id="2" name="Picture 10" descr="Picture background">
            <a:extLst>
              <a:ext uri="{FF2B5EF4-FFF2-40B4-BE49-F238E27FC236}">
                <a16:creationId xmlns:a16="http://schemas.microsoft.com/office/drawing/2014/main" id="{32726B55-7A8F-9252-7F61-5EAE869AF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21384" b="22555"/>
          <a:stretch/>
        </p:blipFill>
        <p:spPr bwMode="auto">
          <a:xfrm>
            <a:off x="3947248" y="4389658"/>
            <a:ext cx="6837293" cy="235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14E413-93B1-BA1B-78E9-BBEE689EEC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8" y="314233"/>
            <a:ext cx="7401308" cy="40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3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1FB6FE-7B3A-363D-44E7-B8D65CED365D}"/>
              </a:ext>
            </a:extLst>
          </p:cNvPr>
          <p:cNvSpPr txBox="1"/>
          <p:nvPr/>
        </p:nvSpPr>
        <p:spPr>
          <a:xfrm>
            <a:off x="226243" y="788788"/>
            <a:ext cx="11792932" cy="574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Акустические (звуковые) средства общения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евербальные средства: звуки, кроме речи, сопровождающие общение</a:t>
            </a:r>
          </a:p>
          <a:p>
            <a:pPr algn="l"/>
            <a:endParaRPr lang="ru-RU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вуки, связанные с речью: тембр голоса, его высота и громкость, интонация, темп речи, речевые паузы, и не связанные с речью: смех, плач, покашливание, похлопывание, постукивание (ногой) </a:t>
            </a:r>
          </a:p>
          <a:p>
            <a:pPr algn="l"/>
            <a:endParaRPr lang="ru-RU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Слушая голос собеседника, мы воспринимаем все другие звуки как фон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ru-RU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4B8C9BA0-00F0-606C-FA94-08AC3329A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117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7D56D-5FD5-3F79-FF65-EB44C6E43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0A9E7D-BCD0-0FA6-7CAD-C70D225C6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818" b="34526"/>
          <a:stretch/>
        </p:blipFill>
        <p:spPr>
          <a:xfrm>
            <a:off x="7088780" y="0"/>
            <a:ext cx="5103220" cy="6865257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619A064E-2C76-D8F5-5380-2F8DF9192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01" y="80683"/>
            <a:ext cx="2843339" cy="977903"/>
          </a:xfr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0ADF645-94BC-EB52-8E28-794415812154}"/>
              </a:ext>
            </a:extLst>
          </p:cNvPr>
          <p:cNvSpPr/>
          <p:nvPr/>
        </p:nvSpPr>
        <p:spPr>
          <a:xfrm>
            <a:off x="113172" y="5727697"/>
            <a:ext cx="3611363" cy="1016432"/>
          </a:xfrm>
          <a:prstGeom prst="roundRect">
            <a:avLst/>
          </a:prstGeom>
          <a:solidFill>
            <a:srgbClr val="697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4A9360-F08E-EFD9-8456-FA191C62D1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7" y="5617462"/>
            <a:ext cx="2618481" cy="11266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89B4F5-B37C-8058-C8F8-9702C6E4AB85}"/>
              </a:ext>
            </a:extLst>
          </p:cNvPr>
          <p:cNvSpPr txBox="1"/>
          <p:nvPr/>
        </p:nvSpPr>
        <p:spPr>
          <a:xfrm>
            <a:off x="254319" y="2345017"/>
            <a:ext cx="9529468" cy="70788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4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Размышляем! Вдохновляем! Действуем</a:t>
            </a:r>
            <a:r>
              <a:rPr lang="ru-RU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BDC49522-79B9-7561-30FC-A523719B6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8637" r="2298" b="8794"/>
          <a:stretch/>
        </p:blipFill>
        <p:spPr bwMode="auto">
          <a:xfrm>
            <a:off x="3724535" y="3284220"/>
            <a:ext cx="7556351" cy="35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709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9C193-22E4-4B76-098C-54E1FBEFE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68EC90-B745-0932-6DD1-441FAF480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818" b="59155"/>
          <a:stretch/>
        </p:blipFill>
        <p:spPr>
          <a:xfrm>
            <a:off x="5029682" y="713497"/>
            <a:ext cx="7065413" cy="59296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183212-593E-74A6-4A6F-2985F2D04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17" t="5367" b="22939"/>
          <a:stretch/>
        </p:blipFill>
        <p:spPr>
          <a:xfrm>
            <a:off x="0" y="1"/>
            <a:ext cx="3290902" cy="6858000"/>
          </a:xfrm>
          <a:prstGeom prst="rect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76EF1EC-FA95-65F7-6DA7-DBF59D8D6B47}"/>
              </a:ext>
            </a:extLst>
          </p:cNvPr>
          <p:cNvSpPr/>
          <p:nvPr/>
        </p:nvSpPr>
        <p:spPr>
          <a:xfrm>
            <a:off x="88103" y="5710484"/>
            <a:ext cx="3623285" cy="1126667"/>
          </a:xfrm>
          <a:prstGeom prst="round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66D91-3544-0C27-089A-2C721142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3" y="1277156"/>
            <a:ext cx="11646348" cy="156972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«Влияние коммуникативной компетентности педагога </a:t>
            </a:r>
            <a:b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возможности и пределы </a:t>
            </a:r>
            <a:b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речевого развития</a:t>
            </a:r>
            <a:b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детей дошкольного возраста»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6748858-E124-AB76-BD22-912006C88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362" y="50994"/>
            <a:ext cx="3027337" cy="130536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F1F7CF-0666-510D-B26D-8E04A436D2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1" y="5710484"/>
            <a:ext cx="2618481" cy="1126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C67CF8-22B8-578B-9386-567DDBCEFD3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296" y="76616"/>
            <a:ext cx="4319064" cy="10640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AB709C-FB17-1232-D986-0CCFAD3CCC9E}"/>
              </a:ext>
            </a:extLst>
          </p:cNvPr>
          <p:cNvSpPr txBox="1"/>
          <p:nvPr/>
        </p:nvSpPr>
        <p:spPr>
          <a:xfrm>
            <a:off x="8609931" y="6273817"/>
            <a:ext cx="224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января 2025 года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C0C88F86-6D06-855A-9D59-B914B4403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3" t="52508" r="21821"/>
          <a:stretch/>
        </p:blipFill>
        <p:spPr bwMode="auto">
          <a:xfrm>
            <a:off x="3017879" y="3130516"/>
            <a:ext cx="5347730" cy="36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Галя\Desktop\44958633_0.jpg">
            <a:extLst>
              <a:ext uri="{FF2B5EF4-FFF2-40B4-BE49-F238E27FC236}">
                <a16:creationId xmlns:a16="http://schemas.microsoft.com/office/drawing/2014/main" id="{75430B8B-D1BD-FC4C-20D7-E8F029664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6106" y="4284096"/>
            <a:ext cx="1498861" cy="943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69D7B6-9CB8-10BE-1CF0-789DE213E168}"/>
              </a:ext>
            </a:extLst>
          </p:cNvPr>
          <p:cNvSpPr txBox="1"/>
          <p:nvPr/>
        </p:nvSpPr>
        <p:spPr>
          <a:xfrm>
            <a:off x="8223499" y="4626933"/>
            <a:ext cx="3968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Елена Сергеевна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методист по дошкольному образованию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ЦНППМ СПб АППО</a:t>
            </a:r>
          </a:p>
        </p:txBody>
      </p:sp>
    </p:spTree>
    <p:extLst>
      <p:ext uri="{BB962C8B-B14F-4D97-AF65-F5344CB8AC3E}">
        <p14:creationId xmlns:p14="http://schemas.microsoft.com/office/powerpoint/2010/main" val="156934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9F4D34-C4C7-CA96-AC9B-FC8271EA4F78}"/>
              </a:ext>
            </a:extLst>
          </p:cNvPr>
          <p:cNvSpPr txBox="1"/>
          <p:nvPr/>
        </p:nvSpPr>
        <p:spPr>
          <a:xfrm>
            <a:off x="490194" y="127223"/>
            <a:ext cx="1147242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Проксемические средства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пространственной организации общения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дистанция контакта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взаимное расположение партнёров по общению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угол поворота к собеседнику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конфигурация персонального пространства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пространственные передвижения, определяющие динамику общения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883317B8-4672-D15E-17D5-7B66FF927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4"/>
            <a:ext cx="3607897" cy="74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0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BA49AE-A717-FC27-9472-83D040E9939E}"/>
              </a:ext>
            </a:extLst>
          </p:cNvPr>
          <p:cNvSpPr txBox="1"/>
          <p:nvPr/>
        </p:nvSpPr>
        <p:spPr>
          <a:xfrm>
            <a:off x="867265" y="1812365"/>
            <a:ext cx="98415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Кинетические средства общения 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зрительно воспринимаемые движения другого человека (мимика, пантомимика, позы), выполняющие выразительно-регулятивную функцию в общении</a:t>
            </a:r>
          </a:p>
          <a:p>
            <a:pPr algn="l"/>
            <a:endParaRPr lang="ru-RU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81E7A0A9-7C84-EEB3-5196-CC51EF7FD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81" y="127223"/>
            <a:ext cx="360789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6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375EDE-69BC-8CD6-B6CB-0E5F7DB87755}"/>
              </a:ext>
            </a:extLst>
          </p:cNvPr>
          <p:cNvSpPr txBox="1"/>
          <p:nvPr/>
        </p:nvSpPr>
        <p:spPr>
          <a:xfrm>
            <a:off x="57823" y="127223"/>
            <a:ext cx="11933072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ефициты в поле коммуникативной компетентности</a:t>
            </a:r>
          </a:p>
          <a:p>
            <a:pPr algn="l">
              <a:spcAft>
                <a:spcPts val="600"/>
              </a:spcAft>
            </a:pPr>
            <a:endParaRPr lang="ru-RU" sz="28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слушать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8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 оценивать, исходя из собственного «Я»</a:t>
            </a:r>
          </a:p>
          <a:p>
            <a:pPr algn="l">
              <a:spcAft>
                <a:spcPts val="600"/>
              </a:spcAft>
            </a:pPr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Категоричность </a:t>
            </a:r>
          </a:p>
          <a:p>
            <a:pPr algn="l">
              <a:spcAft>
                <a:spcPts val="600"/>
              </a:spcAft>
            </a:pPr>
            <a:endParaRPr lang="ru-RU" sz="28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Нетерпимость к инакомыслию</a:t>
            </a:r>
          </a:p>
          <a:p>
            <a:pPr algn="l">
              <a:spcAft>
                <a:spcPts val="600"/>
              </a:spcAft>
            </a:pPr>
            <a:endParaRPr lang="ru-RU" sz="28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учёта</a:t>
            </a:r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детей</a:t>
            </a:r>
          </a:p>
          <a:p>
            <a:pPr algn="l">
              <a:spcAft>
                <a:spcPts val="600"/>
              </a:spcAft>
            </a:pPr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уровень адаптивности к коммуникативной ситуации</a:t>
            </a: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DAB9FAA4-FE27-3B41-44CC-8268BBF20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57" y="127223"/>
            <a:ext cx="3216421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5BB68-45AA-A19A-FE18-4DBE50826AC8}"/>
              </a:ext>
            </a:extLst>
          </p:cNvPr>
          <p:cNvSpPr txBox="1"/>
          <p:nvPr/>
        </p:nvSpPr>
        <p:spPr>
          <a:xfrm>
            <a:off x="395927" y="754144"/>
            <a:ext cx="972846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ричины снижения коммуникативной компетентности</a:t>
            </a:r>
          </a:p>
          <a:p>
            <a:pPr algn="l">
              <a:spcAft>
                <a:spcPts val="600"/>
              </a:spcAft>
            </a:pPr>
            <a:endParaRPr lang="ru-RU" sz="28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Частое общение в сети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(сокращение и упрощение речи, потеря индивидуальности и уникальности)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ru-RU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интереса к чтению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(общая безграмотность, потеря языковых оборотов, эпитетов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spcAft>
                <a:spcPts val="600"/>
              </a:spcAft>
            </a:pPr>
            <a:endParaRPr lang="ru-RU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причины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барьеры, низкий уровень эмоциональной регуляции, психофизические нарушения, застенчивость, наличие стереотипов)</a:t>
            </a: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90483280-7013-19C2-1A9A-62C43D2F3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03" y="98943"/>
            <a:ext cx="3607897" cy="6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519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1927</TotalTime>
  <Words>1366</Words>
  <Application>Microsoft Office PowerPoint</Application>
  <PresentationFormat>Широкоэкранный</PresentationFormat>
  <Paragraphs>204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Montserrat</vt:lpstr>
      <vt:lpstr>Times New Roman</vt:lpstr>
      <vt:lpstr>Wingdings</vt:lpstr>
      <vt:lpstr>Тема Office</vt:lpstr>
      <vt:lpstr> «Влияние коммуникативной компетентности педагога  на возможности и пределы  речевого развития  детей дошкольного возраста»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языковой компетенции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Информационная компетенция</vt:lpstr>
      <vt:lpstr>Социокультурная компетенция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«Влияние коммуникативной компетентности педагога  на возможности и пределы  речевого развития  детей дошкольного возраста»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Замятнин Олег Владимирович</dc:creator>
  <cp:lastModifiedBy>Елена Александрова</cp:lastModifiedBy>
  <cp:revision>109</cp:revision>
  <dcterms:created xsi:type="dcterms:W3CDTF">2023-01-26T12:36:32Z</dcterms:created>
  <dcterms:modified xsi:type="dcterms:W3CDTF">2025-01-29T06:12:26Z</dcterms:modified>
</cp:coreProperties>
</file>