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484" r:id="rId2"/>
    <p:sldId id="485" r:id="rId3"/>
    <p:sldId id="318" r:id="rId4"/>
    <p:sldId id="486" r:id="rId5"/>
    <p:sldId id="488" r:id="rId6"/>
    <p:sldId id="489" r:id="rId7"/>
    <p:sldId id="317" r:id="rId8"/>
    <p:sldId id="319" r:id="rId9"/>
    <p:sldId id="491" r:id="rId10"/>
    <p:sldId id="320" r:id="rId11"/>
    <p:sldId id="325" r:id="rId12"/>
    <p:sldId id="334" r:id="rId13"/>
    <p:sldId id="339" r:id="rId14"/>
    <p:sldId id="340" r:id="rId15"/>
    <p:sldId id="341" r:id="rId16"/>
    <p:sldId id="256" r:id="rId17"/>
    <p:sldId id="473" r:id="rId18"/>
    <p:sldId id="495" r:id="rId19"/>
    <p:sldId id="424" r:id="rId20"/>
    <p:sldId id="467" r:id="rId21"/>
    <p:sldId id="381" r:id="rId22"/>
    <p:sldId id="382" r:id="rId23"/>
    <p:sldId id="383" r:id="rId24"/>
    <p:sldId id="384" r:id="rId25"/>
    <p:sldId id="292" r:id="rId26"/>
    <p:sldId id="405" r:id="rId27"/>
    <p:sldId id="406" r:id="rId28"/>
    <p:sldId id="447" r:id="rId29"/>
    <p:sldId id="260" r:id="rId30"/>
    <p:sldId id="410" r:id="rId31"/>
    <p:sldId id="412" r:id="rId32"/>
    <p:sldId id="472" r:id="rId33"/>
    <p:sldId id="474" r:id="rId34"/>
    <p:sldId id="475" r:id="rId35"/>
    <p:sldId id="476" r:id="rId36"/>
    <p:sldId id="477" r:id="rId37"/>
    <p:sldId id="479" r:id="rId38"/>
    <p:sldId id="480" r:id="rId39"/>
    <p:sldId id="481" r:id="rId40"/>
    <p:sldId id="492" r:id="rId41"/>
    <p:sldId id="493" r:id="rId42"/>
    <p:sldId id="494" r:id="rId43"/>
    <p:sldId id="496" r:id="rId44"/>
    <p:sldId id="497" r:id="rId45"/>
    <p:sldId id="498" r:id="rId46"/>
    <p:sldId id="499" r:id="rId47"/>
    <p:sldId id="500" r:id="rId48"/>
    <p:sldId id="501" r:id="rId49"/>
    <p:sldId id="502" r:id="rId50"/>
    <p:sldId id="503" r:id="rId51"/>
    <p:sldId id="504" r:id="rId52"/>
    <p:sldId id="505" r:id="rId53"/>
    <p:sldId id="506" r:id="rId54"/>
    <p:sldId id="507" r:id="rId55"/>
    <p:sldId id="508" r:id="rId56"/>
    <p:sldId id="509" r:id="rId57"/>
    <p:sldId id="510" r:id="rId58"/>
    <p:sldId id="511" r:id="rId59"/>
    <p:sldId id="512" r:id="rId60"/>
    <p:sldId id="513" r:id="rId61"/>
    <p:sldId id="514" r:id="rId62"/>
    <p:sldId id="515" r:id="rId63"/>
    <p:sldId id="516" r:id="rId64"/>
    <p:sldId id="517" r:id="rId65"/>
    <p:sldId id="518" r:id="rId66"/>
    <p:sldId id="519" r:id="rId67"/>
    <p:sldId id="520" r:id="rId68"/>
    <p:sldId id="521" r:id="rId69"/>
    <p:sldId id="522" r:id="rId70"/>
    <p:sldId id="523" r:id="rId71"/>
    <p:sldId id="524" r:id="rId72"/>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8505"/>
    <a:srgbClr val="7ABC32"/>
    <a:srgbClr val="045552"/>
    <a:srgbClr val="A2C2E8"/>
    <a:srgbClr val="0F5D52"/>
    <a:srgbClr val="046552"/>
    <a:srgbClr val="00850B"/>
    <a:srgbClr val="70AC2E"/>
    <a:srgbClr val="2D8500"/>
    <a:srgbClr val="D6D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C083E6E3-FA7D-4D7B-A595-EF9225AFEA82}" styleName="Светлый стиль 1 — акцент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34" autoAdjust="0"/>
    <p:restoredTop sz="83209" autoAdjust="0"/>
  </p:normalViewPr>
  <p:slideViewPr>
    <p:cSldViewPr>
      <p:cViewPr varScale="1">
        <p:scale>
          <a:sx n="95" d="100"/>
          <a:sy n="95" d="100"/>
        </p:scale>
        <p:origin x="1392" y="67"/>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965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75044C-D1BA-4A9B-8554-B7A4448A9056}" type="datetimeFigureOut">
              <a:rPr lang="ru-RU" smtClean="0"/>
              <a:pPr/>
              <a:t>13.11.2025</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962D1F-EBD6-44C1-A0ED-6441966F5E8A}" type="slidenum">
              <a:rPr lang="ru-RU" smtClean="0"/>
              <a:pPr/>
              <a:t>‹#›</a:t>
            </a:fld>
            <a:endParaRPr lang="ru-RU"/>
          </a:p>
        </p:txBody>
      </p:sp>
    </p:spTree>
    <p:extLst>
      <p:ext uri="{BB962C8B-B14F-4D97-AF65-F5344CB8AC3E}">
        <p14:creationId xmlns:p14="http://schemas.microsoft.com/office/powerpoint/2010/main" val="1686859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98962D1F-EBD6-44C1-A0ED-6441966F5E8A}" type="slidenum">
              <a:rPr lang="ru-RU" smtClean="0"/>
              <a:pPr/>
              <a:t>3</a:t>
            </a:fld>
            <a:endParaRPr lang="ru-RU"/>
          </a:p>
        </p:txBody>
      </p:sp>
    </p:spTree>
    <p:extLst>
      <p:ext uri="{BB962C8B-B14F-4D97-AF65-F5344CB8AC3E}">
        <p14:creationId xmlns:p14="http://schemas.microsoft.com/office/powerpoint/2010/main" val="608772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7500" lnSpcReduction="20000"/>
          </a:bodyPr>
          <a:lstStyle/>
          <a:p>
            <a:r>
              <a:rPr lang="ru-RU" sz="1200" b="0" i="0" u="none" strike="noStrike" kern="1200" baseline="0" dirty="0">
                <a:solidFill>
                  <a:schemeClr val="tx1"/>
                </a:solidFill>
                <a:latin typeface="+mn-lt"/>
                <a:ea typeface="+mn-ea"/>
                <a:cs typeface="+mn-cs"/>
              </a:rPr>
              <a:t>А. </a:t>
            </a:r>
            <a:r>
              <a:rPr lang="ru-RU" sz="1200" b="0" i="0" u="none" strike="noStrike" kern="1200" baseline="0" dirty="0" err="1">
                <a:solidFill>
                  <a:schemeClr val="tx1"/>
                </a:solidFill>
                <a:latin typeface="+mn-lt"/>
                <a:ea typeface="+mn-ea"/>
                <a:cs typeface="+mn-cs"/>
              </a:rPr>
              <a:t>Бостельман</a:t>
            </a:r>
            <a:r>
              <a:rPr lang="ru-RU" sz="1200" b="0" i="0" u="none" strike="noStrike" kern="1200" baseline="0" dirty="0">
                <a:solidFill>
                  <a:schemeClr val="tx1"/>
                </a:solidFill>
                <a:latin typeface="+mn-lt"/>
                <a:ea typeface="+mn-ea"/>
                <a:cs typeface="+mn-cs"/>
              </a:rPr>
              <a:t>, М. </a:t>
            </a:r>
            <a:r>
              <a:rPr lang="ru-RU" sz="1200" b="0" i="0" u="none" strike="noStrike" kern="1200" baseline="0" dirty="0" err="1">
                <a:solidFill>
                  <a:schemeClr val="tx1"/>
                </a:solidFill>
                <a:latin typeface="+mn-lt"/>
                <a:ea typeface="+mn-ea"/>
                <a:cs typeface="+mn-cs"/>
              </a:rPr>
              <a:t>Финк</a:t>
            </a:r>
            <a:endParaRPr lang="ru-RU" sz="1200" b="0" i="0" u="none" strike="noStrike" kern="1200" baseline="0" dirty="0">
              <a:solidFill>
                <a:schemeClr val="tx1"/>
              </a:solidFill>
              <a:latin typeface="+mn-lt"/>
              <a:ea typeface="+mn-ea"/>
              <a:cs typeface="+mn-cs"/>
            </a:endParaRPr>
          </a:p>
          <a:p>
            <a:r>
              <a:rPr lang="ru-RU" sz="1200" b="1" i="0" u="none" strike="noStrike" kern="1200" baseline="0" dirty="0">
                <a:solidFill>
                  <a:schemeClr val="tx1"/>
                </a:solidFill>
                <a:latin typeface="+mn-lt"/>
                <a:ea typeface="+mn-ea"/>
                <a:cs typeface="+mn-cs"/>
              </a:rPr>
              <a:t>33 БЛЕСТЯЩИЕ ИДЕИ ДЛЯ ДЕТСКОГО САДА</a:t>
            </a:r>
          </a:p>
          <a:p>
            <a:r>
              <a:rPr lang="ru-RU" sz="1200" b="1" i="0" u="none" strike="noStrike" kern="1200" baseline="0" dirty="0">
                <a:solidFill>
                  <a:schemeClr val="tx1"/>
                </a:solidFill>
                <a:latin typeface="+mn-lt"/>
                <a:ea typeface="+mn-ea"/>
                <a:cs typeface="+mn-cs"/>
              </a:rPr>
              <a:t>Делаем игрушки своими руками</a:t>
            </a:r>
          </a:p>
          <a:p>
            <a:r>
              <a:rPr lang="ru-RU" sz="1200" b="0" i="0" u="none" strike="noStrike" kern="1200" baseline="0" dirty="0">
                <a:solidFill>
                  <a:schemeClr val="tx1"/>
                </a:solidFill>
                <a:latin typeface="+mn-lt"/>
                <a:ea typeface="+mn-ea"/>
                <a:cs typeface="+mn-cs"/>
              </a:rPr>
              <a:t>Учебно-практическое пособие для педагогов дошкольного образования</a:t>
            </a:r>
          </a:p>
          <a:p>
            <a:r>
              <a:rPr lang="ru-RU" sz="1200" b="0" i="0" u="none" strike="noStrike" kern="1200" baseline="0" dirty="0">
                <a:solidFill>
                  <a:schemeClr val="tx1"/>
                </a:solidFill>
                <a:latin typeface="+mn-lt"/>
                <a:ea typeface="+mn-ea"/>
                <a:cs typeface="+mn-cs"/>
              </a:rPr>
              <a:t>Под редакцией С. Н. </a:t>
            </a:r>
            <a:r>
              <a:rPr lang="ru-RU" sz="1200" b="0" i="0" u="none" strike="noStrike" kern="1200" baseline="0" dirty="0" err="1">
                <a:solidFill>
                  <a:schemeClr val="tx1"/>
                </a:solidFill>
                <a:latin typeface="+mn-lt"/>
                <a:ea typeface="+mn-ea"/>
                <a:cs typeface="+mn-cs"/>
              </a:rPr>
              <a:t>Бондаревой</a:t>
            </a:r>
            <a:endParaRPr lang="ru-RU"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ISBN 978-5-4454-0632-7</a:t>
            </a:r>
            <a:endParaRPr lang="ru-RU" sz="1200" b="0" i="1" u="none" strike="noStrike" kern="1200" baseline="0" dirty="0">
              <a:solidFill>
                <a:schemeClr val="tx1"/>
              </a:solidFill>
              <a:latin typeface="+mn-lt"/>
              <a:ea typeface="+mn-ea"/>
              <a:cs typeface="+mn-cs"/>
            </a:endParaRP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Пустые пластиковые бутылочки и картонные коробки из-под обуви, банки из-под кофе, ненужные CD и контейнеры из-под ягод и овощей — для большинства взрослых это не что иное, как мусор. Но только не для детей раннего возраста! Для малышей все эти предметы — настоящее сокровище. Во-первых, потому что ими когда-то пользовались взрослые. А во-вторых, эти вещи таят в себе множество тайн, которые так хочется исследовать. Притяжение этого бросового материала настолько велико, что дети в первые три года жизни именно ему отдают предпочтение в своих играх, забывая о куклах, кубиках и машинках. И, благодаря творческому подходу педагогов к образовательному процессу в группе ДОО, отслужившая свое упаковка превращается в неспецифический развивающий материал: к примеру, пластиковая бутылочка может стать как погремушкой, так и подводной лодкой, что, безусловно, способствует всестороннему развитию детей.</a:t>
            </a:r>
          </a:p>
          <a:p>
            <a:r>
              <a:rPr lang="ru-RU" sz="1200" b="0" i="0" u="none" strike="noStrike" kern="1200" baseline="0" dirty="0">
                <a:solidFill>
                  <a:schemeClr val="tx1"/>
                </a:solidFill>
                <a:latin typeface="+mn-lt"/>
                <a:ea typeface="+mn-ea"/>
                <a:cs typeface="+mn-cs"/>
              </a:rPr>
              <a:t>Книга входит в методический комплект образовательной программы «Вдохновение» и полностью соответствует требованиям ФГОС ДО.</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СОДЕРЖАНИЕ</a:t>
            </a:r>
          </a:p>
          <a:p>
            <a:r>
              <a:rPr lang="ru-RU" sz="1200" b="0" i="0" u="none" strike="noStrike" kern="1200" baseline="0" dirty="0">
                <a:solidFill>
                  <a:schemeClr val="tx1"/>
                </a:solidFill>
                <a:latin typeface="+mn-lt"/>
                <a:ea typeface="+mn-ea"/>
                <a:cs typeface="+mn-cs"/>
              </a:rPr>
              <a:t>Предисловие к русскому изданию 6</a:t>
            </a:r>
          </a:p>
          <a:p>
            <a:r>
              <a:rPr lang="ru-RU" sz="1200" b="0" i="0" u="none" strike="noStrike" kern="1200" baseline="0" dirty="0">
                <a:solidFill>
                  <a:schemeClr val="tx1"/>
                </a:solidFill>
                <a:latin typeface="+mn-lt"/>
                <a:ea typeface="+mn-ea"/>
                <a:cs typeface="+mn-cs"/>
              </a:rPr>
              <a:t>Игра с упаковкой! Разве это возможно?! 7</a:t>
            </a:r>
          </a:p>
          <a:p>
            <a:r>
              <a:rPr lang="ru-RU" sz="1200" b="0" i="0" u="none" strike="noStrike" kern="1200" baseline="0" dirty="0">
                <a:solidFill>
                  <a:schemeClr val="tx1"/>
                </a:solidFill>
                <a:latin typeface="+mn-lt"/>
                <a:ea typeface="+mn-ea"/>
                <a:cs typeface="+mn-cs"/>
              </a:rPr>
              <a:t>Блестящие бутылочки 14</a:t>
            </a:r>
          </a:p>
          <a:p>
            <a:r>
              <a:rPr lang="ru-RU" sz="1200" b="0" i="0" u="none" strike="noStrike" kern="1200" baseline="0" dirty="0">
                <a:solidFill>
                  <a:schemeClr val="tx1"/>
                </a:solidFill>
                <a:latin typeface="+mn-lt"/>
                <a:ea typeface="+mn-ea"/>
                <a:cs typeface="+mn-cs"/>
              </a:rPr>
              <a:t>Погружение в море звезд 17</a:t>
            </a:r>
          </a:p>
          <a:p>
            <a:r>
              <a:rPr lang="ru-RU" sz="1200" b="0" i="0" u="none" strike="noStrike" kern="1200" baseline="0" dirty="0">
                <a:solidFill>
                  <a:schemeClr val="tx1"/>
                </a:solidFill>
                <a:latin typeface="+mn-lt"/>
                <a:ea typeface="+mn-ea"/>
                <a:cs typeface="+mn-cs"/>
              </a:rPr>
              <a:t>Вальс больших пузырей 18</a:t>
            </a:r>
          </a:p>
          <a:p>
            <a:r>
              <a:rPr lang="ru-RU" sz="1200" b="0" i="0" u="none" strike="noStrike" kern="1200" baseline="0" dirty="0">
                <a:solidFill>
                  <a:schemeClr val="tx1"/>
                </a:solidFill>
                <a:latin typeface="+mn-lt"/>
                <a:ea typeface="+mn-ea"/>
                <a:cs typeface="+mn-cs"/>
              </a:rPr>
              <a:t>Создатель волшебной пены 19</a:t>
            </a:r>
          </a:p>
          <a:p>
            <a:r>
              <a:rPr lang="ru-RU" sz="1200" b="0" i="0" u="none" strike="noStrike" kern="1200" baseline="0" dirty="0">
                <a:solidFill>
                  <a:schemeClr val="tx1"/>
                </a:solidFill>
                <a:latin typeface="+mn-lt"/>
                <a:ea typeface="+mn-ea"/>
                <a:cs typeface="+mn-cs"/>
              </a:rPr>
              <a:t>Масло плавает сверху 20</a:t>
            </a:r>
          </a:p>
          <a:p>
            <a:r>
              <a:rPr lang="ru-RU" sz="1200" b="0" i="0" u="none" strike="noStrike" kern="1200" baseline="0" dirty="0">
                <a:solidFill>
                  <a:schemeClr val="tx1"/>
                </a:solidFill>
                <a:latin typeface="+mn-lt"/>
                <a:ea typeface="+mn-ea"/>
                <a:cs typeface="+mn-cs"/>
              </a:rPr>
              <a:t>Магия (не)видимых жемчужин 21</a:t>
            </a:r>
          </a:p>
          <a:p>
            <a:r>
              <a:rPr lang="ru-RU" sz="1200" b="0" i="0" u="none" strike="noStrike" kern="1200" baseline="0" dirty="0">
                <a:solidFill>
                  <a:schemeClr val="tx1"/>
                </a:solidFill>
                <a:latin typeface="+mn-lt"/>
                <a:ea typeface="+mn-ea"/>
                <a:cs typeface="+mn-cs"/>
              </a:rPr>
              <a:t>Погремушка из бутылки 24</a:t>
            </a:r>
          </a:p>
          <a:p>
            <a:r>
              <a:rPr lang="ru-RU" sz="1200" b="0" i="0" u="none" strike="noStrike" kern="1200" baseline="0" dirty="0">
                <a:solidFill>
                  <a:schemeClr val="tx1"/>
                </a:solidFill>
                <a:latin typeface="+mn-lt"/>
                <a:ea typeface="+mn-ea"/>
                <a:cs typeface="+mn-cs"/>
              </a:rPr>
              <a:t>Непрозрачные погремушки 27</a:t>
            </a:r>
          </a:p>
          <a:p>
            <a:r>
              <a:rPr lang="ru-RU" sz="1200" b="0" i="0" u="none" strike="noStrike" kern="1200" baseline="0" dirty="0">
                <a:solidFill>
                  <a:schemeClr val="tx1"/>
                </a:solidFill>
                <a:latin typeface="+mn-lt"/>
                <a:ea typeface="+mn-ea"/>
                <a:cs typeface="+mn-cs"/>
              </a:rPr>
              <a:t>Жемчужный дождик 28</a:t>
            </a:r>
          </a:p>
          <a:p>
            <a:r>
              <a:rPr lang="ru-RU" sz="1200" b="0" i="0" u="none" strike="noStrike" kern="1200" baseline="0" dirty="0">
                <a:solidFill>
                  <a:schemeClr val="tx1"/>
                </a:solidFill>
                <a:latin typeface="+mn-lt"/>
                <a:ea typeface="+mn-ea"/>
                <a:cs typeface="+mn-cs"/>
              </a:rPr>
              <a:t>Бусинки на нитке 29</a:t>
            </a:r>
          </a:p>
          <a:p>
            <a:r>
              <a:rPr lang="ru-RU" sz="1200" b="0" i="0" u="none" strike="noStrike" kern="1200" baseline="0" dirty="0">
                <a:solidFill>
                  <a:schemeClr val="tx1"/>
                </a:solidFill>
                <a:latin typeface="+mn-lt"/>
                <a:ea typeface="+mn-ea"/>
                <a:cs typeface="+mn-cs"/>
              </a:rPr>
              <a:t>Путепровод из двух бутылок 32</a:t>
            </a:r>
          </a:p>
          <a:p>
            <a:r>
              <a:rPr lang="ru-RU" sz="1200" b="0" i="0" u="none" strike="noStrike" kern="1200" baseline="0" dirty="0">
                <a:solidFill>
                  <a:schemeClr val="tx1"/>
                </a:solidFill>
                <a:latin typeface="+mn-lt"/>
                <a:ea typeface="+mn-ea"/>
                <a:cs typeface="+mn-cs"/>
              </a:rPr>
              <a:t>Эксперименты с цветной водой 35</a:t>
            </a:r>
          </a:p>
          <a:p>
            <a:r>
              <a:rPr lang="ru-RU" sz="1200" b="0" i="0" u="none" strike="noStrike" kern="1200" baseline="0" dirty="0">
                <a:solidFill>
                  <a:schemeClr val="tx1"/>
                </a:solidFill>
                <a:latin typeface="+mn-lt"/>
                <a:ea typeface="+mn-ea"/>
                <a:cs typeface="+mn-cs"/>
              </a:rPr>
              <a:t>Перемещение чечевицы с помощью чудесного шланга 38</a:t>
            </a:r>
          </a:p>
          <a:p>
            <a:r>
              <a:rPr lang="ru-RU" sz="1200" b="0" i="0" u="none" strike="noStrike" kern="1200" baseline="0" dirty="0">
                <a:solidFill>
                  <a:schemeClr val="tx1"/>
                </a:solidFill>
                <a:latin typeface="+mn-lt"/>
                <a:ea typeface="+mn-ea"/>
                <a:cs typeface="+mn-cs"/>
              </a:rPr>
              <a:t>В шланге с камешками слышен грохот! 41</a:t>
            </a:r>
          </a:p>
          <a:p>
            <a:r>
              <a:rPr lang="ru-RU" sz="1200" b="0" i="0" u="none" strike="noStrike" kern="1200" baseline="0" dirty="0">
                <a:solidFill>
                  <a:schemeClr val="tx1"/>
                </a:solidFill>
                <a:latin typeface="+mn-lt"/>
                <a:ea typeface="+mn-ea"/>
                <a:cs typeface="+mn-cs"/>
              </a:rPr>
              <a:t>Исследуем циркуляцию воды 42</a:t>
            </a:r>
          </a:p>
          <a:p>
            <a:r>
              <a:rPr lang="ru-RU" sz="1200" b="0" i="0" u="none" strike="noStrike" kern="1200" baseline="0" dirty="0">
                <a:solidFill>
                  <a:schemeClr val="tx1"/>
                </a:solidFill>
                <a:latin typeface="+mn-lt"/>
                <a:ea typeface="+mn-ea"/>
                <a:cs typeface="+mn-cs"/>
              </a:rPr>
              <a:t>Так тоже можно: шланг, пузатый от камешков 43</a:t>
            </a:r>
          </a:p>
          <a:p>
            <a:r>
              <a:rPr lang="ru-RU" sz="1200" b="0" i="0" u="none" strike="noStrike" kern="1200" baseline="0" dirty="0">
                <a:solidFill>
                  <a:schemeClr val="tx1"/>
                </a:solidFill>
                <a:latin typeface="+mn-lt"/>
                <a:ea typeface="+mn-ea"/>
                <a:cs typeface="+mn-cs"/>
              </a:rPr>
              <a:t>Лабиринт-восьмерка 44</a:t>
            </a:r>
          </a:p>
          <a:p>
            <a:r>
              <a:rPr lang="ru-RU" sz="1200" b="0" i="0" u="none" strike="noStrike" kern="1200" baseline="0" dirty="0">
                <a:solidFill>
                  <a:schemeClr val="tx1"/>
                </a:solidFill>
                <a:latin typeface="+mn-lt"/>
                <a:ea typeface="+mn-ea"/>
                <a:cs typeface="+mn-cs"/>
              </a:rPr>
              <a:t>Разноцветный круг с фасолью 45</a:t>
            </a:r>
          </a:p>
          <a:p>
            <a:r>
              <a:rPr lang="ru-RU" sz="1200" b="0" i="0" u="none" strike="noStrike" kern="1200" baseline="0" dirty="0">
                <a:solidFill>
                  <a:schemeClr val="tx1"/>
                </a:solidFill>
                <a:latin typeface="+mn-lt"/>
                <a:ea typeface="+mn-ea"/>
                <a:cs typeface="+mn-cs"/>
              </a:rPr>
              <a:t>Смотри, какая многофункциональная машина! 48</a:t>
            </a:r>
          </a:p>
          <a:p>
            <a:r>
              <a:rPr lang="ru-RU" sz="1200" b="0" i="0" u="none" strike="noStrike" kern="1200" baseline="0" dirty="0">
                <a:solidFill>
                  <a:schemeClr val="tx1"/>
                </a:solidFill>
                <a:latin typeface="+mn-lt"/>
                <a:ea typeface="+mn-ea"/>
                <a:cs typeface="+mn-cs"/>
              </a:rPr>
              <a:t>Волшебная коробка 54</a:t>
            </a:r>
          </a:p>
          <a:p>
            <a:r>
              <a:rPr lang="ru-RU" sz="1200" b="0" i="0" u="none" strike="noStrike" kern="1200" baseline="0" dirty="0">
                <a:solidFill>
                  <a:schemeClr val="tx1"/>
                </a:solidFill>
                <a:latin typeface="+mn-lt"/>
                <a:ea typeface="+mn-ea"/>
                <a:cs typeface="+mn-cs"/>
              </a:rPr>
              <a:t>Баночка для засовывания предметов 57</a:t>
            </a:r>
          </a:p>
          <a:p>
            <a:r>
              <a:rPr lang="ru-RU" sz="1200" b="0" i="0" u="none" strike="noStrike" kern="1200" baseline="0" dirty="0">
                <a:solidFill>
                  <a:schemeClr val="tx1"/>
                </a:solidFill>
                <a:latin typeface="+mn-lt"/>
                <a:ea typeface="+mn-ea"/>
                <a:cs typeface="+mn-cs"/>
              </a:rPr>
              <a:t>Полосатая коробочка 58</a:t>
            </a:r>
          </a:p>
          <a:p>
            <a:r>
              <a:rPr lang="ru-RU" sz="1200" b="0" i="0" u="none" strike="noStrike" kern="1200" baseline="0" dirty="0">
                <a:solidFill>
                  <a:schemeClr val="tx1"/>
                </a:solidFill>
                <a:latin typeface="+mn-lt"/>
                <a:ea typeface="+mn-ea"/>
                <a:cs typeface="+mn-cs"/>
              </a:rPr>
              <a:t>Без треска тоже получается 59</a:t>
            </a:r>
          </a:p>
          <a:p>
            <a:r>
              <a:rPr lang="ru-RU" sz="1200" b="0" i="0" u="none" strike="noStrike" kern="1200" baseline="0" dirty="0">
                <a:solidFill>
                  <a:schemeClr val="tx1"/>
                </a:solidFill>
                <a:latin typeface="+mn-lt"/>
                <a:ea typeface="+mn-ea"/>
                <a:cs typeface="+mn-cs"/>
              </a:rPr>
              <a:t>Где твоя гайка? — На подносе с болтами! 62</a:t>
            </a:r>
          </a:p>
          <a:p>
            <a:r>
              <a:rPr lang="ru-RU" sz="1200" b="0" i="0" u="none" strike="noStrike" kern="1200" baseline="0" dirty="0">
                <a:solidFill>
                  <a:schemeClr val="tx1"/>
                </a:solidFill>
                <a:latin typeface="+mn-lt"/>
                <a:ea typeface="+mn-ea"/>
                <a:cs typeface="+mn-cs"/>
              </a:rPr>
              <a:t>Путешествие шарика в башне из бутылок 65</a:t>
            </a:r>
          </a:p>
          <a:p>
            <a:r>
              <a:rPr lang="ru-RU" sz="1200" b="0" i="0" u="none" strike="noStrike" kern="1200" baseline="0" dirty="0">
                <a:solidFill>
                  <a:schemeClr val="tx1"/>
                </a:solidFill>
                <a:latin typeface="+mn-lt"/>
                <a:ea typeface="+mn-ea"/>
                <a:cs typeface="+mn-cs"/>
              </a:rPr>
              <a:t>Гоночный трек для шариков 66</a:t>
            </a:r>
          </a:p>
          <a:p>
            <a:r>
              <a:rPr lang="ru-RU" sz="1200" b="0" i="0" u="none" strike="noStrike" kern="1200" baseline="0" dirty="0">
                <a:solidFill>
                  <a:schemeClr val="tx1"/>
                </a:solidFill>
                <a:latin typeface="+mn-lt"/>
                <a:ea typeface="+mn-ea"/>
                <a:cs typeface="+mn-cs"/>
              </a:rPr>
              <a:t>Бутылка-карусель 67</a:t>
            </a:r>
          </a:p>
          <a:p>
            <a:r>
              <a:rPr lang="ru-RU" sz="1200" b="0" i="0" u="none" strike="noStrike" kern="1200" baseline="0" dirty="0">
                <a:solidFill>
                  <a:schemeClr val="tx1"/>
                </a:solidFill>
                <a:latin typeface="+mn-lt"/>
                <a:ea typeface="+mn-ea"/>
                <a:cs typeface="+mn-cs"/>
              </a:rPr>
              <a:t>Что грохочет в шарике? 70</a:t>
            </a:r>
          </a:p>
          <a:p>
            <a:r>
              <a:rPr lang="ru-RU" sz="1200" b="0" i="0" u="none" strike="noStrike" kern="1200" baseline="0" dirty="0">
                <a:solidFill>
                  <a:schemeClr val="tx1"/>
                </a:solidFill>
                <a:latin typeface="+mn-lt"/>
                <a:ea typeface="+mn-ea"/>
                <a:cs typeface="+mn-cs"/>
              </a:rPr>
              <a:t>Внутри нет ничего: воздушный кулек 73</a:t>
            </a:r>
          </a:p>
          <a:p>
            <a:r>
              <a:rPr lang="ru-RU" sz="1200" b="0" i="0" u="none" strike="noStrike" kern="1200" baseline="0" dirty="0">
                <a:solidFill>
                  <a:schemeClr val="tx1"/>
                </a:solidFill>
                <a:latin typeface="+mn-lt"/>
                <a:ea typeface="+mn-ea"/>
                <a:cs typeface="+mn-cs"/>
              </a:rPr>
              <a:t>Придумано и сделано 74</a:t>
            </a:r>
          </a:p>
          <a:p>
            <a:r>
              <a:rPr lang="ru-RU" sz="1200" b="0" i="0" u="none" strike="noStrike" kern="1200" baseline="0" dirty="0">
                <a:solidFill>
                  <a:schemeClr val="tx1"/>
                </a:solidFill>
                <a:latin typeface="+mn-lt"/>
                <a:ea typeface="+mn-ea"/>
                <a:cs typeface="+mn-cs"/>
              </a:rPr>
              <a:t>Материал для любителей мастерить игрушки из подручных средств 78</a:t>
            </a:r>
          </a:p>
          <a:p>
            <a:r>
              <a:rPr lang="ru-RU" sz="1200" b="0" i="0" u="none" strike="noStrike" kern="1200" baseline="0" dirty="0">
                <a:solidFill>
                  <a:schemeClr val="tx1"/>
                </a:solidFill>
                <a:latin typeface="+mn-lt"/>
                <a:ea typeface="+mn-ea"/>
                <a:cs typeface="+mn-cs"/>
              </a:rPr>
              <a:t>Вопросы безопасности 80</a:t>
            </a:r>
            <a:endParaRPr lang="ru-RU" b="0" dirty="0"/>
          </a:p>
        </p:txBody>
      </p:sp>
      <p:sp>
        <p:nvSpPr>
          <p:cNvPr id="4" name="Номер слайда 3"/>
          <p:cNvSpPr>
            <a:spLocks noGrp="1"/>
          </p:cNvSpPr>
          <p:nvPr>
            <p:ph type="sldNum" sz="quarter" idx="5"/>
          </p:nvPr>
        </p:nvSpPr>
        <p:spPr/>
        <p:txBody>
          <a:bodyPr/>
          <a:lstStyle/>
          <a:p>
            <a:fld id="{98962D1F-EBD6-44C1-A0ED-6441966F5E8A}" type="slidenum">
              <a:rPr lang="ru-RU" smtClean="0"/>
              <a:pPr/>
              <a:t>12</a:t>
            </a:fld>
            <a:endParaRPr lang="ru-RU"/>
          </a:p>
        </p:txBody>
      </p:sp>
    </p:spTree>
    <p:extLst>
      <p:ext uri="{BB962C8B-B14F-4D97-AF65-F5344CB8AC3E}">
        <p14:creationId xmlns:p14="http://schemas.microsoft.com/office/powerpoint/2010/main" val="1164539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7500" lnSpcReduction="20000"/>
          </a:bodyPr>
          <a:lstStyle/>
          <a:p>
            <a:r>
              <a:rPr lang="ru-RU" sz="1200" b="0" i="0" u="none" strike="noStrike" kern="1200" baseline="0" dirty="0">
                <a:solidFill>
                  <a:schemeClr val="tx1"/>
                </a:solidFill>
                <a:latin typeface="+mn-lt"/>
                <a:ea typeface="+mn-ea"/>
                <a:cs typeface="+mn-cs"/>
              </a:rPr>
              <a:t>А. </a:t>
            </a:r>
            <a:r>
              <a:rPr lang="ru-RU" sz="1200" b="0" i="0" u="none" strike="noStrike" kern="1200" baseline="0" dirty="0" err="1">
                <a:solidFill>
                  <a:schemeClr val="tx1"/>
                </a:solidFill>
                <a:latin typeface="+mn-lt"/>
                <a:ea typeface="+mn-ea"/>
                <a:cs typeface="+mn-cs"/>
              </a:rPr>
              <a:t>Хюндлингс</a:t>
            </a:r>
            <a:endParaRPr lang="ru-RU" sz="1200" b="0" i="0" u="none" strike="noStrike" kern="1200" baseline="0" dirty="0">
              <a:solidFill>
                <a:schemeClr val="tx1"/>
              </a:solidFill>
              <a:latin typeface="+mn-lt"/>
              <a:ea typeface="+mn-ea"/>
              <a:cs typeface="+mn-cs"/>
            </a:endParaRPr>
          </a:p>
          <a:p>
            <a:r>
              <a:rPr lang="ru-RU" sz="1200" b="1" i="0" u="none" strike="noStrike" kern="1200" baseline="0" dirty="0">
                <a:solidFill>
                  <a:schemeClr val="tx1"/>
                </a:solidFill>
                <a:latin typeface="+mn-lt"/>
                <a:ea typeface="+mn-ea"/>
                <a:cs typeface="+mn-cs"/>
              </a:rPr>
              <a:t>ВОДА И ВОЗДУХ</a:t>
            </a:r>
          </a:p>
          <a:p>
            <a:r>
              <a:rPr lang="ru-RU" sz="1200" b="1" i="0" u="none" strike="noStrike" kern="1200" baseline="0" dirty="0">
                <a:solidFill>
                  <a:schemeClr val="tx1"/>
                </a:solidFill>
                <a:latin typeface="+mn-lt"/>
                <a:ea typeface="+mn-ea"/>
                <a:cs typeface="+mn-cs"/>
              </a:rPr>
              <a:t>Советы, игры и практические занятия для любопытных детей от 4 до 7 лет</a:t>
            </a:r>
          </a:p>
          <a:p>
            <a:r>
              <a:rPr lang="ru-RU" sz="1200" b="0" i="0" u="none" strike="noStrike" kern="1200" baseline="0" dirty="0">
                <a:solidFill>
                  <a:schemeClr val="tx1"/>
                </a:solidFill>
                <a:latin typeface="+mn-lt"/>
                <a:ea typeface="+mn-ea"/>
                <a:cs typeface="+mn-cs"/>
              </a:rPr>
              <a:t>Учебно-практическое пособие для педагогов дошкольного образования</a:t>
            </a:r>
          </a:p>
          <a:p>
            <a:r>
              <a:rPr lang="ru-RU" sz="1200" b="0" i="0" u="none" strike="noStrike" kern="1200" baseline="0" dirty="0">
                <a:solidFill>
                  <a:schemeClr val="tx1"/>
                </a:solidFill>
                <a:latin typeface="+mn-lt"/>
                <a:ea typeface="+mn-ea"/>
                <a:cs typeface="+mn-cs"/>
              </a:rPr>
              <a:t>Под редакцией А. Б. Казанцевой</a:t>
            </a:r>
          </a:p>
          <a:p>
            <a:r>
              <a:rPr lang="en-US" sz="1200" b="0" i="1" u="none" strike="noStrike" kern="1200" baseline="0" dirty="0">
                <a:solidFill>
                  <a:schemeClr val="tx1"/>
                </a:solidFill>
                <a:latin typeface="+mn-lt"/>
                <a:ea typeface="+mn-ea"/>
                <a:cs typeface="+mn-cs"/>
              </a:rPr>
              <a:t>ISBN 978-5-4454-0579-5</a:t>
            </a:r>
            <a:endParaRPr lang="ru-RU" sz="1200" b="0" i="1" u="none" strike="noStrike" kern="1200" baseline="0" dirty="0">
              <a:solidFill>
                <a:schemeClr val="tx1"/>
              </a:solidFill>
              <a:latin typeface="+mn-lt"/>
              <a:ea typeface="+mn-ea"/>
              <a:cs typeface="+mn-cs"/>
            </a:endParaRP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Ребенок — прирожденный исследователь, в избытке одаренный любознательностью. Ему свойственно быть любопытным и интересоваться всем, что происходит вокруг. </a:t>
            </a:r>
            <a:r>
              <a:rPr lang="ru-RU" sz="1200" b="0" i="1" u="none" strike="noStrike" kern="1200" baseline="0" dirty="0">
                <a:solidFill>
                  <a:schemeClr val="tx1"/>
                </a:solidFill>
                <a:latin typeface="+mn-lt"/>
                <a:ea typeface="+mn-ea"/>
                <a:cs typeface="+mn-cs"/>
              </a:rPr>
              <a:t>Почему зеркало становится мокрым, когда я на него дышу? Почему шарик «кричит», если из него начать выпускать воздух? Могу ли я глотать, когда стою на голове?</a:t>
            </a:r>
          </a:p>
          <a:p>
            <a:r>
              <a:rPr lang="ru-RU" sz="1200" b="0" i="0" u="none" strike="noStrike" kern="1200" baseline="0" dirty="0">
                <a:solidFill>
                  <a:schemeClr val="tx1"/>
                </a:solidFill>
                <a:latin typeface="+mn-lt"/>
                <a:ea typeface="+mn-ea"/>
                <a:cs typeface="+mn-cs"/>
              </a:rPr>
              <a:t>То, что взрослым кажется привычным и обыденным, ново и незнакомо ребенку, заинтересовывает и удивляет его. Исследования являются естественной формой детского освоения мира и учения. Ответы на детские вопросы взрослые могут искать совместно с детьми путем увлекательных экспериментов, вместе добираясь до сути.</a:t>
            </a:r>
          </a:p>
          <a:p>
            <a:r>
              <a:rPr lang="ru-RU" sz="1200" b="0" i="0" u="none" strike="noStrike" kern="1200" baseline="0" dirty="0">
                <a:solidFill>
                  <a:schemeClr val="tx1"/>
                </a:solidFill>
                <a:latin typeface="+mn-lt"/>
                <a:ea typeface="+mn-ea"/>
                <a:cs typeface="+mn-cs"/>
              </a:rPr>
              <a:t>Эта книга представляет педагогам и родителям массу идей для экспериментов и 26 полностью разработанных экспериментальных занятий по теме «Вода и воздух», которые будут интересны и доступны детям 4–7 лет. Эти занятия разовьют познавательные способности детей, их интерес к естественно-научным опытам и открытиям.</a:t>
            </a:r>
          </a:p>
          <a:p>
            <a:r>
              <a:rPr lang="ru-RU" sz="1200" b="0" i="0" u="none" strike="noStrike" kern="1200" baseline="0" dirty="0">
                <a:solidFill>
                  <a:schemeClr val="tx1"/>
                </a:solidFill>
                <a:latin typeface="+mn-lt"/>
                <a:ea typeface="+mn-ea"/>
                <a:cs typeface="+mn-cs"/>
              </a:rPr>
              <a:t>Книга входит в методический комплект образовательной программы «Вдохновение» и полностью соответствует требованиям ФГОС ДО.</a:t>
            </a:r>
          </a:p>
          <a:p>
            <a:endParaRPr lang="ru-RU" sz="1200" b="0" i="0" u="none" strike="noStrike" kern="1200" baseline="0" dirty="0">
              <a:solidFill>
                <a:schemeClr val="tx1"/>
              </a:solidFill>
              <a:latin typeface="+mn-lt"/>
              <a:ea typeface="+mn-ea"/>
              <a:cs typeface="+mn-cs"/>
            </a:endParaRPr>
          </a:p>
          <a:p>
            <a:r>
              <a:rPr lang="ru-RU" b="0" dirty="0"/>
              <a:t>СОДЕРЖАНИЕ</a:t>
            </a:r>
          </a:p>
          <a:p>
            <a:r>
              <a:rPr lang="ru-RU" b="0" dirty="0"/>
              <a:t>Предисловие к </a:t>
            </a:r>
            <a:r>
              <a:rPr lang="ru-RU" dirty="0"/>
              <a:t>русскому изданию 6</a:t>
            </a:r>
          </a:p>
          <a:p>
            <a:r>
              <a:rPr lang="ru-RU" dirty="0"/>
              <a:t>Советы по подготовке к проведению практических занятий 7</a:t>
            </a:r>
          </a:p>
          <a:p>
            <a:r>
              <a:rPr lang="ru-RU" dirty="0"/>
              <a:t>ВОЗДУХ 13</a:t>
            </a:r>
          </a:p>
          <a:p>
            <a:r>
              <a:rPr lang="ru-RU" dirty="0"/>
              <a:t>Кислород и углекислый газ 14</a:t>
            </a:r>
          </a:p>
          <a:p>
            <a:r>
              <a:rPr lang="ru-RU" dirty="0"/>
              <a:t>Занятие 1. Он невидим, но он существует 14</a:t>
            </a:r>
          </a:p>
          <a:p>
            <a:r>
              <a:rPr lang="ru-RU" dirty="0"/>
              <a:t>Занятие 2. Кислород 17</a:t>
            </a:r>
          </a:p>
          <a:p>
            <a:r>
              <a:rPr lang="ru-RU" dirty="0"/>
              <a:t>Занятие 3. Воздух в легких 20</a:t>
            </a:r>
          </a:p>
          <a:p>
            <a:r>
              <a:rPr lang="ru-RU" dirty="0"/>
              <a:t>Занятие 4. Есть и глотать 26</a:t>
            </a:r>
          </a:p>
          <a:p>
            <a:r>
              <a:rPr lang="ru-RU" dirty="0"/>
              <a:t>Занятие 5. Кислород скоро закончится? 31</a:t>
            </a:r>
          </a:p>
          <a:p>
            <a:r>
              <a:rPr lang="ru-RU" dirty="0"/>
              <a:t>Занятие 6. Вода с пузырьками 33</a:t>
            </a:r>
          </a:p>
          <a:p>
            <a:r>
              <a:rPr lang="ru-RU" dirty="0"/>
              <a:t>Занятие 7. Воздушное тесто 36</a:t>
            </a:r>
          </a:p>
          <a:p>
            <a:r>
              <a:rPr lang="ru-RU" dirty="0"/>
              <a:t>Давление воздуха и акустика 39</a:t>
            </a:r>
          </a:p>
          <a:p>
            <a:r>
              <a:rPr lang="ru-RU" dirty="0"/>
              <a:t>Занятие 1. Воздух толкает и давит 39</a:t>
            </a:r>
          </a:p>
          <a:p>
            <a:r>
              <a:rPr lang="ru-RU" dirty="0"/>
              <a:t>Занятие 2. Звуковые волны 42</a:t>
            </a:r>
          </a:p>
          <a:p>
            <a:r>
              <a:rPr lang="ru-RU" dirty="0"/>
              <a:t>Занятие 3. Барабанная перепонка 45</a:t>
            </a:r>
          </a:p>
          <a:p>
            <a:r>
              <a:rPr lang="ru-RU" dirty="0"/>
              <a:t>Занятие 4. Слух 47</a:t>
            </a:r>
          </a:p>
          <a:p>
            <a:r>
              <a:rPr lang="ru-RU" dirty="0"/>
              <a:t>Занятие 5. Музыка 49</a:t>
            </a:r>
          </a:p>
          <a:p>
            <a:r>
              <a:rPr lang="ru-RU" dirty="0"/>
              <a:t>Занятие 6. Джинн из бутылки 53</a:t>
            </a:r>
          </a:p>
          <a:p>
            <a:r>
              <a:rPr lang="ru-RU" dirty="0"/>
              <a:t>ВОДА 55</a:t>
            </a:r>
          </a:p>
          <a:p>
            <a:r>
              <a:rPr lang="ru-RU" dirty="0"/>
              <a:t>Агрегатные состояния вещества 56</a:t>
            </a:r>
          </a:p>
          <a:p>
            <a:r>
              <a:rPr lang="ru-RU" dirty="0"/>
              <a:t>Занятие 1. Облака и дождь 56</a:t>
            </a:r>
          </a:p>
          <a:p>
            <a:r>
              <a:rPr lang="ru-RU" dirty="0"/>
              <a:t>Занятие 2. Водяной пар 59</a:t>
            </a:r>
          </a:p>
          <a:p>
            <a:r>
              <a:rPr lang="ru-RU" dirty="0"/>
              <a:t>Занятие 3. Твердое — жидкое — газообразное 62</a:t>
            </a:r>
          </a:p>
          <a:p>
            <a:r>
              <a:rPr lang="ru-RU" dirty="0"/>
              <a:t>Плавание и погружение 65</a:t>
            </a:r>
          </a:p>
          <a:p>
            <a:r>
              <a:rPr lang="ru-RU" dirty="0"/>
              <a:t>Занятие 1. Лед плавает 65</a:t>
            </a:r>
          </a:p>
          <a:p>
            <a:r>
              <a:rPr lang="ru-RU" dirty="0"/>
              <a:t>Занятие 2. Какие предметы могут плавать? 68</a:t>
            </a:r>
          </a:p>
          <a:p>
            <a:r>
              <a:rPr lang="ru-RU" dirty="0"/>
              <a:t>Занятие 3. Давление воды 70</a:t>
            </a:r>
          </a:p>
          <a:p>
            <a:r>
              <a:rPr lang="ru-RU" dirty="0"/>
              <a:t>Занятие 4. Волшебная вода 73</a:t>
            </a:r>
          </a:p>
          <a:p>
            <a:r>
              <a:rPr lang="ru-RU" dirty="0"/>
              <a:t>Занятие 5. Соль в воде 77</a:t>
            </a:r>
          </a:p>
          <a:p>
            <a:r>
              <a:rPr lang="ru-RU" dirty="0"/>
              <a:t>Занятие 6. Какова плотность теплой воды? 80</a:t>
            </a:r>
          </a:p>
          <a:p>
            <a:r>
              <a:rPr lang="ru-RU" dirty="0"/>
              <a:t>Занятие 7. Воздух расширяется 82</a:t>
            </a:r>
          </a:p>
          <a:p>
            <a:r>
              <a:rPr lang="ru-RU" dirty="0"/>
              <a:t>Притягивание и отталкивание 84</a:t>
            </a:r>
          </a:p>
          <a:p>
            <a:r>
              <a:rPr lang="ru-RU" dirty="0"/>
              <a:t>Занятие 1. Кружочки жира на поверхности супа 84</a:t>
            </a:r>
          </a:p>
          <a:p>
            <a:r>
              <a:rPr lang="ru-RU" dirty="0"/>
              <a:t>Занятие 2. Вода поднимается 88</a:t>
            </a:r>
          </a:p>
          <a:p>
            <a:r>
              <a:rPr lang="ru-RU" dirty="0"/>
              <a:t>Занятие 3. Вода поднимается выше 91</a:t>
            </a:r>
          </a:p>
          <a:p>
            <a:r>
              <a:rPr lang="ru-RU" dirty="0"/>
              <a:t>ПРИЛОЖЕНИЯ 93</a:t>
            </a:r>
          </a:p>
          <a:p>
            <a:endParaRPr lang="ru-RU" dirty="0"/>
          </a:p>
        </p:txBody>
      </p:sp>
      <p:sp>
        <p:nvSpPr>
          <p:cNvPr id="4" name="Номер слайда 3"/>
          <p:cNvSpPr>
            <a:spLocks noGrp="1"/>
          </p:cNvSpPr>
          <p:nvPr>
            <p:ph type="sldNum" sz="quarter" idx="5"/>
          </p:nvPr>
        </p:nvSpPr>
        <p:spPr/>
        <p:txBody>
          <a:bodyPr/>
          <a:lstStyle/>
          <a:p>
            <a:fld id="{98962D1F-EBD6-44C1-A0ED-6441966F5E8A}" type="slidenum">
              <a:rPr lang="ru-RU" smtClean="0"/>
              <a:pPr/>
              <a:t>13</a:t>
            </a:fld>
            <a:endParaRPr lang="ru-RU"/>
          </a:p>
        </p:txBody>
      </p:sp>
    </p:spTree>
    <p:extLst>
      <p:ext uri="{BB962C8B-B14F-4D97-AF65-F5344CB8AC3E}">
        <p14:creationId xmlns:p14="http://schemas.microsoft.com/office/powerpoint/2010/main" val="958211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7500" lnSpcReduction="20000"/>
          </a:bodyPr>
          <a:lstStyle/>
          <a:p>
            <a:r>
              <a:rPr lang="ru-RU" sz="1200" b="0" i="0" u="none" strike="noStrike" kern="1200" baseline="0" dirty="0">
                <a:solidFill>
                  <a:schemeClr val="tx1"/>
                </a:solidFill>
                <a:latin typeface="+mn-lt"/>
                <a:ea typeface="+mn-ea"/>
                <a:cs typeface="+mn-cs"/>
              </a:rPr>
              <a:t>А. </a:t>
            </a:r>
            <a:r>
              <a:rPr lang="ru-RU" sz="1200" b="0" i="0" u="none" strike="noStrike" kern="1200" baseline="0" dirty="0" err="1">
                <a:solidFill>
                  <a:schemeClr val="tx1"/>
                </a:solidFill>
                <a:latin typeface="+mn-lt"/>
                <a:ea typeface="+mn-ea"/>
                <a:cs typeface="+mn-cs"/>
              </a:rPr>
              <a:t>Хюндлингс</a:t>
            </a:r>
            <a:endParaRPr lang="ru-RU" sz="1200" b="0" i="0" u="none" strike="noStrike" kern="1200" baseline="0" dirty="0">
              <a:solidFill>
                <a:schemeClr val="tx1"/>
              </a:solidFill>
              <a:latin typeface="+mn-lt"/>
              <a:ea typeface="+mn-ea"/>
              <a:cs typeface="+mn-cs"/>
            </a:endParaRPr>
          </a:p>
          <a:p>
            <a:r>
              <a:rPr lang="ru-RU" sz="1200" b="1" i="0" u="none" strike="noStrike" kern="1200" baseline="0" dirty="0">
                <a:solidFill>
                  <a:schemeClr val="tx1"/>
                </a:solidFill>
                <a:latin typeface="+mn-lt"/>
                <a:ea typeface="+mn-ea"/>
                <a:cs typeface="+mn-cs"/>
              </a:rPr>
              <a:t>СВЕТ И СИЛА</a:t>
            </a:r>
          </a:p>
          <a:p>
            <a:r>
              <a:rPr lang="ru-RU" sz="1200" b="1" i="0" u="none" strike="noStrike" kern="1200" baseline="0" dirty="0">
                <a:solidFill>
                  <a:schemeClr val="tx1"/>
                </a:solidFill>
                <a:latin typeface="+mn-lt"/>
                <a:ea typeface="+mn-ea"/>
                <a:cs typeface="+mn-cs"/>
              </a:rPr>
              <a:t>Практические занятия для любопытных детей от 4 до 7 лет</a:t>
            </a:r>
          </a:p>
          <a:p>
            <a:r>
              <a:rPr lang="ru-RU" sz="1200" b="0" i="0" u="none" strike="noStrike" kern="1200" baseline="0" dirty="0">
                <a:solidFill>
                  <a:schemeClr val="tx1"/>
                </a:solidFill>
                <a:latin typeface="+mn-lt"/>
                <a:ea typeface="+mn-ea"/>
                <a:cs typeface="+mn-cs"/>
              </a:rPr>
              <a:t>Учебно-практическое пособие для педагогов дошкольного образования</a:t>
            </a:r>
          </a:p>
          <a:p>
            <a:r>
              <a:rPr lang="ru-RU" sz="1200" b="0" i="0" u="none" strike="noStrike" kern="1200" baseline="0" dirty="0">
                <a:solidFill>
                  <a:schemeClr val="tx1"/>
                </a:solidFill>
                <a:latin typeface="+mn-lt"/>
                <a:ea typeface="+mn-ea"/>
                <a:cs typeface="+mn-cs"/>
              </a:rPr>
              <a:t>Под редакцией А. Б. Казанцевой</a:t>
            </a:r>
          </a:p>
          <a:p>
            <a:r>
              <a:rPr lang="en-US" sz="1200" b="0" i="1" u="none" strike="noStrike" kern="1200" baseline="0" dirty="0">
                <a:solidFill>
                  <a:schemeClr val="tx1"/>
                </a:solidFill>
                <a:latin typeface="+mn-lt"/>
                <a:ea typeface="+mn-ea"/>
                <a:cs typeface="+mn-cs"/>
              </a:rPr>
              <a:t>ISBN 978-5-4454-0577-1</a:t>
            </a:r>
            <a:endParaRPr lang="ru-RU" sz="1200" b="0" i="1" u="none" strike="noStrike" kern="1200" baseline="0" dirty="0">
              <a:solidFill>
                <a:schemeClr val="tx1"/>
              </a:solidFill>
              <a:latin typeface="+mn-lt"/>
              <a:ea typeface="+mn-ea"/>
              <a:cs typeface="+mn-cs"/>
            </a:endParaRP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Ребенок — прирожденный исследователь, в избытке одаренный любознательностью. Ему свойственно быть любопытным и интересоваться всем, что происходит вокруг. Почему раскачивается конь-качалка? Какого цвета свет? Почему я вижу себя в зеркале?</a:t>
            </a:r>
          </a:p>
          <a:p>
            <a:r>
              <a:rPr lang="ru-RU" sz="1200" b="0" i="0" u="none" strike="noStrike" kern="1200" baseline="0" dirty="0">
                <a:solidFill>
                  <a:schemeClr val="tx1"/>
                </a:solidFill>
                <a:latin typeface="+mn-lt"/>
                <a:ea typeface="+mn-ea"/>
                <a:cs typeface="+mn-cs"/>
              </a:rPr>
              <a:t>То, что взрослым кажется привычным и обыденным, ново и незнакомо ребенку, заинтересовывает и удивляет его. Исследования являются естественной формой детского освоения мира и учения. Ответы на детские вопросы взрослые могут искать совместно с детьми путем увлекательных экспериментов, вместе добираясь до сути.</a:t>
            </a:r>
          </a:p>
          <a:p>
            <a:r>
              <a:rPr lang="ru-RU" sz="1200" b="0" i="0" u="none" strike="noStrike" kern="1200" baseline="0" dirty="0">
                <a:solidFill>
                  <a:schemeClr val="tx1"/>
                </a:solidFill>
                <a:latin typeface="+mn-lt"/>
                <a:ea typeface="+mn-ea"/>
                <a:cs typeface="+mn-cs"/>
              </a:rPr>
              <a:t>Эта книга представляет педагогам и родителям разработки экспериментальных занятий по теме «Свет и сила», которые будут интересны и доступны детям 4-7 лет. Эти занятия разовьют познавательные способности детей, их интерес к естественно-научным опытам и открытиям.</a:t>
            </a:r>
          </a:p>
          <a:p>
            <a:endParaRPr lang="ru-RU" dirty="0"/>
          </a:p>
          <a:p>
            <a:r>
              <a:rPr lang="ru-RU" b="0" dirty="0"/>
              <a:t>СОДЕРЖАНИЕ</a:t>
            </a:r>
          </a:p>
          <a:p>
            <a:r>
              <a:rPr lang="ru-RU" sz="1200" b="0" i="0" u="none" strike="noStrike" kern="1200" baseline="0" dirty="0">
                <a:solidFill>
                  <a:schemeClr val="tx1"/>
                </a:solidFill>
                <a:latin typeface="+mn-lt"/>
                <a:ea typeface="+mn-ea"/>
                <a:cs typeface="+mn-cs"/>
              </a:rPr>
              <a:t>Предисловие к русскому изданию 6</a:t>
            </a:r>
          </a:p>
          <a:p>
            <a:r>
              <a:rPr lang="ru-RU" sz="1200" b="0" i="0" u="none" strike="noStrike" kern="1200" baseline="0" dirty="0">
                <a:solidFill>
                  <a:schemeClr val="tx1"/>
                </a:solidFill>
                <a:latin typeface="+mn-lt"/>
                <a:ea typeface="+mn-ea"/>
                <a:cs typeface="+mn-cs"/>
              </a:rPr>
              <a:t>От автора 7</a:t>
            </a:r>
          </a:p>
          <a:p>
            <a:r>
              <a:rPr lang="ru-RU" sz="1200" b="0" i="0" u="none" strike="noStrike" kern="1200" baseline="0" dirty="0">
                <a:solidFill>
                  <a:schemeClr val="tx1"/>
                </a:solidFill>
                <a:latin typeface="+mn-lt"/>
                <a:ea typeface="+mn-ea"/>
                <a:cs typeface="+mn-cs"/>
              </a:rPr>
              <a:t>Советы по подготовке к экспериментам 8</a:t>
            </a:r>
          </a:p>
          <a:p>
            <a:r>
              <a:rPr lang="ru-RU" sz="1200" b="0" i="0" u="none" strike="noStrike" kern="1200" baseline="0" dirty="0">
                <a:solidFill>
                  <a:schemeClr val="tx1"/>
                </a:solidFill>
                <a:latin typeface="+mn-lt"/>
                <a:ea typeface="+mn-ea"/>
                <a:cs typeface="+mn-cs"/>
              </a:rPr>
              <a:t>СИЛЫ В РАВНОВЕСИИ</a:t>
            </a:r>
          </a:p>
          <a:p>
            <a:r>
              <a:rPr lang="ru-RU" sz="1200" b="0" i="0" u="none" strike="noStrike" kern="1200" baseline="0" dirty="0">
                <a:solidFill>
                  <a:schemeClr val="tx1"/>
                </a:solidFill>
                <a:latin typeface="+mn-lt"/>
                <a:ea typeface="+mn-ea"/>
                <a:cs typeface="+mn-cs"/>
              </a:rPr>
              <a:t>Силовые эксперименты для занятий на игровых площадках 9</a:t>
            </a:r>
          </a:p>
          <a:p>
            <a:r>
              <a:rPr lang="ru-RU" sz="1200" b="0" i="0" u="none" strike="noStrike" kern="1200" baseline="0" dirty="0">
                <a:solidFill>
                  <a:schemeClr val="tx1"/>
                </a:solidFill>
                <a:latin typeface="+mn-lt"/>
                <a:ea typeface="+mn-ea"/>
                <a:cs typeface="+mn-cs"/>
              </a:rPr>
              <a:t>Занятие 1. Центр тяжести 10</a:t>
            </a:r>
          </a:p>
          <a:p>
            <a:r>
              <a:rPr lang="ru-RU" sz="1200" b="0" i="0" u="none" strike="noStrike" kern="1200" baseline="0" dirty="0">
                <a:solidFill>
                  <a:schemeClr val="tx1"/>
                </a:solidFill>
                <a:latin typeface="+mn-lt"/>
                <a:ea typeface="+mn-ea"/>
                <a:cs typeface="+mn-cs"/>
              </a:rPr>
              <a:t>Занятие 2. Магия центра тяжести 12</a:t>
            </a:r>
          </a:p>
          <a:p>
            <a:r>
              <a:rPr lang="ru-RU" sz="1200" b="0" i="0" u="none" strike="noStrike" kern="1200" baseline="0" dirty="0">
                <a:solidFill>
                  <a:schemeClr val="tx1"/>
                </a:solidFill>
                <a:latin typeface="+mn-lt"/>
                <a:ea typeface="+mn-ea"/>
                <a:cs typeface="+mn-cs"/>
              </a:rPr>
              <a:t>Занятие 3. Просто потрясающе 14</a:t>
            </a:r>
          </a:p>
          <a:p>
            <a:r>
              <a:rPr lang="ru-RU" sz="1200" b="0" i="0" u="none" strike="noStrike" kern="1200" baseline="0" dirty="0">
                <a:solidFill>
                  <a:schemeClr val="tx1"/>
                </a:solidFill>
                <a:latin typeface="+mn-lt"/>
                <a:ea typeface="+mn-ea"/>
                <a:cs typeface="+mn-cs"/>
              </a:rPr>
              <a:t>Занятие 4. Тайна балансирования (удержания равновесия) 17</a:t>
            </a:r>
          </a:p>
          <a:p>
            <a:r>
              <a:rPr lang="ru-RU" sz="1200" b="0" i="0" u="none" strike="noStrike" kern="1200" baseline="0" dirty="0">
                <a:solidFill>
                  <a:schemeClr val="tx1"/>
                </a:solidFill>
                <a:latin typeface="+mn-lt"/>
                <a:ea typeface="+mn-ea"/>
                <a:cs typeface="+mn-cs"/>
              </a:rPr>
              <a:t>Занятие 5. Смещенный центр тяжести 20</a:t>
            </a:r>
          </a:p>
          <a:p>
            <a:r>
              <a:rPr lang="ru-RU" sz="1200" b="0" i="0" u="none" strike="noStrike" kern="1200" baseline="0" dirty="0">
                <a:solidFill>
                  <a:schemeClr val="tx1"/>
                </a:solidFill>
                <a:latin typeface="+mn-lt"/>
                <a:ea typeface="+mn-ea"/>
                <a:cs typeface="+mn-cs"/>
              </a:rPr>
              <a:t>Занятие 6. Глаза кукол 22</a:t>
            </a:r>
          </a:p>
          <a:p>
            <a:r>
              <a:rPr lang="ru-RU" sz="1200" b="0" i="0" u="none" strike="noStrike" kern="1200" baseline="0" dirty="0">
                <a:solidFill>
                  <a:schemeClr val="tx1"/>
                </a:solidFill>
                <a:latin typeface="+mn-lt"/>
                <a:ea typeface="+mn-ea"/>
                <a:cs typeface="+mn-cs"/>
              </a:rPr>
              <a:t>Занятие 7. Лошадки-качалки 25</a:t>
            </a:r>
          </a:p>
          <a:p>
            <a:r>
              <a:rPr lang="ru-RU" sz="1200" b="0" i="0" u="none" strike="noStrike" kern="1200" baseline="0" dirty="0">
                <a:solidFill>
                  <a:schemeClr val="tx1"/>
                </a:solidFill>
                <a:latin typeface="+mn-lt"/>
                <a:ea typeface="+mn-ea"/>
                <a:cs typeface="+mn-cs"/>
              </a:rPr>
              <a:t>Занятие 8. Скамейки-качели 27</a:t>
            </a:r>
          </a:p>
          <a:p>
            <a:r>
              <a:rPr lang="ru-RU" sz="1200" b="0" i="0" u="none" strike="noStrike" kern="1200" baseline="0" dirty="0">
                <a:solidFill>
                  <a:schemeClr val="tx1"/>
                </a:solidFill>
                <a:latin typeface="+mn-lt"/>
                <a:ea typeface="+mn-ea"/>
                <a:cs typeface="+mn-cs"/>
              </a:rPr>
              <a:t>Занятие 9. Рычаг 29</a:t>
            </a:r>
          </a:p>
          <a:p>
            <a:r>
              <a:rPr lang="ru-RU" sz="1200" b="0" i="0" u="none" strike="noStrike" kern="1200" baseline="0" dirty="0">
                <a:solidFill>
                  <a:schemeClr val="tx1"/>
                </a:solidFill>
                <a:latin typeface="+mn-lt"/>
                <a:ea typeface="+mn-ea"/>
                <a:cs typeface="+mn-cs"/>
              </a:rPr>
              <a:t>Занятие 10. Карусель 32</a:t>
            </a:r>
          </a:p>
          <a:p>
            <a:r>
              <a:rPr lang="ru-RU" sz="1200" b="0" i="0" u="none" strike="noStrike" kern="1200" baseline="0" dirty="0">
                <a:solidFill>
                  <a:schemeClr val="tx1"/>
                </a:solidFill>
                <a:latin typeface="+mn-lt"/>
                <a:ea typeface="+mn-ea"/>
                <a:cs typeface="+mn-cs"/>
              </a:rPr>
              <a:t>ВИДЕТЬ — КАК ЭТО ПРОИСХОДИТ?</a:t>
            </a:r>
          </a:p>
          <a:p>
            <a:r>
              <a:rPr lang="ru-RU" sz="1200" b="0" i="0" u="none" strike="noStrike" kern="1200" baseline="0" dirty="0">
                <a:solidFill>
                  <a:schemeClr val="tx1"/>
                </a:solidFill>
                <a:latin typeface="+mn-lt"/>
                <a:ea typeface="+mn-ea"/>
                <a:cs typeface="+mn-cs"/>
              </a:rPr>
              <a:t>Свет и оптика 37</a:t>
            </a:r>
          </a:p>
          <a:p>
            <a:r>
              <a:rPr lang="ru-RU" sz="1200" b="0" i="0" u="none" strike="noStrike" kern="1200" baseline="0" dirty="0">
                <a:solidFill>
                  <a:schemeClr val="tx1"/>
                </a:solidFill>
                <a:latin typeface="+mn-lt"/>
                <a:ea typeface="+mn-ea"/>
                <a:cs typeface="+mn-cs"/>
              </a:rPr>
              <a:t>Занятие 1. Светло и темно 38</a:t>
            </a:r>
          </a:p>
          <a:p>
            <a:r>
              <a:rPr lang="ru-RU" sz="1200" b="0" i="0" u="none" strike="noStrike" kern="1200" baseline="0" dirty="0">
                <a:solidFill>
                  <a:schemeClr val="tx1"/>
                </a:solidFill>
                <a:latin typeface="+mn-lt"/>
                <a:ea typeface="+mn-ea"/>
                <a:cs typeface="+mn-cs"/>
              </a:rPr>
              <a:t>Занятие 2. Радуга 43</a:t>
            </a:r>
          </a:p>
          <a:p>
            <a:r>
              <a:rPr lang="ru-RU" sz="1200" b="0" i="0" u="none" strike="noStrike" kern="1200" baseline="0" dirty="0">
                <a:solidFill>
                  <a:schemeClr val="tx1"/>
                </a:solidFill>
                <a:latin typeface="+mn-lt"/>
                <a:ea typeface="+mn-ea"/>
                <a:cs typeface="+mn-cs"/>
              </a:rPr>
              <a:t>Занятие 3. Цвета (краски) 46</a:t>
            </a:r>
          </a:p>
          <a:p>
            <a:r>
              <a:rPr lang="ru-RU" sz="1200" b="0" i="0" u="none" strike="noStrike" kern="1200" baseline="0" dirty="0">
                <a:solidFill>
                  <a:schemeClr val="tx1"/>
                </a:solidFill>
                <a:latin typeface="+mn-lt"/>
                <a:ea typeface="+mn-ea"/>
                <a:cs typeface="+mn-cs"/>
              </a:rPr>
              <a:t>Занятие 4. Свет хочет идти прямо 49</a:t>
            </a:r>
          </a:p>
          <a:p>
            <a:r>
              <a:rPr lang="ru-RU" sz="1200" b="0" i="0" u="none" strike="noStrike" kern="1200" baseline="0" dirty="0">
                <a:solidFill>
                  <a:schemeClr val="tx1"/>
                </a:solidFill>
                <a:latin typeface="+mn-lt"/>
                <a:ea typeface="+mn-ea"/>
                <a:cs typeface="+mn-cs"/>
              </a:rPr>
              <a:t>Занятие 5. Игры света и тени 52</a:t>
            </a:r>
          </a:p>
          <a:p>
            <a:r>
              <a:rPr lang="ru-RU" sz="1200" b="0" i="0" u="none" strike="noStrike" kern="1200" baseline="0" dirty="0">
                <a:solidFill>
                  <a:schemeClr val="tx1"/>
                </a:solidFill>
                <a:latin typeface="+mn-lt"/>
                <a:ea typeface="+mn-ea"/>
                <a:cs typeface="+mn-cs"/>
              </a:rPr>
              <a:t>Идея проекта-продолжения: театр теней 54</a:t>
            </a:r>
          </a:p>
          <a:p>
            <a:r>
              <a:rPr lang="ru-RU" sz="1200" b="0" i="0" u="none" strike="noStrike" kern="1200" baseline="0" dirty="0">
                <a:solidFill>
                  <a:schemeClr val="tx1"/>
                </a:solidFill>
                <a:latin typeface="+mn-lt"/>
                <a:ea typeface="+mn-ea"/>
                <a:cs typeface="+mn-cs"/>
              </a:rPr>
              <a:t>Занятие 6. Камера-обскура 58</a:t>
            </a:r>
          </a:p>
          <a:p>
            <a:r>
              <a:rPr lang="ru-RU" sz="1200" b="0" i="0" u="none" strike="noStrike" kern="1200" baseline="0" dirty="0">
                <a:solidFill>
                  <a:schemeClr val="tx1"/>
                </a:solidFill>
                <a:latin typeface="+mn-lt"/>
                <a:ea typeface="+mn-ea"/>
                <a:cs typeface="+mn-cs"/>
              </a:rPr>
              <a:t>Занятие 7. Телевизионные изображения 61</a:t>
            </a:r>
          </a:p>
          <a:p>
            <a:r>
              <a:rPr lang="ru-RU" sz="1200" b="0" i="0" u="none" strike="noStrike" kern="1200" baseline="0" dirty="0">
                <a:solidFill>
                  <a:schemeClr val="tx1"/>
                </a:solidFill>
                <a:latin typeface="+mn-lt"/>
                <a:ea typeface="+mn-ea"/>
                <a:cs typeface="+mn-cs"/>
              </a:rPr>
              <a:t>Занятие 8. Как изображения учатся двигаться 63</a:t>
            </a:r>
          </a:p>
          <a:p>
            <a:r>
              <a:rPr lang="ru-RU" sz="1200" b="0" i="0" u="none" strike="noStrike" kern="1200" baseline="0" dirty="0">
                <a:solidFill>
                  <a:schemeClr val="tx1"/>
                </a:solidFill>
                <a:latin typeface="+mn-lt"/>
                <a:ea typeface="+mn-ea"/>
                <a:cs typeface="+mn-cs"/>
              </a:rPr>
              <a:t>Занятие 9. Зеркальце, зеркальце на стене 65</a:t>
            </a:r>
          </a:p>
          <a:p>
            <a:r>
              <a:rPr lang="ru-RU" sz="1200" b="0" i="0" u="none" strike="noStrike" kern="1200" baseline="0" dirty="0">
                <a:solidFill>
                  <a:schemeClr val="tx1"/>
                </a:solidFill>
                <a:latin typeface="+mn-lt"/>
                <a:ea typeface="+mn-ea"/>
                <a:cs typeface="+mn-cs"/>
              </a:rPr>
              <a:t>Занятие 10. Почему отражает зеркало? 69</a:t>
            </a:r>
          </a:p>
          <a:p>
            <a:r>
              <a:rPr lang="ru-RU" sz="1200" b="0" i="0" u="none" strike="noStrike" kern="1200" baseline="0" dirty="0">
                <a:solidFill>
                  <a:schemeClr val="tx1"/>
                </a:solidFill>
                <a:latin typeface="+mn-lt"/>
                <a:ea typeface="+mn-ea"/>
                <a:cs typeface="+mn-cs"/>
              </a:rPr>
              <a:t>Занятие 11. Вода преломляет свет 71</a:t>
            </a:r>
          </a:p>
          <a:p>
            <a:r>
              <a:rPr lang="ru-RU" sz="1200" b="0" i="0" u="none" strike="noStrike" kern="1200" baseline="0" dirty="0">
                <a:solidFill>
                  <a:schemeClr val="tx1"/>
                </a:solidFill>
                <a:latin typeface="+mn-lt"/>
                <a:ea typeface="+mn-ea"/>
                <a:cs typeface="+mn-cs"/>
              </a:rPr>
              <a:t>Занятие 12. Мушки-дрозофилы под микроскопом 74</a:t>
            </a:r>
          </a:p>
          <a:p>
            <a:r>
              <a:rPr lang="ru-RU" sz="1200" b="0" i="0" u="none" strike="noStrike" kern="1200" baseline="0" dirty="0">
                <a:solidFill>
                  <a:schemeClr val="tx1"/>
                </a:solidFill>
                <a:latin typeface="+mn-lt"/>
                <a:ea typeface="+mn-ea"/>
                <a:cs typeface="+mn-cs"/>
              </a:rPr>
              <a:t>Занятие 13. «Рентген» 76</a:t>
            </a:r>
          </a:p>
          <a:p>
            <a:r>
              <a:rPr lang="ru-RU" sz="1200" b="0" i="0" u="none" strike="noStrike" kern="1200" baseline="0" dirty="0">
                <a:solidFill>
                  <a:schemeClr val="tx1"/>
                </a:solidFill>
                <a:latin typeface="+mn-lt"/>
                <a:ea typeface="+mn-ea"/>
                <a:cs typeface="+mn-cs"/>
              </a:rPr>
              <a:t>Занятие 14. Яйцо в уксусе 79</a:t>
            </a:r>
          </a:p>
          <a:p>
            <a:r>
              <a:rPr lang="ru-RU" sz="1200" b="0" i="0" u="none" strike="noStrike" kern="1200" baseline="0" dirty="0">
                <a:solidFill>
                  <a:schemeClr val="tx1"/>
                </a:solidFill>
                <a:latin typeface="+mn-lt"/>
                <a:ea typeface="+mn-ea"/>
                <a:cs typeface="+mn-cs"/>
              </a:rPr>
              <a:t>ПРИЛОЖЕНИЯ 81</a:t>
            </a:r>
            <a:endParaRPr lang="ru-RU" b="0" dirty="0"/>
          </a:p>
        </p:txBody>
      </p:sp>
      <p:sp>
        <p:nvSpPr>
          <p:cNvPr id="4" name="Номер слайда 3"/>
          <p:cNvSpPr>
            <a:spLocks noGrp="1"/>
          </p:cNvSpPr>
          <p:nvPr>
            <p:ph type="sldNum" sz="quarter" idx="5"/>
          </p:nvPr>
        </p:nvSpPr>
        <p:spPr/>
        <p:txBody>
          <a:bodyPr/>
          <a:lstStyle/>
          <a:p>
            <a:fld id="{98962D1F-EBD6-44C1-A0ED-6441966F5E8A}" type="slidenum">
              <a:rPr lang="ru-RU" smtClean="0"/>
              <a:pPr/>
              <a:t>14</a:t>
            </a:fld>
            <a:endParaRPr lang="ru-RU"/>
          </a:p>
        </p:txBody>
      </p:sp>
    </p:spTree>
    <p:extLst>
      <p:ext uri="{BB962C8B-B14F-4D97-AF65-F5344CB8AC3E}">
        <p14:creationId xmlns:p14="http://schemas.microsoft.com/office/powerpoint/2010/main" val="3123773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55000" lnSpcReduction="20000"/>
          </a:bodyPr>
          <a:lstStyle/>
          <a:p>
            <a:r>
              <a:rPr lang="ru-RU" sz="1200" b="0" i="0" u="none" strike="noStrike" kern="1200" baseline="0" dirty="0">
                <a:solidFill>
                  <a:schemeClr val="tx1"/>
                </a:solidFill>
                <a:latin typeface="+mn-lt"/>
                <a:ea typeface="+mn-ea"/>
                <a:cs typeface="+mn-cs"/>
              </a:rPr>
              <a:t>А. </a:t>
            </a:r>
            <a:r>
              <a:rPr lang="ru-RU" sz="1200" b="0" i="0" u="none" strike="noStrike" kern="1200" baseline="0" dirty="0" err="1">
                <a:solidFill>
                  <a:schemeClr val="tx1"/>
                </a:solidFill>
                <a:latin typeface="+mn-lt"/>
                <a:ea typeface="+mn-ea"/>
                <a:cs typeface="+mn-cs"/>
              </a:rPr>
              <a:t>Хюндлингс</a:t>
            </a:r>
            <a:endParaRPr lang="ru-RU" sz="1200" b="0" i="0" u="none" strike="noStrike" kern="1200" baseline="0" dirty="0">
              <a:solidFill>
                <a:schemeClr val="tx1"/>
              </a:solidFill>
              <a:latin typeface="+mn-lt"/>
              <a:ea typeface="+mn-ea"/>
              <a:cs typeface="+mn-cs"/>
            </a:endParaRPr>
          </a:p>
          <a:p>
            <a:r>
              <a:rPr lang="ru-RU" sz="1200" b="1" i="0" u="none" strike="noStrike" kern="1200" baseline="0" dirty="0">
                <a:solidFill>
                  <a:schemeClr val="tx1"/>
                </a:solidFill>
                <a:latin typeface="+mn-lt"/>
                <a:ea typeface="+mn-ea"/>
                <a:cs typeface="+mn-cs"/>
              </a:rPr>
              <a:t>МАГНЕТИЗМ И ЭЛЕКТРИЧЕСТВО</a:t>
            </a:r>
          </a:p>
          <a:p>
            <a:r>
              <a:rPr lang="ru-RU" sz="1200" b="1" i="0" u="none" strike="noStrike" kern="1200" baseline="0" dirty="0">
                <a:solidFill>
                  <a:schemeClr val="tx1"/>
                </a:solidFill>
                <a:latin typeface="+mn-lt"/>
                <a:ea typeface="+mn-ea"/>
                <a:cs typeface="+mn-cs"/>
              </a:rPr>
              <a:t>Практические занятия для любопытных детей от 4 до 7 лет</a:t>
            </a:r>
          </a:p>
          <a:p>
            <a:r>
              <a:rPr lang="ru-RU" sz="1200" b="0" i="0" u="none" strike="noStrike" kern="1200" baseline="0" dirty="0">
                <a:solidFill>
                  <a:schemeClr val="tx1"/>
                </a:solidFill>
                <a:latin typeface="+mn-lt"/>
                <a:ea typeface="+mn-ea"/>
                <a:cs typeface="+mn-cs"/>
              </a:rPr>
              <a:t>Учебно-практическое пособие для педагогов дошкольного образования</a:t>
            </a:r>
          </a:p>
          <a:p>
            <a:r>
              <a:rPr lang="ru-RU" sz="1200" b="0" i="0" u="none" strike="noStrike" kern="1200" baseline="0" dirty="0">
                <a:solidFill>
                  <a:schemeClr val="tx1"/>
                </a:solidFill>
                <a:latin typeface="+mn-lt"/>
                <a:ea typeface="+mn-ea"/>
                <a:cs typeface="+mn-cs"/>
              </a:rPr>
              <a:t>Под редакцией А. Б. Казанцевой</a:t>
            </a:r>
          </a:p>
          <a:p>
            <a:r>
              <a:rPr lang="en-US" sz="1200" b="0" i="1" u="none" strike="noStrike" kern="1200" baseline="0" dirty="0">
                <a:solidFill>
                  <a:schemeClr val="tx1"/>
                </a:solidFill>
                <a:latin typeface="+mn-lt"/>
                <a:ea typeface="+mn-ea"/>
                <a:cs typeface="+mn-cs"/>
              </a:rPr>
              <a:t>ISBN 978-5-4454-0578-8</a:t>
            </a:r>
            <a:endParaRPr lang="ru-RU" sz="1200" b="0" i="1" u="none" strike="noStrike" kern="1200" baseline="0" dirty="0">
              <a:solidFill>
                <a:schemeClr val="tx1"/>
              </a:solidFill>
              <a:latin typeface="+mn-lt"/>
              <a:ea typeface="+mn-ea"/>
              <a:cs typeface="+mn-cs"/>
            </a:endParaRP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Ребенок — прирожденный исследователь, в избытке одаренный любознательностью. Ему свойственно быть любопытным и интересоваться всем, что происходит вокруг. </a:t>
            </a:r>
            <a:r>
              <a:rPr lang="ru-RU" sz="1200" b="0" i="1" u="none" strike="noStrike" kern="1200" baseline="0" dirty="0">
                <a:solidFill>
                  <a:schemeClr val="tx1"/>
                </a:solidFill>
                <a:latin typeface="+mn-lt"/>
                <a:ea typeface="+mn-ea"/>
                <a:cs typeface="+mn-cs"/>
              </a:rPr>
              <a:t>Почему горит лампочка? Почему скрепки прилипают друг к другу? Почему волосы на голове встали дыбом?</a:t>
            </a:r>
          </a:p>
          <a:p>
            <a:r>
              <a:rPr lang="ru-RU" sz="1200" b="0" i="0" u="none" strike="noStrike" kern="1200" baseline="0" dirty="0">
                <a:solidFill>
                  <a:schemeClr val="tx1"/>
                </a:solidFill>
                <a:latin typeface="+mn-lt"/>
                <a:ea typeface="+mn-ea"/>
                <a:cs typeface="+mn-cs"/>
              </a:rPr>
              <a:t>То, что взрослым кажется привычным и обыденным, ново и незнакомо ребенку, заинтересовывает и удивляет его. Исследования являются естественной формой детского освоения мира и учения. Ответы на детские вопросы взрослые могут искать совместно с детьми путем увлекательных экспериментов, вместе добираясь до сути.</a:t>
            </a:r>
          </a:p>
          <a:p>
            <a:r>
              <a:rPr lang="ru-RU" sz="1200" b="0" i="0" u="none" strike="noStrike" kern="1200" baseline="0" dirty="0">
                <a:solidFill>
                  <a:schemeClr val="tx1"/>
                </a:solidFill>
                <a:latin typeface="+mn-lt"/>
                <a:ea typeface="+mn-ea"/>
                <a:cs typeface="+mn-cs"/>
              </a:rPr>
              <a:t>Эта книга представляет педагогам и родителям разработки 17 экспериментальных занятий по теме «Магнетизм и электричество», которые будут интересны и доступны детям 4–7 лет. Эти занятия разовьют познавательные способности детей, их интерес к естественно-научным опытам и открытиям.</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u="none" strike="noStrike" kern="1200" baseline="0" dirty="0">
                <a:solidFill>
                  <a:schemeClr val="tx1"/>
                </a:solidFill>
                <a:latin typeface="+mn-lt"/>
                <a:ea typeface="+mn-ea"/>
                <a:cs typeface="+mn-cs"/>
              </a:rPr>
              <a:t>Книга входит в методический комплект образовательной программы «Вдохновение» и полностью соответствует требованиям ФГОС ДО.</a:t>
            </a:r>
          </a:p>
          <a:p>
            <a:endParaRPr lang="ru-RU" dirty="0"/>
          </a:p>
          <a:p>
            <a:r>
              <a:rPr lang="ru-RU" b="1" dirty="0"/>
              <a:t>СОДЕРЖАНИЕ</a:t>
            </a:r>
          </a:p>
          <a:p>
            <a:r>
              <a:rPr lang="ru-RU" sz="1200" b="0" i="0" u="none" strike="noStrike" kern="1200" baseline="0" dirty="0">
                <a:solidFill>
                  <a:schemeClr val="tx1"/>
                </a:solidFill>
                <a:latin typeface="+mn-lt"/>
                <a:ea typeface="+mn-ea"/>
                <a:cs typeface="+mn-cs"/>
              </a:rPr>
              <a:t>Предисловие к русскому изданию 6</a:t>
            </a:r>
          </a:p>
          <a:p>
            <a:r>
              <a:rPr lang="ru-RU" sz="1200" b="0" i="0" u="none" strike="noStrike" kern="1200" baseline="0" dirty="0">
                <a:solidFill>
                  <a:schemeClr val="tx1"/>
                </a:solidFill>
                <a:latin typeface="+mn-lt"/>
                <a:ea typeface="+mn-ea"/>
                <a:cs typeface="+mn-cs"/>
              </a:rPr>
              <a:t>Предисловие автора 7</a:t>
            </a:r>
          </a:p>
          <a:p>
            <a:r>
              <a:rPr lang="ru-RU" sz="1200" b="1" i="0" u="none" strike="noStrike" kern="1200" baseline="0" dirty="0">
                <a:solidFill>
                  <a:schemeClr val="tx1"/>
                </a:solidFill>
                <a:latin typeface="+mn-lt"/>
                <a:ea typeface="+mn-ea"/>
                <a:cs typeface="+mn-cs"/>
              </a:rPr>
              <a:t>Советы по подготовке к проведению экспериментов </a:t>
            </a:r>
            <a:r>
              <a:rPr lang="ru-RU" sz="1200" b="0" i="0" u="none" strike="noStrike" kern="1200" baseline="0" dirty="0">
                <a:solidFill>
                  <a:schemeClr val="tx1"/>
                </a:solidFill>
                <a:latin typeface="+mn-lt"/>
                <a:ea typeface="+mn-ea"/>
                <a:cs typeface="+mn-cs"/>
              </a:rPr>
              <a:t>8</a:t>
            </a:r>
          </a:p>
          <a:p>
            <a:r>
              <a:rPr lang="ru-RU" sz="1200" b="1" i="0" u="none" strike="noStrike" kern="1200" baseline="0" dirty="0">
                <a:solidFill>
                  <a:schemeClr val="tx1"/>
                </a:solidFill>
                <a:latin typeface="+mn-lt"/>
                <a:ea typeface="+mn-ea"/>
                <a:cs typeface="+mn-cs"/>
              </a:rPr>
              <a:t>МАГНЕТИЗМ 13</a:t>
            </a:r>
          </a:p>
          <a:p>
            <a:r>
              <a:rPr lang="ru-RU" sz="1200" b="1" i="0" u="none" strike="noStrike" kern="1200" baseline="0" dirty="0">
                <a:solidFill>
                  <a:schemeClr val="tx1"/>
                </a:solidFill>
                <a:latin typeface="+mn-lt"/>
                <a:ea typeface="+mn-ea"/>
                <a:cs typeface="+mn-cs"/>
              </a:rPr>
              <a:t>Занятие 1. </a:t>
            </a:r>
            <a:r>
              <a:rPr lang="ru-RU" sz="1200" b="0" i="0" u="none" strike="noStrike" kern="1200" baseline="0" dirty="0">
                <a:solidFill>
                  <a:schemeClr val="tx1"/>
                </a:solidFill>
                <a:latin typeface="+mn-lt"/>
                <a:ea typeface="+mn-ea"/>
                <a:cs typeface="+mn-cs"/>
              </a:rPr>
              <a:t>Что могут магниты? 14</a:t>
            </a:r>
          </a:p>
          <a:p>
            <a:r>
              <a:rPr lang="ru-RU" sz="1200" b="1" i="0" u="none" strike="noStrike" kern="1200" baseline="0" dirty="0">
                <a:solidFill>
                  <a:schemeClr val="tx1"/>
                </a:solidFill>
                <a:latin typeface="+mn-lt"/>
                <a:ea typeface="+mn-ea"/>
                <a:cs typeface="+mn-cs"/>
              </a:rPr>
              <a:t>Занятие 2. </a:t>
            </a:r>
            <a:r>
              <a:rPr lang="ru-RU" sz="1200" b="0" i="0" u="none" strike="noStrike" kern="1200" baseline="0" dirty="0">
                <a:solidFill>
                  <a:schemeClr val="tx1"/>
                </a:solidFill>
                <a:latin typeface="+mn-lt"/>
                <a:ea typeface="+mn-ea"/>
                <a:cs typeface="+mn-cs"/>
              </a:rPr>
              <a:t>Какой силой обладает магнит? 18</a:t>
            </a:r>
          </a:p>
          <a:p>
            <a:r>
              <a:rPr lang="ru-RU" sz="1200" b="1" i="0" u="none" strike="noStrike" kern="1200" baseline="0" dirty="0">
                <a:solidFill>
                  <a:schemeClr val="tx1"/>
                </a:solidFill>
                <a:latin typeface="+mn-lt"/>
                <a:ea typeface="+mn-ea"/>
                <a:cs typeface="+mn-cs"/>
              </a:rPr>
              <a:t>Занятие 3. </a:t>
            </a:r>
            <a:r>
              <a:rPr lang="ru-RU" sz="1200" b="0" i="0" u="none" strike="noStrike" kern="1200" baseline="0" dirty="0">
                <a:solidFill>
                  <a:schemeClr val="tx1"/>
                </a:solidFill>
                <a:latin typeface="+mn-lt"/>
                <a:ea typeface="+mn-ea"/>
                <a:cs typeface="+mn-cs"/>
              </a:rPr>
              <a:t>Магниты рыбачат в воде 20</a:t>
            </a:r>
          </a:p>
          <a:p>
            <a:r>
              <a:rPr lang="ru-RU" sz="1200" b="1" i="0" u="none" strike="noStrike" kern="1200" baseline="0" dirty="0">
                <a:solidFill>
                  <a:schemeClr val="tx1"/>
                </a:solidFill>
                <a:latin typeface="+mn-lt"/>
                <a:ea typeface="+mn-ea"/>
                <a:cs typeface="+mn-cs"/>
              </a:rPr>
              <a:t>Занятие 4. </a:t>
            </a:r>
            <a:r>
              <a:rPr lang="ru-RU" sz="1200" b="0" i="0" u="none" strike="noStrike" kern="1200" baseline="0" dirty="0">
                <a:solidFill>
                  <a:schemeClr val="tx1"/>
                </a:solidFill>
                <a:latin typeface="+mn-lt"/>
                <a:ea typeface="+mn-ea"/>
                <a:cs typeface="+mn-cs"/>
              </a:rPr>
              <a:t>Кусающие за по… </a:t>
            </a:r>
            <a:r>
              <a:rPr lang="ru-RU" sz="1200" b="0" i="0" u="none" strike="noStrike" kern="1200" baseline="0" dirty="0" err="1">
                <a:solidFill>
                  <a:schemeClr val="tx1"/>
                </a:solidFill>
                <a:latin typeface="+mn-lt"/>
                <a:ea typeface="+mn-ea"/>
                <a:cs typeface="+mn-cs"/>
              </a:rPr>
              <a:t>люс</a:t>
            </a:r>
            <a:r>
              <a:rPr lang="ru-RU" sz="1200" b="0" i="0" u="none" strike="noStrike" kern="1200" baseline="0" dirty="0">
                <a:solidFill>
                  <a:schemeClr val="tx1"/>
                </a:solidFill>
                <a:latin typeface="+mn-lt"/>
                <a:ea typeface="+mn-ea"/>
                <a:cs typeface="+mn-cs"/>
              </a:rPr>
              <a:t> 23</a:t>
            </a:r>
          </a:p>
          <a:p>
            <a:r>
              <a:rPr lang="ru-RU" sz="1200" b="1" i="0" u="none" strike="noStrike" kern="1200" baseline="0" dirty="0">
                <a:solidFill>
                  <a:schemeClr val="tx1"/>
                </a:solidFill>
                <a:latin typeface="+mn-lt"/>
                <a:ea typeface="+mn-ea"/>
                <a:cs typeface="+mn-cs"/>
              </a:rPr>
              <a:t>Занятие 5. </a:t>
            </a:r>
            <a:r>
              <a:rPr lang="ru-RU" sz="1200" b="0" i="0" u="none" strike="noStrike" kern="1200" baseline="0" dirty="0">
                <a:solidFill>
                  <a:schemeClr val="tx1"/>
                </a:solidFill>
                <a:latin typeface="+mn-lt"/>
                <a:ea typeface="+mn-ea"/>
                <a:cs typeface="+mn-cs"/>
              </a:rPr>
              <a:t>Отталкивание 25</a:t>
            </a:r>
          </a:p>
          <a:p>
            <a:r>
              <a:rPr lang="ru-RU" sz="1200" b="1" i="0" u="none" strike="noStrike" kern="1200" baseline="0" dirty="0">
                <a:solidFill>
                  <a:schemeClr val="tx1"/>
                </a:solidFill>
                <a:latin typeface="+mn-lt"/>
                <a:ea typeface="+mn-ea"/>
                <a:cs typeface="+mn-cs"/>
              </a:rPr>
              <a:t>Занятие 6. </a:t>
            </a:r>
            <a:r>
              <a:rPr lang="ru-RU" sz="1200" b="0" i="0" u="none" strike="noStrike" kern="1200" baseline="0" dirty="0">
                <a:solidFill>
                  <a:schemeClr val="tx1"/>
                </a:solidFill>
                <a:latin typeface="+mn-lt"/>
                <a:ea typeface="+mn-ea"/>
                <a:cs typeface="+mn-cs"/>
              </a:rPr>
              <a:t>Разбитый магнит 28</a:t>
            </a:r>
          </a:p>
          <a:p>
            <a:r>
              <a:rPr lang="ru-RU" sz="1200" b="1" i="0" u="none" strike="noStrike" kern="1200" baseline="0" dirty="0">
                <a:solidFill>
                  <a:schemeClr val="tx1"/>
                </a:solidFill>
                <a:latin typeface="+mn-lt"/>
                <a:ea typeface="+mn-ea"/>
                <a:cs typeface="+mn-cs"/>
              </a:rPr>
              <a:t>Занятие 7. </a:t>
            </a:r>
            <a:r>
              <a:rPr lang="ru-RU" sz="1200" b="0" i="0" u="none" strike="noStrike" kern="1200" baseline="0" dirty="0">
                <a:solidFill>
                  <a:schemeClr val="tx1"/>
                </a:solidFill>
                <a:latin typeface="+mn-lt"/>
                <a:ea typeface="+mn-ea"/>
                <a:cs typeface="+mn-cs"/>
              </a:rPr>
              <a:t>Цепочки из канцелярских скрепок 31</a:t>
            </a:r>
          </a:p>
          <a:p>
            <a:r>
              <a:rPr lang="ru-RU" sz="1200" b="1" i="0" u="none" strike="noStrike" kern="1200" baseline="0" dirty="0">
                <a:solidFill>
                  <a:schemeClr val="tx1"/>
                </a:solidFill>
                <a:latin typeface="+mn-lt"/>
                <a:ea typeface="+mn-ea"/>
                <a:cs typeface="+mn-cs"/>
              </a:rPr>
              <a:t>Занятие 8. </a:t>
            </a:r>
            <a:r>
              <a:rPr lang="ru-RU" sz="1200" b="0" i="0" u="none" strike="noStrike" kern="1200" baseline="0" dirty="0">
                <a:solidFill>
                  <a:schemeClr val="tx1"/>
                </a:solidFill>
                <a:latin typeface="+mn-lt"/>
                <a:ea typeface="+mn-ea"/>
                <a:cs typeface="+mn-cs"/>
              </a:rPr>
              <a:t>Железо намагничивается 33</a:t>
            </a:r>
          </a:p>
          <a:p>
            <a:r>
              <a:rPr lang="ru-RU" sz="1200" b="1" i="0" u="none" strike="noStrike" kern="1200" baseline="0" dirty="0">
                <a:solidFill>
                  <a:schemeClr val="tx1"/>
                </a:solidFill>
                <a:latin typeface="+mn-lt"/>
                <a:ea typeface="+mn-ea"/>
                <a:cs typeface="+mn-cs"/>
              </a:rPr>
              <a:t>Занятие 9. </a:t>
            </a:r>
            <a:r>
              <a:rPr lang="ru-RU" sz="1200" b="0" i="0" u="none" strike="noStrike" kern="1200" baseline="0" dirty="0">
                <a:solidFill>
                  <a:schemeClr val="tx1"/>
                </a:solidFill>
                <a:latin typeface="+mn-lt"/>
                <a:ea typeface="+mn-ea"/>
                <a:cs typeface="+mn-cs"/>
              </a:rPr>
              <a:t>Магнитная Земля 35</a:t>
            </a:r>
          </a:p>
          <a:p>
            <a:r>
              <a:rPr lang="ru-RU" sz="1200" b="1" i="0" u="none" strike="noStrike" kern="1200" baseline="0" dirty="0">
                <a:solidFill>
                  <a:schemeClr val="tx1"/>
                </a:solidFill>
                <a:latin typeface="+mn-lt"/>
                <a:ea typeface="+mn-ea"/>
                <a:cs typeface="+mn-cs"/>
              </a:rPr>
              <a:t>Занятие 10. </a:t>
            </a:r>
            <a:r>
              <a:rPr lang="ru-RU" sz="1200" b="0" i="0" u="none" strike="noStrike" kern="1200" baseline="0" dirty="0">
                <a:solidFill>
                  <a:schemeClr val="tx1"/>
                </a:solidFill>
                <a:latin typeface="+mn-lt"/>
                <a:ea typeface="+mn-ea"/>
                <a:cs typeface="+mn-cs"/>
              </a:rPr>
              <a:t>Компас и стороны света 39</a:t>
            </a:r>
          </a:p>
          <a:p>
            <a:r>
              <a:rPr lang="ru-RU" sz="1200" b="1" i="0" u="none" strike="noStrike" kern="1200" baseline="0" dirty="0">
                <a:solidFill>
                  <a:schemeClr val="tx1"/>
                </a:solidFill>
                <a:latin typeface="+mn-lt"/>
                <a:ea typeface="+mn-ea"/>
                <a:cs typeface="+mn-cs"/>
              </a:rPr>
              <a:t>ЭЛЕКТРИЧЕСТВО 43</a:t>
            </a:r>
          </a:p>
          <a:p>
            <a:r>
              <a:rPr lang="ru-RU" sz="1200" b="1" i="0" u="none" strike="noStrike" kern="1200" baseline="0" dirty="0">
                <a:solidFill>
                  <a:schemeClr val="tx1"/>
                </a:solidFill>
                <a:latin typeface="+mn-lt"/>
                <a:ea typeface="+mn-ea"/>
                <a:cs typeface="+mn-cs"/>
              </a:rPr>
              <a:t>Занятие 1. </a:t>
            </a:r>
            <a:r>
              <a:rPr lang="ru-RU" sz="1200" b="0" i="0" u="none" strike="noStrike" kern="1200" baseline="0" dirty="0">
                <a:solidFill>
                  <a:schemeClr val="tx1"/>
                </a:solidFill>
                <a:latin typeface="+mn-lt"/>
                <a:ea typeface="+mn-ea"/>
                <a:cs typeface="+mn-cs"/>
              </a:rPr>
              <a:t>Электроны работают 44</a:t>
            </a:r>
          </a:p>
          <a:p>
            <a:r>
              <a:rPr lang="ru-RU" sz="1200" b="1" i="0" u="none" strike="noStrike" kern="1200" baseline="0" dirty="0">
                <a:solidFill>
                  <a:schemeClr val="tx1"/>
                </a:solidFill>
                <a:latin typeface="+mn-lt"/>
                <a:ea typeface="+mn-ea"/>
                <a:cs typeface="+mn-cs"/>
              </a:rPr>
              <a:t>Занятие 2. </a:t>
            </a:r>
            <a:r>
              <a:rPr lang="ru-RU" sz="1200" b="0" i="0" u="none" strike="noStrike" kern="1200" baseline="0" dirty="0">
                <a:solidFill>
                  <a:schemeClr val="tx1"/>
                </a:solidFill>
                <a:latin typeface="+mn-lt"/>
                <a:ea typeface="+mn-ea"/>
                <a:cs typeface="+mn-cs"/>
              </a:rPr>
              <a:t>Движение электронов 47</a:t>
            </a:r>
          </a:p>
          <a:p>
            <a:r>
              <a:rPr lang="ru-RU" sz="1200" b="1" i="0" u="none" strike="noStrike" kern="1200" baseline="0" dirty="0">
                <a:solidFill>
                  <a:schemeClr val="tx1"/>
                </a:solidFill>
                <a:latin typeface="+mn-lt"/>
                <a:ea typeface="+mn-ea"/>
                <a:cs typeface="+mn-cs"/>
              </a:rPr>
              <a:t>Занятие 3. </a:t>
            </a:r>
            <a:r>
              <a:rPr lang="ru-RU" sz="1200" b="0" i="0" u="none" strike="noStrike" kern="1200" baseline="0" dirty="0">
                <a:solidFill>
                  <a:schemeClr val="tx1"/>
                </a:solidFill>
                <a:latin typeface="+mn-lt"/>
                <a:ea typeface="+mn-ea"/>
                <a:cs typeface="+mn-cs"/>
              </a:rPr>
              <a:t>Проводник электрического тока 53</a:t>
            </a:r>
          </a:p>
          <a:p>
            <a:r>
              <a:rPr lang="ru-RU" sz="1200" b="1" i="0" u="none" strike="noStrike" kern="1200" baseline="0" dirty="0">
                <a:solidFill>
                  <a:schemeClr val="tx1"/>
                </a:solidFill>
                <a:latin typeface="+mn-lt"/>
                <a:ea typeface="+mn-ea"/>
                <a:cs typeface="+mn-cs"/>
              </a:rPr>
              <a:t>Занятие 4. </a:t>
            </a:r>
            <a:r>
              <a:rPr lang="ru-RU" sz="1200" b="0" i="0" u="none" strike="noStrike" kern="1200" baseline="0" dirty="0">
                <a:solidFill>
                  <a:schemeClr val="tx1"/>
                </a:solidFill>
                <a:latin typeface="+mn-lt"/>
                <a:ea typeface="+mn-ea"/>
                <a:cs typeface="+mn-cs"/>
              </a:rPr>
              <a:t>Длинный, длинный ряд 56</a:t>
            </a:r>
          </a:p>
          <a:p>
            <a:r>
              <a:rPr lang="ru-RU" sz="1200" b="1" i="0" u="none" strike="noStrike" kern="1200" baseline="0" dirty="0">
                <a:solidFill>
                  <a:schemeClr val="tx1"/>
                </a:solidFill>
                <a:latin typeface="+mn-lt"/>
                <a:ea typeface="+mn-ea"/>
                <a:cs typeface="+mn-cs"/>
              </a:rPr>
              <a:t>Занятие 5. </a:t>
            </a:r>
            <a:r>
              <a:rPr lang="ru-RU" sz="1200" b="0" i="0" u="none" strike="noStrike" kern="1200" baseline="0" dirty="0">
                <a:solidFill>
                  <a:schemeClr val="tx1"/>
                </a:solidFill>
                <a:latin typeface="+mn-lt"/>
                <a:ea typeface="+mn-ea"/>
                <a:cs typeface="+mn-cs"/>
              </a:rPr>
              <a:t>Электрический конструктор 59</a:t>
            </a:r>
          </a:p>
          <a:p>
            <a:r>
              <a:rPr lang="ru-RU" sz="1200" b="1" i="0" u="none" strike="noStrike" kern="1200" baseline="0" dirty="0">
                <a:solidFill>
                  <a:schemeClr val="tx1"/>
                </a:solidFill>
                <a:latin typeface="+mn-lt"/>
                <a:ea typeface="+mn-ea"/>
                <a:cs typeface="+mn-cs"/>
              </a:rPr>
              <a:t>Занятие 6. </a:t>
            </a:r>
            <a:r>
              <a:rPr lang="ru-RU" sz="1200" b="0" i="0" u="none" strike="noStrike" kern="1200" baseline="0" dirty="0">
                <a:solidFill>
                  <a:schemeClr val="tx1"/>
                </a:solidFill>
                <a:latin typeface="+mn-lt"/>
                <a:ea typeface="+mn-ea"/>
                <a:cs typeface="+mn-cs"/>
              </a:rPr>
              <a:t>Электромагниты 62</a:t>
            </a:r>
          </a:p>
          <a:p>
            <a:r>
              <a:rPr lang="ru-RU" sz="1200" b="1" i="0" u="none" strike="noStrike" kern="1200" baseline="0" dirty="0">
                <a:solidFill>
                  <a:schemeClr val="tx1"/>
                </a:solidFill>
                <a:latin typeface="+mn-lt"/>
                <a:ea typeface="+mn-ea"/>
                <a:cs typeface="+mn-cs"/>
              </a:rPr>
              <a:t>Занятие 7. </a:t>
            </a:r>
            <a:r>
              <a:rPr lang="ru-RU" sz="1200" b="0" i="0" u="none" strike="noStrike" kern="1200" baseline="0" dirty="0">
                <a:solidFill>
                  <a:schemeClr val="tx1"/>
                </a:solidFill>
                <a:latin typeface="+mn-lt"/>
                <a:ea typeface="+mn-ea"/>
                <a:cs typeface="+mn-cs"/>
              </a:rPr>
              <a:t>Создаем электрический ток сами 66</a:t>
            </a:r>
          </a:p>
          <a:p>
            <a:r>
              <a:rPr lang="ru-RU" sz="1200" b="1" i="0" u="none" strike="noStrike" kern="1200" baseline="0" dirty="0">
                <a:solidFill>
                  <a:schemeClr val="tx1"/>
                </a:solidFill>
                <a:latin typeface="+mn-lt"/>
                <a:ea typeface="+mn-ea"/>
                <a:cs typeface="+mn-cs"/>
              </a:rPr>
              <a:t>ПРИЛОЖЕНИЯ 71</a:t>
            </a:r>
          </a:p>
          <a:p>
            <a:r>
              <a:rPr lang="ru-RU" sz="1200" b="0" i="0" u="none" strike="noStrike" kern="1200" baseline="0" dirty="0">
                <a:solidFill>
                  <a:schemeClr val="tx1"/>
                </a:solidFill>
                <a:latin typeface="+mn-lt"/>
                <a:ea typeface="+mn-ea"/>
                <a:cs typeface="+mn-cs"/>
              </a:rPr>
              <a:t>Инструкция к игре «На цветочном лугу» 72</a:t>
            </a:r>
          </a:p>
          <a:p>
            <a:r>
              <a:rPr lang="ru-RU" sz="1200" b="0" i="0" u="none" strike="noStrike" kern="1200" baseline="0" dirty="0">
                <a:solidFill>
                  <a:schemeClr val="tx1"/>
                </a:solidFill>
                <a:latin typeface="+mn-lt"/>
                <a:ea typeface="+mn-ea"/>
                <a:cs typeface="+mn-cs"/>
              </a:rPr>
              <a:t>Листки исследователя 73</a:t>
            </a:r>
          </a:p>
          <a:p>
            <a:r>
              <a:rPr lang="ru-RU" sz="1200" b="0" i="0" u="none" strike="noStrike" kern="1200" baseline="0" dirty="0">
                <a:solidFill>
                  <a:schemeClr val="tx1"/>
                </a:solidFill>
                <a:latin typeface="+mn-lt"/>
                <a:ea typeface="+mn-ea"/>
                <a:cs typeface="+mn-cs"/>
              </a:rPr>
              <a:t>Шаблоны для сборки 79</a:t>
            </a:r>
            <a:endParaRPr lang="ru-RU" dirty="0"/>
          </a:p>
          <a:p>
            <a:endParaRPr lang="ru-RU" dirty="0"/>
          </a:p>
        </p:txBody>
      </p:sp>
      <p:sp>
        <p:nvSpPr>
          <p:cNvPr id="4" name="Номер слайда 3"/>
          <p:cNvSpPr>
            <a:spLocks noGrp="1"/>
          </p:cNvSpPr>
          <p:nvPr>
            <p:ph type="sldNum" sz="quarter" idx="5"/>
          </p:nvPr>
        </p:nvSpPr>
        <p:spPr/>
        <p:txBody>
          <a:bodyPr/>
          <a:lstStyle/>
          <a:p>
            <a:fld id="{98962D1F-EBD6-44C1-A0ED-6441966F5E8A}" type="slidenum">
              <a:rPr lang="ru-RU" smtClean="0"/>
              <a:pPr/>
              <a:t>15</a:t>
            </a:fld>
            <a:endParaRPr lang="ru-RU"/>
          </a:p>
        </p:txBody>
      </p:sp>
    </p:spTree>
    <p:extLst>
      <p:ext uri="{BB962C8B-B14F-4D97-AF65-F5344CB8AC3E}">
        <p14:creationId xmlns:p14="http://schemas.microsoft.com/office/powerpoint/2010/main" val="1151229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r>
              <a:rPr lang="ru-RU" b="0" dirty="0"/>
              <a:t>Р. Мюллер</a:t>
            </a:r>
          </a:p>
          <a:p>
            <a:r>
              <a:rPr lang="ru-RU" b="1" dirty="0"/>
              <a:t>ЭКСПЕРИМЕНТЫ В ДЕТСКОМ САДУ И НАЧАЛЬНОЙ ШКОЛЕ</a:t>
            </a:r>
          </a:p>
          <a:p>
            <a:r>
              <a:rPr lang="ru-RU" b="1" dirty="0"/>
              <a:t>Комплект карточек</a:t>
            </a:r>
          </a:p>
          <a:p>
            <a:r>
              <a:rPr lang="en-US" sz="1200" b="0" i="1" u="none" strike="noStrike" kern="1200" baseline="0" dirty="0">
                <a:solidFill>
                  <a:schemeClr val="tx1"/>
                </a:solidFill>
                <a:latin typeface="+mn-lt"/>
                <a:ea typeface="+mn-ea"/>
                <a:cs typeface="+mn-cs"/>
              </a:rPr>
              <a:t>ISBN 978-5-4454-1378-3</a:t>
            </a:r>
            <a:endParaRPr lang="ru-RU" sz="1200" b="0" i="1" u="none" strike="noStrike" kern="1200" baseline="0" dirty="0">
              <a:solidFill>
                <a:schemeClr val="tx1"/>
              </a:solidFill>
              <a:latin typeface="+mn-lt"/>
              <a:ea typeface="+mn-ea"/>
              <a:cs typeface="+mn-cs"/>
            </a:endParaRP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Комплект «Эксперименты в детском саду и начальной школе» — материалы для проведения простых опытов, помогающих изучению явлений окружающего мира, с которыми дети встречаются в своей жизни.</a:t>
            </a:r>
          </a:p>
          <a:p>
            <a:r>
              <a:rPr lang="ru-RU" sz="1200" b="0" i="0" u="none" strike="noStrike" kern="1200" baseline="0" dirty="0">
                <a:solidFill>
                  <a:schemeClr val="tx1"/>
                </a:solidFill>
                <a:latin typeface="+mn-lt"/>
                <a:ea typeface="+mn-ea"/>
                <a:cs typeface="+mn-cs"/>
              </a:rPr>
              <a:t>Информация об экспериментах четко структурирована: описан состав материалов и оборудования, предлагаются вопросы, предваряющие проведение эксперимента и закрепляющие понимание его результатов, информация о степени участия взрослых (педагогов, родителей) и детей в проведении эксперимента. На иллюстрациях представлено пошаговое проведение опытов.</a:t>
            </a:r>
          </a:p>
          <a:p>
            <a:r>
              <a:rPr lang="ru-RU" sz="1200" b="0" i="0" u="none" strike="noStrike" kern="1200" baseline="0" dirty="0">
                <a:solidFill>
                  <a:schemeClr val="tx1"/>
                </a:solidFill>
                <a:latin typeface="+mn-lt"/>
                <a:ea typeface="+mn-ea"/>
                <a:cs typeface="+mn-cs"/>
              </a:rPr>
              <a:t>Комплект содержит:</a:t>
            </a:r>
          </a:p>
          <a:p>
            <a:r>
              <a:rPr lang="ru-RU" sz="1200" b="0" i="0" u="none" strike="noStrike" kern="1200" baseline="0" dirty="0">
                <a:solidFill>
                  <a:schemeClr val="tx1"/>
                </a:solidFill>
                <a:latin typeface="+mn-lt"/>
                <a:ea typeface="+mn-ea"/>
                <a:cs typeface="+mn-cs"/>
              </a:rPr>
              <a:t>• 82 экспериментальные карточки по 8 тематическим разделам: тепло, сила, свет, природа, магниты, воздух, вода, звук;</a:t>
            </a:r>
          </a:p>
          <a:p>
            <a:r>
              <a:rPr lang="ru-RU" sz="1200" b="0" i="0" u="none" strike="noStrike" kern="1200" baseline="0" dirty="0">
                <a:solidFill>
                  <a:schemeClr val="tx1"/>
                </a:solidFill>
                <a:latin typeface="+mn-lt"/>
                <a:ea typeface="+mn-ea"/>
                <a:cs typeface="+mn-cs"/>
              </a:rPr>
              <a:t>• 14 карточек со справочными материалами к каждому эксперименту;</a:t>
            </a:r>
          </a:p>
          <a:p>
            <a:r>
              <a:rPr lang="ru-RU" sz="1200" b="0" i="0" u="none" strike="noStrike" kern="1200" baseline="0" dirty="0">
                <a:solidFill>
                  <a:schemeClr val="tx1"/>
                </a:solidFill>
                <a:latin typeface="+mn-lt"/>
                <a:ea typeface="+mn-ea"/>
                <a:cs typeface="+mn-cs"/>
              </a:rPr>
              <a:t>• 6 вводных карточек с практическими и методическими рекомендациями.</a:t>
            </a:r>
          </a:p>
          <a:p>
            <a:r>
              <a:rPr lang="ru-RU" sz="1200" b="0" i="0" u="none" strike="noStrike" kern="1200" baseline="0" dirty="0">
                <a:solidFill>
                  <a:schemeClr val="tx1"/>
                </a:solidFill>
                <a:latin typeface="+mn-lt"/>
                <a:ea typeface="+mn-ea"/>
                <a:cs typeface="+mn-cs"/>
              </a:rPr>
              <a:t>Комплект «Эксперименты в детском саду и начальной школе» предназначен для детей с 5 лет (в малых группах — уже с 4 лет). Он будет хорошим помощником</a:t>
            </a:r>
          </a:p>
          <a:p>
            <a:r>
              <a:rPr lang="ru-RU" sz="1200" b="0" i="0" u="none" strike="noStrike" kern="1200" baseline="0" dirty="0">
                <a:solidFill>
                  <a:schemeClr val="tx1"/>
                </a:solidFill>
                <a:latin typeface="+mn-lt"/>
                <a:ea typeface="+mn-ea"/>
                <a:cs typeface="+mn-cs"/>
              </a:rPr>
              <a:t>в детском саду, подготовительных классах, группах продленного дня, начальной школе и дома.</a:t>
            </a:r>
            <a:endParaRPr lang="ru-RU" dirty="0"/>
          </a:p>
        </p:txBody>
      </p:sp>
      <p:sp>
        <p:nvSpPr>
          <p:cNvPr id="4" name="Номер слайда 3"/>
          <p:cNvSpPr>
            <a:spLocks noGrp="1"/>
          </p:cNvSpPr>
          <p:nvPr>
            <p:ph type="sldNum" sz="quarter" idx="10"/>
          </p:nvPr>
        </p:nvSpPr>
        <p:spPr/>
        <p:txBody>
          <a:bodyPr/>
          <a:lstStyle/>
          <a:p>
            <a:fld id="{98962D1F-EBD6-44C1-A0ED-6441966F5E8A}" type="slidenum">
              <a:rPr lang="ru-RU" smtClean="0"/>
              <a:pPr/>
              <a:t>16</a:t>
            </a:fld>
            <a:endParaRPr lang="ru-RU"/>
          </a:p>
        </p:txBody>
      </p:sp>
    </p:spTree>
    <p:extLst>
      <p:ext uri="{BB962C8B-B14F-4D97-AF65-F5344CB8AC3E}">
        <p14:creationId xmlns:p14="http://schemas.microsoft.com/office/powerpoint/2010/main" val="1474641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8" name="Google Shape;51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8115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0000" lnSpcReduction="20000"/>
          </a:bodyPr>
          <a:lstStyle/>
          <a:p>
            <a:r>
              <a:rPr lang="ru-RU" dirty="0"/>
              <a:t>А. </a:t>
            </a:r>
            <a:r>
              <a:rPr lang="ru-RU" dirty="0" err="1"/>
              <a:t>Бостельман</a:t>
            </a:r>
            <a:r>
              <a:rPr lang="ru-RU" dirty="0"/>
              <a:t>, М. </a:t>
            </a:r>
            <a:r>
              <a:rPr lang="ru-RU" dirty="0" err="1"/>
              <a:t>Финк</a:t>
            </a:r>
            <a:endParaRPr lang="ru-RU" dirty="0"/>
          </a:p>
          <a:p>
            <a:r>
              <a:rPr lang="ru-RU" b="1" dirty="0"/>
              <a:t>ГЕНИАЛЬНАЯ</a:t>
            </a:r>
            <a:r>
              <a:rPr lang="ru-RU" b="1" baseline="0" dirty="0"/>
              <a:t> ЦИФРА</a:t>
            </a:r>
          </a:p>
          <a:p>
            <a:r>
              <a:rPr lang="ru-RU" b="1" baseline="0" dirty="0"/>
              <a:t>Знакомство с новыми медиа в детском саду</a:t>
            </a:r>
          </a:p>
          <a:p>
            <a:r>
              <a:rPr lang="ru-RU" sz="1200" b="0" i="0" u="none" strike="noStrike" kern="1200" baseline="0" dirty="0">
                <a:solidFill>
                  <a:schemeClr val="tx1"/>
                </a:solidFill>
                <a:latin typeface="+mn-lt"/>
                <a:ea typeface="+mn-ea"/>
                <a:cs typeface="+mn-cs"/>
              </a:rPr>
              <a:t>Учебно-практическое пособие для педагогов дошкольного образования</a:t>
            </a:r>
            <a:endParaRPr lang="ru-RU" b="1" baseline="0" dirty="0"/>
          </a:p>
          <a:p>
            <a:r>
              <a:rPr lang="ru-RU" baseline="0" dirty="0"/>
              <a:t>Под редакцией Ж. Л. Новиковой</a:t>
            </a:r>
          </a:p>
          <a:p>
            <a:r>
              <a:rPr lang="en-US" i="1" baseline="0" dirty="0"/>
              <a:t>ISBN </a:t>
            </a:r>
            <a:r>
              <a:rPr lang="ru-RU" sz="1200" b="0" i="1" u="none" strike="noStrike" kern="1200" baseline="0" dirty="0">
                <a:solidFill>
                  <a:schemeClr val="tx1"/>
                </a:solidFill>
                <a:latin typeface="+mn-lt"/>
                <a:ea typeface="+mn-ea"/>
                <a:cs typeface="+mn-cs"/>
              </a:rPr>
              <a:t>978-5-4454-0790-4</a:t>
            </a:r>
            <a:endParaRPr lang="en-US" sz="1200" b="0" i="1"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Фанты и карта сокровищ в QR-кодах, джунгли из проектора, открытие невидимых глазу крошечных миров, фото с </a:t>
            </a:r>
            <a:r>
              <a:rPr lang="ru-RU" sz="1200" b="0" i="0" u="none" strike="noStrike" kern="1200" baseline="0" dirty="0" err="1">
                <a:solidFill>
                  <a:schemeClr val="tx1"/>
                </a:solidFill>
                <a:latin typeface="+mn-lt"/>
                <a:ea typeface="+mn-ea"/>
                <a:cs typeface="+mn-cs"/>
              </a:rPr>
              <a:t>Пеппи</a:t>
            </a:r>
            <a:r>
              <a:rPr lang="ru-RU" sz="1200" b="0" i="0" u="none" strike="noStrike" kern="1200" baseline="0" dirty="0">
                <a:solidFill>
                  <a:schemeClr val="tx1"/>
                </a:solidFill>
                <a:latin typeface="+mn-lt"/>
                <a:ea typeface="+mn-ea"/>
                <a:cs typeface="+mn-cs"/>
              </a:rPr>
              <a:t> </a:t>
            </a:r>
            <a:r>
              <a:rPr lang="ru-RU" sz="1200" b="0" i="0" u="none" strike="noStrike" kern="1200" baseline="0" dirty="0" err="1">
                <a:solidFill>
                  <a:schemeClr val="tx1"/>
                </a:solidFill>
                <a:latin typeface="+mn-lt"/>
                <a:ea typeface="+mn-ea"/>
                <a:cs typeface="+mn-cs"/>
              </a:rPr>
              <a:t>Длинныйчулок</a:t>
            </a:r>
            <a:r>
              <a:rPr lang="ru-RU" sz="1200" b="0" i="0" u="none" strike="noStrike" kern="1200" baseline="0" dirty="0">
                <a:solidFill>
                  <a:schemeClr val="tx1"/>
                </a:solidFill>
                <a:latin typeface="+mn-lt"/>
                <a:ea typeface="+mn-ea"/>
                <a:cs typeface="+mn-cs"/>
              </a:rPr>
              <a:t> или собственный фильм о лучших друзьях... Цифровые технологии помогают творчески подойти к организации образовательного процесса в детском саду и оживить традиционные детские развлечения. Играя, дети не только осваивают работу с разными устройствами, но и учатся отличать видимое от реального.</a:t>
            </a:r>
          </a:p>
          <a:p>
            <a:r>
              <a:rPr lang="ru-RU" sz="1200" b="0" i="0" u="none" strike="noStrike" kern="1200" baseline="0" dirty="0">
                <a:solidFill>
                  <a:schemeClr val="tx1"/>
                </a:solidFill>
                <a:latin typeface="+mn-lt"/>
                <a:ea typeface="+mn-ea"/>
                <a:cs typeface="+mn-cs"/>
              </a:rPr>
              <a:t>Из книги вы узнаете, какую технику подобрать для работы с дошкольниками, почему так важно включать новые медиа в повседневную жизнь детей, и найдете здесь подробные описания проектов с их использованием.</a:t>
            </a:r>
            <a:endParaRPr lang="en-US" sz="1200" b="0" i="0" u="none" strike="noStrike" kern="1200" baseline="0" dirty="0">
              <a:solidFill>
                <a:schemeClr val="tx1"/>
              </a:solidFill>
              <a:latin typeface="+mn-lt"/>
              <a:ea typeface="+mn-ea"/>
              <a:cs typeface="+mn-cs"/>
            </a:endParaRP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СОДЕРЖАНИЕ</a:t>
            </a:r>
          </a:p>
          <a:p>
            <a:r>
              <a:rPr lang="ru-RU" sz="1200" b="0" i="0" u="none" strike="noStrike" kern="1200" baseline="0" dirty="0">
                <a:solidFill>
                  <a:schemeClr val="tx1"/>
                </a:solidFill>
                <a:latin typeface="+mn-lt"/>
                <a:ea typeface="+mn-ea"/>
                <a:cs typeface="+mn-cs"/>
              </a:rPr>
              <a:t>Предисловие 4</a:t>
            </a:r>
          </a:p>
          <a:p>
            <a:r>
              <a:rPr lang="ru-RU" sz="1200" b="0" i="0" u="none" strike="noStrike" kern="1200" baseline="0" dirty="0" err="1">
                <a:solidFill>
                  <a:schemeClr val="tx1"/>
                </a:solidFill>
                <a:latin typeface="+mn-lt"/>
                <a:ea typeface="+mn-ea"/>
                <a:cs typeface="+mn-cs"/>
              </a:rPr>
              <a:t>Медиапедагогика</a:t>
            </a:r>
            <a:r>
              <a:rPr lang="ru-RU" sz="1200" b="0" i="0" u="none" strike="noStrike" kern="1200" baseline="0" dirty="0">
                <a:solidFill>
                  <a:schemeClr val="tx1"/>
                </a:solidFill>
                <a:latin typeface="+mn-lt"/>
                <a:ea typeface="+mn-ea"/>
                <a:cs typeface="+mn-cs"/>
              </a:rPr>
              <a:t> в яслях и детском саду 6</a:t>
            </a:r>
          </a:p>
          <a:p>
            <a:r>
              <a:rPr lang="ru-RU" sz="1200" b="0" i="0" u="none" strike="noStrike" kern="1200" baseline="0" dirty="0">
                <a:solidFill>
                  <a:schemeClr val="tx1"/>
                </a:solidFill>
                <a:latin typeface="+mn-lt"/>
                <a:ea typeface="+mn-ea"/>
                <a:cs typeface="+mn-cs"/>
              </a:rPr>
              <a:t>Какие навыки вырабатывают у детей цифровые медиа 8</a:t>
            </a:r>
          </a:p>
          <a:p>
            <a:r>
              <a:rPr lang="ru-RU" sz="1200" b="0" i="0" u="none" strike="noStrike" kern="1200" baseline="0" dirty="0">
                <a:solidFill>
                  <a:schemeClr val="tx1"/>
                </a:solidFill>
                <a:latin typeface="+mn-lt"/>
                <a:ea typeface="+mn-ea"/>
                <a:cs typeface="+mn-cs"/>
              </a:rPr>
              <a:t>Цифровые технологии и радость игры 11</a:t>
            </a:r>
          </a:p>
          <a:p>
            <a:r>
              <a:rPr lang="ru-RU" sz="1200" b="0" i="0" u="none" strike="noStrike" kern="1200" baseline="0" dirty="0">
                <a:solidFill>
                  <a:schemeClr val="tx1"/>
                </a:solidFill>
                <a:latin typeface="+mn-lt"/>
                <a:ea typeface="+mn-ea"/>
                <a:cs typeface="+mn-cs"/>
              </a:rPr>
              <a:t>Создаем цифровую образовательную среду в детском саду 13</a:t>
            </a:r>
          </a:p>
          <a:p>
            <a:r>
              <a:rPr lang="ru-RU" sz="1200" b="0" i="0" u="none" strike="noStrike" kern="1200" baseline="0" dirty="0">
                <a:solidFill>
                  <a:schemeClr val="tx1"/>
                </a:solidFill>
                <a:latin typeface="+mn-lt"/>
                <a:ea typeface="+mn-ea"/>
                <a:cs typeface="+mn-cs"/>
              </a:rPr>
              <a:t>Фантазия 19</a:t>
            </a:r>
          </a:p>
          <a:p>
            <a:r>
              <a:rPr lang="ru-RU" sz="1200" b="0" i="0" u="none" strike="noStrike" kern="1200" baseline="0" dirty="0">
                <a:solidFill>
                  <a:schemeClr val="tx1"/>
                </a:solidFill>
                <a:latin typeface="+mn-lt"/>
                <a:ea typeface="+mn-ea"/>
                <a:cs typeface="+mn-cs"/>
              </a:rPr>
              <a:t>     Я вижу что-то, чего не видишь ты 20</a:t>
            </a:r>
          </a:p>
          <a:p>
            <a:r>
              <a:rPr lang="ru-RU" sz="1200" b="0" i="0" u="none" strike="noStrike" kern="1200" baseline="0" dirty="0">
                <a:solidFill>
                  <a:schemeClr val="tx1"/>
                </a:solidFill>
                <a:latin typeface="+mn-lt"/>
                <a:ea typeface="+mn-ea"/>
                <a:cs typeface="+mn-cs"/>
              </a:rPr>
              <a:t>     Где тайник? 22</a:t>
            </a:r>
          </a:p>
          <a:p>
            <a:r>
              <a:rPr lang="ru-RU" sz="1200" b="0" i="0" u="none" strike="noStrike" kern="1200" baseline="0" dirty="0">
                <a:solidFill>
                  <a:schemeClr val="tx1"/>
                </a:solidFill>
                <a:latin typeface="+mn-lt"/>
                <a:ea typeface="+mn-ea"/>
                <a:cs typeface="+mn-cs"/>
              </a:rPr>
              <a:t>     Игра в папарацци 24</a:t>
            </a:r>
          </a:p>
          <a:p>
            <a:r>
              <a:rPr lang="ru-RU" sz="1200" b="0" i="0" u="none" strike="noStrike" kern="1200" baseline="0" dirty="0">
                <a:solidFill>
                  <a:schemeClr val="tx1"/>
                </a:solidFill>
                <a:latin typeface="+mn-lt"/>
                <a:ea typeface="+mn-ea"/>
                <a:cs typeface="+mn-cs"/>
              </a:rPr>
              <a:t>     Добро пожаловать в джунгли! 26</a:t>
            </a:r>
          </a:p>
          <a:p>
            <a:r>
              <a:rPr lang="ru-RU" sz="1200" b="0" i="0" u="none" strike="noStrike" kern="1200" baseline="0" dirty="0">
                <a:solidFill>
                  <a:schemeClr val="tx1"/>
                </a:solidFill>
                <a:latin typeface="+mn-lt"/>
                <a:ea typeface="+mn-ea"/>
                <a:cs typeface="+mn-cs"/>
              </a:rPr>
              <a:t>     Кто живет на дереве? 28</a:t>
            </a:r>
          </a:p>
          <a:p>
            <a:r>
              <a:rPr lang="ru-RU" sz="1200" b="0" i="0" u="none" strike="noStrike" kern="1200" baseline="0" dirty="0">
                <a:solidFill>
                  <a:schemeClr val="tx1"/>
                </a:solidFill>
                <a:latin typeface="+mn-lt"/>
                <a:ea typeface="+mn-ea"/>
                <a:cs typeface="+mn-cs"/>
              </a:rPr>
              <a:t>     Ухвати форму! 30</a:t>
            </a:r>
          </a:p>
          <a:p>
            <a:r>
              <a:rPr lang="ru-RU" sz="1200" b="0" i="0" u="none" strike="noStrike" kern="1200" baseline="0" dirty="0">
                <a:solidFill>
                  <a:schemeClr val="tx1"/>
                </a:solidFill>
                <a:latin typeface="+mn-lt"/>
                <a:ea typeface="+mn-ea"/>
                <a:cs typeface="+mn-cs"/>
              </a:rPr>
              <a:t>     Театр теней 32</a:t>
            </a:r>
          </a:p>
          <a:p>
            <a:r>
              <a:rPr lang="ru-RU" sz="1200" b="0" i="0" u="none" strike="noStrike" kern="1200" baseline="0" dirty="0">
                <a:solidFill>
                  <a:schemeClr val="tx1"/>
                </a:solidFill>
                <a:latin typeface="+mn-lt"/>
                <a:ea typeface="+mn-ea"/>
                <a:cs typeface="+mn-cs"/>
              </a:rPr>
              <a:t>     Готовим пиццу 34</a:t>
            </a:r>
          </a:p>
          <a:p>
            <a:r>
              <a:rPr lang="ru-RU" sz="1200" b="0" i="0" u="none" strike="noStrike" kern="1200" baseline="0" dirty="0">
                <a:solidFill>
                  <a:schemeClr val="tx1"/>
                </a:solidFill>
                <a:latin typeface="+mn-lt"/>
                <a:ea typeface="+mn-ea"/>
                <a:cs typeface="+mn-cs"/>
              </a:rPr>
              <a:t>Реальность 37</a:t>
            </a:r>
          </a:p>
          <a:p>
            <a:r>
              <a:rPr lang="ru-RU" sz="1200" b="0" i="0" u="none" strike="noStrike" kern="1200" baseline="0" dirty="0">
                <a:solidFill>
                  <a:schemeClr val="tx1"/>
                </a:solidFill>
                <a:latin typeface="+mn-lt"/>
                <a:ea typeface="+mn-ea"/>
                <a:cs typeface="+mn-cs"/>
              </a:rPr>
              <a:t>     Добавим красок 38</a:t>
            </a:r>
          </a:p>
          <a:p>
            <a:r>
              <a:rPr lang="ru-RU" sz="1200" b="0" i="0" u="none" strike="noStrike" kern="1200" baseline="0" dirty="0">
                <a:solidFill>
                  <a:schemeClr val="tx1"/>
                </a:solidFill>
                <a:latin typeface="+mn-lt"/>
                <a:ea typeface="+mn-ea"/>
                <a:cs typeface="+mn-cs"/>
              </a:rPr>
              <a:t>     Это мой детский сад! 40</a:t>
            </a:r>
          </a:p>
          <a:p>
            <a:r>
              <a:rPr lang="ru-RU" sz="1200" b="0" i="0" u="none" strike="noStrike" kern="1200" baseline="0" dirty="0">
                <a:solidFill>
                  <a:schemeClr val="tx1"/>
                </a:solidFill>
                <a:latin typeface="+mn-lt"/>
                <a:ea typeface="+mn-ea"/>
                <a:cs typeface="+mn-cs"/>
              </a:rPr>
              <a:t>     Друзья навек 42</a:t>
            </a:r>
          </a:p>
          <a:p>
            <a:r>
              <a:rPr lang="ru-RU" sz="1200" b="0" i="0" u="none" strike="noStrike" kern="1200" baseline="0" dirty="0">
                <a:solidFill>
                  <a:schemeClr val="tx1"/>
                </a:solidFill>
                <a:latin typeface="+mn-lt"/>
                <a:ea typeface="+mn-ea"/>
                <a:cs typeface="+mn-cs"/>
              </a:rPr>
              <a:t>     Чего не бывает в лесу? 44</a:t>
            </a:r>
          </a:p>
          <a:p>
            <a:r>
              <a:rPr lang="ru-RU" sz="1200" b="0" i="0" u="none" strike="noStrike" kern="1200" baseline="0" dirty="0">
                <a:solidFill>
                  <a:schemeClr val="tx1"/>
                </a:solidFill>
                <a:latin typeface="+mn-lt"/>
                <a:ea typeface="+mn-ea"/>
                <a:cs typeface="+mn-cs"/>
              </a:rPr>
              <a:t>     Выбери меня! 46</a:t>
            </a:r>
          </a:p>
          <a:p>
            <a:r>
              <a:rPr lang="ru-RU" sz="1200" b="0" i="0" u="none" strike="noStrike" kern="1200" baseline="0" dirty="0">
                <a:solidFill>
                  <a:schemeClr val="tx1"/>
                </a:solidFill>
                <a:latin typeface="+mn-lt"/>
                <a:ea typeface="+mn-ea"/>
                <a:cs typeface="+mn-cs"/>
              </a:rPr>
              <a:t>Творчество 49</a:t>
            </a:r>
          </a:p>
          <a:p>
            <a:r>
              <a:rPr lang="ru-RU" sz="1200" b="0" i="0" u="none" strike="noStrike" kern="1200" baseline="0" dirty="0">
                <a:solidFill>
                  <a:schemeClr val="tx1"/>
                </a:solidFill>
                <a:latin typeface="+mn-lt"/>
                <a:ea typeface="+mn-ea"/>
                <a:cs typeface="+mn-cs"/>
              </a:rPr>
              <a:t>     Мегаполис из проектора 50</a:t>
            </a:r>
          </a:p>
          <a:p>
            <a:r>
              <a:rPr lang="ru-RU" sz="1200" b="0" i="0" u="none" strike="noStrike" kern="1200" baseline="0" dirty="0">
                <a:solidFill>
                  <a:schemeClr val="tx1"/>
                </a:solidFill>
                <a:latin typeface="+mn-lt"/>
                <a:ea typeface="+mn-ea"/>
                <a:cs typeface="+mn-cs"/>
              </a:rPr>
              <a:t>     Изменяем фото... 52</a:t>
            </a:r>
          </a:p>
          <a:p>
            <a:r>
              <a:rPr lang="ru-RU" sz="1200" b="0" i="0" u="none" strike="noStrike" kern="1200" baseline="0" dirty="0">
                <a:solidFill>
                  <a:schemeClr val="tx1"/>
                </a:solidFill>
                <a:latin typeface="+mn-lt"/>
                <a:ea typeface="+mn-ea"/>
                <a:cs typeface="+mn-cs"/>
              </a:rPr>
              <a:t>     Как создается фильм 54</a:t>
            </a:r>
          </a:p>
          <a:p>
            <a:r>
              <a:rPr lang="ru-RU" sz="1200" b="0" i="0" u="none" strike="noStrike" kern="1200" baseline="0" dirty="0">
                <a:solidFill>
                  <a:schemeClr val="tx1"/>
                </a:solidFill>
                <a:latin typeface="+mn-lt"/>
                <a:ea typeface="+mn-ea"/>
                <a:cs typeface="+mn-cs"/>
              </a:rPr>
              <a:t>     Красные щеки и крылья ангела 56</a:t>
            </a:r>
          </a:p>
          <a:p>
            <a:r>
              <a:rPr lang="ru-RU" sz="1200" b="0" i="0" u="none" strike="noStrike" kern="1200" baseline="0" dirty="0">
                <a:solidFill>
                  <a:schemeClr val="tx1"/>
                </a:solidFill>
                <a:latin typeface="+mn-lt"/>
                <a:ea typeface="+mn-ea"/>
                <a:cs typeface="+mn-cs"/>
              </a:rPr>
              <a:t>     Изобрази фигуру 58</a:t>
            </a:r>
          </a:p>
          <a:p>
            <a:r>
              <a:rPr lang="ru-RU" sz="1200" b="0" i="0" u="none" strike="noStrike" kern="1200" baseline="0" dirty="0">
                <a:solidFill>
                  <a:schemeClr val="tx1"/>
                </a:solidFill>
                <a:latin typeface="+mn-lt"/>
                <a:ea typeface="+mn-ea"/>
                <a:cs typeface="+mn-cs"/>
              </a:rPr>
              <a:t>     Картинка в картинке… 60</a:t>
            </a:r>
          </a:p>
          <a:p>
            <a:r>
              <a:rPr lang="ru-RU" sz="1200" b="0" i="0" u="none" strike="noStrike" kern="1200" baseline="0" dirty="0">
                <a:solidFill>
                  <a:schemeClr val="tx1"/>
                </a:solidFill>
                <a:latin typeface="+mn-lt"/>
                <a:ea typeface="+mn-ea"/>
                <a:cs typeface="+mn-cs"/>
              </a:rPr>
              <a:t>     Замок и рыцари 62</a:t>
            </a:r>
          </a:p>
          <a:p>
            <a:r>
              <a:rPr lang="ru-RU" sz="1200" b="0" i="0" u="none" strike="noStrike" kern="1200" baseline="0" dirty="0">
                <a:solidFill>
                  <a:schemeClr val="tx1"/>
                </a:solidFill>
                <a:latin typeface="+mn-lt"/>
                <a:ea typeface="+mn-ea"/>
                <a:cs typeface="+mn-cs"/>
              </a:rPr>
              <a:t>Общение 65</a:t>
            </a:r>
          </a:p>
          <a:p>
            <a:r>
              <a:rPr lang="ru-RU" sz="1200" b="0" i="0" u="none" strike="noStrike" kern="1200" baseline="0" dirty="0">
                <a:solidFill>
                  <a:schemeClr val="tx1"/>
                </a:solidFill>
                <a:latin typeface="+mn-lt"/>
                <a:ea typeface="+mn-ea"/>
                <a:cs typeface="+mn-cs"/>
              </a:rPr>
              <a:t>     </a:t>
            </a:r>
            <a:r>
              <a:rPr lang="ru-RU" sz="1200" b="0" i="0" u="none" strike="noStrike" kern="1200" baseline="0" dirty="0" err="1">
                <a:solidFill>
                  <a:schemeClr val="tx1"/>
                </a:solidFill>
                <a:latin typeface="+mn-lt"/>
                <a:ea typeface="+mn-ea"/>
                <a:cs typeface="+mn-cs"/>
              </a:rPr>
              <a:t>Видеоподсказки</a:t>
            </a:r>
            <a:r>
              <a:rPr lang="ru-RU" sz="1200" b="0" i="0" u="none" strike="noStrike" kern="1200" baseline="0" dirty="0">
                <a:solidFill>
                  <a:schemeClr val="tx1"/>
                </a:solidFill>
                <a:latin typeface="+mn-lt"/>
                <a:ea typeface="+mn-ea"/>
                <a:cs typeface="+mn-cs"/>
              </a:rPr>
              <a:t> 66</a:t>
            </a:r>
          </a:p>
          <a:p>
            <a:r>
              <a:rPr lang="ru-RU" sz="1200" b="0" i="0" u="none" strike="noStrike" kern="1200" baseline="0" dirty="0">
                <a:solidFill>
                  <a:schemeClr val="tx1"/>
                </a:solidFill>
                <a:latin typeface="+mn-lt"/>
                <a:ea typeface="+mn-ea"/>
                <a:cs typeface="+mn-cs"/>
              </a:rPr>
              <a:t>     Детский сад «Одуванчик» выходит на связь 68</a:t>
            </a:r>
          </a:p>
          <a:p>
            <a:r>
              <a:rPr lang="ru-RU" sz="1200" b="0" i="0" u="none" strike="noStrike" kern="1200" baseline="0" dirty="0">
                <a:solidFill>
                  <a:schemeClr val="tx1"/>
                </a:solidFill>
                <a:latin typeface="+mn-lt"/>
                <a:ea typeface="+mn-ea"/>
                <a:cs typeface="+mn-cs"/>
              </a:rPr>
              <a:t>     Как сказать? 70</a:t>
            </a:r>
          </a:p>
          <a:p>
            <a:r>
              <a:rPr lang="ru-RU" sz="1200" b="0" i="0" u="none" strike="noStrike" kern="1200" baseline="0" dirty="0">
                <a:solidFill>
                  <a:schemeClr val="tx1"/>
                </a:solidFill>
                <a:latin typeface="+mn-lt"/>
                <a:ea typeface="+mn-ea"/>
                <a:cs typeface="+mn-cs"/>
              </a:rPr>
              <a:t>     Большое кино маленьких режиссеров 72</a:t>
            </a:r>
          </a:p>
          <a:p>
            <a:r>
              <a:rPr lang="ru-RU" sz="1200" b="0" i="0" u="none" strike="noStrike" kern="1200" baseline="0" dirty="0">
                <a:solidFill>
                  <a:schemeClr val="tx1"/>
                </a:solidFill>
                <a:latin typeface="+mn-lt"/>
                <a:ea typeface="+mn-ea"/>
                <a:cs typeface="+mn-cs"/>
              </a:rPr>
              <a:t>Обучение в повседневной жизни 75</a:t>
            </a:r>
          </a:p>
          <a:p>
            <a:r>
              <a:rPr lang="ru-RU" sz="1200" b="0" i="0" u="none" strike="noStrike" kern="1200" baseline="0" dirty="0">
                <a:solidFill>
                  <a:schemeClr val="tx1"/>
                </a:solidFill>
                <a:latin typeface="+mn-lt"/>
                <a:ea typeface="+mn-ea"/>
                <a:cs typeface="+mn-cs"/>
              </a:rPr>
              <a:t>     Почему тает снег? 76</a:t>
            </a:r>
          </a:p>
          <a:p>
            <a:r>
              <a:rPr lang="ru-RU" sz="1200" b="0" i="0" u="none" strike="noStrike" kern="1200" baseline="0" dirty="0">
                <a:solidFill>
                  <a:schemeClr val="tx1"/>
                </a:solidFill>
                <a:latin typeface="+mn-lt"/>
                <a:ea typeface="+mn-ea"/>
                <a:cs typeface="+mn-cs"/>
              </a:rPr>
              <a:t>     Занимательные наблюдения 78</a:t>
            </a:r>
          </a:p>
          <a:p>
            <a:r>
              <a:rPr lang="ru-RU" sz="1200" b="0" i="0" u="none" strike="noStrike" kern="1200" baseline="0" dirty="0">
                <a:solidFill>
                  <a:schemeClr val="tx1"/>
                </a:solidFill>
                <a:latin typeface="+mn-lt"/>
                <a:ea typeface="+mn-ea"/>
                <a:cs typeface="+mn-cs"/>
              </a:rPr>
              <a:t>     Сказка на стене 80</a:t>
            </a:r>
          </a:p>
          <a:p>
            <a:r>
              <a:rPr lang="ru-RU" sz="1200" b="0" i="0" u="none" strike="noStrike" kern="1200" baseline="0" dirty="0">
                <a:solidFill>
                  <a:schemeClr val="tx1"/>
                </a:solidFill>
                <a:latin typeface="+mn-lt"/>
                <a:ea typeface="+mn-ea"/>
                <a:cs typeface="+mn-cs"/>
              </a:rPr>
              <a:t>     По следам </a:t>
            </a:r>
            <a:r>
              <a:rPr lang="en-US" sz="1200" b="0" i="0" u="none" strike="noStrike" kern="1200" baseline="0" dirty="0">
                <a:solidFill>
                  <a:schemeClr val="tx1"/>
                </a:solidFill>
                <a:latin typeface="+mn-lt"/>
                <a:ea typeface="+mn-ea"/>
                <a:cs typeface="+mn-cs"/>
              </a:rPr>
              <a:t>QR-</a:t>
            </a:r>
            <a:r>
              <a:rPr lang="ru-RU" sz="1200" b="0" i="0" u="none" strike="noStrike" kern="1200" baseline="0" dirty="0">
                <a:solidFill>
                  <a:schemeClr val="tx1"/>
                </a:solidFill>
                <a:latin typeface="+mn-lt"/>
                <a:ea typeface="+mn-ea"/>
                <a:cs typeface="+mn-cs"/>
              </a:rPr>
              <a:t>кода 82</a:t>
            </a:r>
          </a:p>
          <a:p>
            <a:r>
              <a:rPr lang="ru-RU" sz="1200" b="0" i="0" u="none" strike="noStrike" kern="1200" baseline="0" dirty="0">
                <a:solidFill>
                  <a:schemeClr val="tx1"/>
                </a:solidFill>
                <a:latin typeface="+mn-lt"/>
                <a:ea typeface="+mn-ea"/>
                <a:cs typeface="+mn-cs"/>
              </a:rPr>
              <a:t>     Я собираю чемодан 84</a:t>
            </a:r>
          </a:p>
          <a:p>
            <a:r>
              <a:rPr lang="ru-RU" sz="1200" b="0" i="0" u="none" strike="noStrike" kern="1200" baseline="0" dirty="0">
                <a:solidFill>
                  <a:schemeClr val="tx1"/>
                </a:solidFill>
                <a:latin typeface="+mn-lt"/>
                <a:ea typeface="+mn-ea"/>
                <a:cs typeface="+mn-cs"/>
              </a:rPr>
              <a:t>     Я покажу вам город 86</a:t>
            </a:r>
          </a:p>
          <a:p>
            <a:r>
              <a:rPr lang="ru-RU" sz="1200" b="0" i="0" u="none" strike="noStrike" kern="1200" baseline="0" dirty="0">
                <a:solidFill>
                  <a:schemeClr val="tx1"/>
                </a:solidFill>
                <a:latin typeface="+mn-lt"/>
                <a:ea typeface="+mn-ea"/>
                <a:cs typeface="+mn-cs"/>
              </a:rPr>
              <a:t>     В кого превращается гусеница? 88</a:t>
            </a:r>
          </a:p>
          <a:p>
            <a:r>
              <a:rPr lang="ru-RU" sz="1200" b="0" i="0" u="none" strike="noStrike" kern="1200" baseline="0" dirty="0">
                <a:solidFill>
                  <a:schemeClr val="tx1"/>
                </a:solidFill>
                <a:latin typeface="+mn-lt"/>
                <a:ea typeface="+mn-ea"/>
                <a:cs typeface="+mn-cs"/>
              </a:rPr>
              <a:t>     Как крошечный мир оказался огромным 90</a:t>
            </a:r>
          </a:p>
          <a:p>
            <a:r>
              <a:rPr lang="ru-RU" sz="1200" b="0" i="0" u="none" strike="noStrike" kern="1200" baseline="0" dirty="0">
                <a:solidFill>
                  <a:schemeClr val="tx1"/>
                </a:solidFill>
                <a:latin typeface="+mn-lt"/>
                <a:ea typeface="+mn-ea"/>
                <a:cs typeface="+mn-cs"/>
              </a:rPr>
              <a:t>     Что это за растение? 92</a:t>
            </a:r>
          </a:p>
          <a:p>
            <a:r>
              <a:rPr lang="ru-RU" sz="1200" b="0" i="0" u="none" strike="noStrike" kern="1200" baseline="0" dirty="0">
                <a:solidFill>
                  <a:schemeClr val="tx1"/>
                </a:solidFill>
                <a:latin typeface="+mn-lt"/>
                <a:ea typeface="+mn-ea"/>
                <a:cs typeface="+mn-cs"/>
              </a:rPr>
              <a:t>Наблюдение и документирование с помощью планшета 94</a:t>
            </a:r>
          </a:p>
          <a:p>
            <a:r>
              <a:rPr lang="ru-RU" sz="1200" b="0" i="0" u="none" strike="noStrike" kern="1200" baseline="0" dirty="0">
                <a:solidFill>
                  <a:schemeClr val="tx1"/>
                </a:solidFill>
                <a:latin typeface="+mn-lt"/>
                <a:ea typeface="+mn-ea"/>
                <a:cs typeface="+mn-cs"/>
              </a:rPr>
              <a:t>Заключение 94</a:t>
            </a:r>
          </a:p>
          <a:p>
            <a:r>
              <a:rPr lang="ru-RU" sz="1200" b="0" i="0" u="none" strike="noStrike" kern="1200" baseline="0" dirty="0">
                <a:solidFill>
                  <a:schemeClr val="tx1"/>
                </a:solidFill>
                <a:latin typeface="+mn-lt"/>
                <a:ea typeface="+mn-ea"/>
                <a:cs typeface="+mn-cs"/>
              </a:rPr>
              <a:t>10 правил техники безопасности. 10 правил о защите данных 95</a:t>
            </a:r>
            <a:endParaRPr lang="ru-RU" b="0" dirty="0"/>
          </a:p>
        </p:txBody>
      </p:sp>
      <p:sp>
        <p:nvSpPr>
          <p:cNvPr id="4" name="Номер слайда 3"/>
          <p:cNvSpPr>
            <a:spLocks noGrp="1"/>
          </p:cNvSpPr>
          <p:nvPr>
            <p:ph type="sldNum" sz="quarter" idx="10"/>
          </p:nvPr>
        </p:nvSpPr>
        <p:spPr/>
        <p:txBody>
          <a:bodyPr/>
          <a:lstStyle/>
          <a:p>
            <a:fld id="{98962D1F-EBD6-44C1-A0ED-6441966F5E8A}" type="slidenum">
              <a:rPr lang="ru-RU" smtClean="0"/>
              <a:pPr/>
              <a:t>19</a:t>
            </a:fld>
            <a:endParaRPr lang="ru-RU"/>
          </a:p>
        </p:txBody>
      </p:sp>
    </p:spTree>
    <p:extLst>
      <p:ext uri="{BB962C8B-B14F-4D97-AF65-F5344CB8AC3E}">
        <p14:creationId xmlns:p14="http://schemas.microsoft.com/office/powerpoint/2010/main" val="7125920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7500" lnSpcReduction="20000"/>
          </a:bodyPr>
          <a:lstStyle/>
          <a:p>
            <a:r>
              <a:rPr lang="ru-RU" dirty="0"/>
              <a:t>А. </a:t>
            </a:r>
            <a:r>
              <a:rPr lang="ru-RU" dirty="0" err="1"/>
              <a:t>Бостельман</a:t>
            </a:r>
            <a:endParaRPr lang="ru-RU" dirty="0"/>
          </a:p>
          <a:p>
            <a:r>
              <a:rPr lang="ru-RU" b="1" baseline="0" dirty="0"/>
              <a:t>МЕДИАПЕДАГОГИКА В ДЕТСКОМ САДУ И НАЧАЛЬНОЙ ШКОЛЕ</a:t>
            </a:r>
          </a:p>
          <a:p>
            <a:r>
              <a:rPr lang="ru-RU" b="1" baseline="0" dirty="0"/>
              <a:t>23 идеи для занятий с детьми от 4 до 8 лет</a:t>
            </a:r>
          </a:p>
          <a:p>
            <a:r>
              <a:rPr lang="ru-RU" sz="1200" b="0" i="0" u="none" strike="noStrike" kern="1200" baseline="0" dirty="0">
                <a:solidFill>
                  <a:schemeClr val="tx1"/>
                </a:solidFill>
                <a:latin typeface="+mn-lt"/>
                <a:ea typeface="+mn-ea"/>
                <a:cs typeface="+mn-cs"/>
              </a:rPr>
              <a:t>Учебно-практическое пособие для педагогов дошкольного</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и начального образования</a:t>
            </a:r>
            <a:endParaRPr lang="ru-RU" b="1" baseline="0" dirty="0"/>
          </a:p>
          <a:p>
            <a:r>
              <a:rPr lang="ru-RU" baseline="0" dirty="0"/>
              <a:t>Под редакцией Ж. Л. Новиковой</a:t>
            </a:r>
          </a:p>
          <a:p>
            <a:r>
              <a:rPr lang="en-US" i="1" baseline="0" dirty="0"/>
              <a:t>ISBN </a:t>
            </a:r>
            <a:r>
              <a:rPr lang="ru-RU" sz="1200" b="0" i="1" u="none" strike="noStrike" kern="1200" baseline="0" dirty="0">
                <a:solidFill>
                  <a:schemeClr val="tx1"/>
                </a:solidFill>
                <a:latin typeface="+mn-lt"/>
                <a:ea typeface="+mn-ea"/>
                <a:cs typeface="+mn-cs"/>
              </a:rPr>
              <a:t>978-5-4454-1384-4</a:t>
            </a:r>
            <a:endParaRPr lang="en-US" sz="1200" b="0" i="1"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algn="l"/>
            <a:r>
              <a:rPr lang="ru-RU" sz="1800" b="0" i="0" u="none" strike="noStrike" baseline="0" dirty="0">
                <a:latin typeface="TextbookNew-Regular"/>
              </a:rPr>
              <a:t>Если сфотографировать предмет с непривычного ракурса — его сложнее узнать. Если изменить в приложении цвет яблока — он не изменится в действительности. Если снять видео с прищепками в виде рыб — прищепки останутся прищепками. Если посмотреть на одну и ту же иллюстрацию — каждый увидит на ней что-то свое, а удачный для кого-то снимок не всем покажется таким же удачным.</a:t>
            </a:r>
          </a:p>
          <a:p>
            <a:pPr algn="l"/>
            <a:r>
              <a:rPr lang="ru-RU" sz="1800" b="0" i="0" u="none" strike="noStrike" baseline="0" dirty="0">
                <a:latin typeface="TextbookNew-Regular"/>
              </a:rPr>
              <a:t>Как познакомить детей с понятием «информация»? Как объяснить, каким образом она распространяется и какие имеет последствия? Как научить детей не давать эмоциям влиять на принятие решений? Как показать, что не всегда то, о чем нам сообщают, оказывается правдой? Представленные в книге проекты помогут найти ответы на эти непростые вопросы вместе с детьми. Отрабатывая в игре мастерство съемки и работы с приложениями, дети научатся анализировать и критически оценивать информацию.</a:t>
            </a:r>
          </a:p>
          <a:p>
            <a:pPr algn="l"/>
            <a:r>
              <a:rPr lang="ru-RU" sz="1800" b="0" i="0" u="none" strike="noStrike" baseline="0" dirty="0">
                <a:latin typeface="TextbookNew-Regular"/>
              </a:rPr>
              <a:t>Издание предназначено для руководителей и педагогов организаций, реализующих образовательные программы дошкольного и начального общего образования, родителей, а также для всех, кто заинтересован в успешном развитии ребенка.</a:t>
            </a:r>
          </a:p>
          <a:p>
            <a:pPr algn="l"/>
            <a:r>
              <a:rPr lang="ru-RU" sz="1200" b="0" i="0" u="none" strike="noStrike" kern="1200" baseline="0" dirty="0">
                <a:solidFill>
                  <a:schemeClr val="tx1"/>
                </a:solidFill>
                <a:latin typeface="+mn-lt"/>
                <a:ea typeface="+mn-ea"/>
                <a:cs typeface="+mn-cs"/>
              </a:rPr>
              <a:t>Книга входит в методический комплект образовательной программы «Вдохновение» и полностью соответствует ФГОС ДО ФГОС НОО.</a:t>
            </a:r>
          </a:p>
          <a:p>
            <a:endParaRPr lang="ru-RU" sz="1200" b="0" i="0" u="none" strike="noStrike" kern="1200" baseline="0" dirty="0">
              <a:solidFill>
                <a:schemeClr val="tx1"/>
              </a:solidFill>
              <a:latin typeface="+mn-lt"/>
              <a:ea typeface="+mn-ea"/>
              <a:cs typeface="+mn-cs"/>
            </a:endParaRPr>
          </a:p>
          <a:p>
            <a:pPr algn="l"/>
            <a:r>
              <a:rPr lang="ru-RU" sz="1800" b="0" i="0" u="none" strike="noStrike" baseline="0" dirty="0">
                <a:solidFill>
                  <a:srgbClr val="004DFF"/>
                </a:solidFill>
                <a:latin typeface="RotondaC-Bold"/>
              </a:rPr>
              <a:t>СОДЕРЖАНИЕ</a:t>
            </a:r>
          </a:p>
          <a:p>
            <a:pPr algn="l"/>
            <a:r>
              <a:rPr lang="ru-RU" sz="1800" b="0" i="0" u="none" strike="noStrike" baseline="0" dirty="0">
                <a:solidFill>
                  <a:srgbClr val="004DFF"/>
                </a:solidFill>
                <a:latin typeface="TextbookNew-Bold"/>
              </a:rPr>
              <a:t>Предисловие 4</a:t>
            </a:r>
          </a:p>
          <a:p>
            <a:pPr algn="l"/>
            <a:r>
              <a:rPr lang="ru-RU" sz="1800" b="0" i="0" u="none" strike="noStrike" baseline="0" dirty="0">
                <a:solidFill>
                  <a:srgbClr val="004DFF"/>
                </a:solidFill>
                <a:latin typeface="TextbookNew-Bold"/>
              </a:rPr>
              <a:t>1. Вопросы, которые вдохновляют детей на действия 6</a:t>
            </a:r>
          </a:p>
          <a:p>
            <a:pPr algn="l"/>
            <a:r>
              <a:rPr lang="ru-RU" sz="1800" b="0" i="0" u="none" strike="noStrike" baseline="0" dirty="0">
                <a:solidFill>
                  <a:srgbClr val="004DFF"/>
                </a:solidFill>
                <a:latin typeface="TextbookNew-Bold"/>
              </a:rPr>
              <a:t>2. Почему способность к суждению и организованности важна для будущего 10</a:t>
            </a:r>
          </a:p>
          <a:p>
            <a:pPr algn="l"/>
            <a:r>
              <a:rPr lang="ru-RU" sz="1800" b="0" i="0" u="none" strike="noStrike" baseline="0" dirty="0">
                <a:solidFill>
                  <a:srgbClr val="004DFF"/>
                </a:solidFill>
                <a:latin typeface="TextbookNew-Bold"/>
              </a:rPr>
              <a:t>3. Что дети знают и что должны знать о медиа 14</a:t>
            </a:r>
          </a:p>
          <a:p>
            <a:pPr algn="l"/>
            <a:r>
              <a:rPr lang="ru-RU" sz="1800" b="0" i="0" u="none" strike="noStrike" baseline="0" dirty="0">
                <a:solidFill>
                  <a:srgbClr val="004DFF"/>
                </a:solidFill>
                <a:latin typeface="TextbookNew-Bold"/>
              </a:rPr>
              <a:t>4. Как эмоции связаны с медиа 24</a:t>
            </a:r>
          </a:p>
          <a:p>
            <a:pPr algn="l"/>
            <a:r>
              <a:rPr lang="ru-RU" sz="1800" b="0" i="0" u="none" strike="noStrike" baseline="0" dirty="0">
                <a:solidFill>
                  <a:srgbClr val="004DFF"/>
                </a:solidFill>
                <a:latin typeface="TextbookNew-Bold"/>
              </a:rPr>
              <a:t>5. Понимание, использование, создание и анализ медиа 28</a:t>
            </a:r>
          </a:p>
          <a:p>
            <a:pPr algn="l"/>
            <a:r>
              <a:rPr lang="ru-RU" sz="1800" b="0" i="0" u="none" strike="noStrike" baseline="0" dirty="0">
                <a:solidFill>
                  <a:srgbClr val="004DFF"/>
                </a:solidFill>
                <a:latin typeface="TextbookNew-Bold"/>
              </a:rPr>
              <a:t>6. Рекомендации по использованию медиа в педагогической деятельности 32</a:t>
            </a:r>
          </a:p>
          <a:p>
            <a:pPr algn="l"/>
            <a:r>
              <a:rPr lang="ru-RU" sz="1800" b="0" i="0" u="none" strike="noStrike" baseline="0" dirty="0">
                <a:solidFill>
                  <a:srgbClr val="004DFF"/>
                </a:solidFill>
                <a:latin typeface="TextbookNew-Bold"/>
              </a:rPr>
              <a:t>7. Фотопроекты 36</a:t>
            </a:r>
          </a:p>
          <a:p>
            <a:pPr algn="l"/>
            <a:r>
              <a:rPr lang="ru-RU" sz="1800" b="0" i="0" u="none" strike="noStrike" baseline="0" dirty="0">
                <a:solidFill>
                  <a:srgbClr val="004DFF"/>
                </a:solidFill>
                <a:latin typeface="TextbookNew-Bold"/>
              </a:rPr>
              <a:t>8. Кинопроекты 62</a:t>
            </a:r>
          </a:p>
          <a:p>
            <a:pPr algn="l"/>
            <a:r>
              <a:rPr lang="ru-RU" sz="1800" b="0" i="0" u="none" strike="noStrike" baseline="0" dirty="0">
                <a:solidFill>
                  <a:srgbClr val="004DFF"/>
                </a:solidFill>
                <a:latin typeface="TextbookNew-Bold"/>
              </a:rPr>
              <a:t>9. О чем рассказывают фотографии 80</a:t>
            </a:r>
          </a:p>
          <a:p>
            <a:pPr algn="l"/>
            <a:r>
              <a:rPr lang="ru-RU" sz="1800" b="0" i="0" u="none" strike="noStrike" baseline="0" dirty="0">
                <a:solidFill>
                  <a:srgbClr val="004DFF"/>
                </a:solidFill>
                <a:latin typeface="TextbookNew-Bold"/>
              </a:rPr>
              <a:t>10. Истории в фотографиях 102</a:t>
            </a:r>
          </a:p>
          <a:p>
            <a:pPr algn="l"/>
            <a:r>
              <a:rPr lang="ru-RU" sz="1800" b="0" i="0" u="none" strike="noStrike" baseline="0" dirty="0">
                <a:solidFill>
                  <a:srgbClr val="004DFF"/>
                </a:solidFill>
                <a:latin typeface="TextbookNew-Bold"/>
              </a:rPr>
              <a:t>11. Микромир 124</a:t>
            </a:r>
          </a:p>
          <a:p>
            <a:pPr algn="l"/>
            <a:r>
              <a:rPr lang="ru-RU" sz="1800" b="0" i="0" u="none" strike="noStrike" baseline="0" dirty="0">
                <a:solidFill>
                  <a:srgbClr val="004DFF"/>
                </a:solidFill>
                <a:latin typeface="TextbookNew-Bold"/>
              </a:rPr>
              <a:t>Приложение 138</a:t>
            </a:r>
          </a:p>
        </p:txBody>
      </p:sp>
      <p:sp>
        <p:nvSpPr>
          <p:cNvPr id="4" name="Номер слайда 3"/>
          <p:cNvSpPr>
            <a:spLocks noGrp="1"/>
          </p:cNvSpPr>
          <p:nvPr>
            <p:ph type="sldNum" sz="quarter" idx="10"/>
          </p:nvPr>
        </p:nvSpPr>
        <p:spPr/>
        <p:txBody>
          <a:bodyPr/>
          <a:lstStyle/>
          <a:p>
            <a:fld id="{98962D1F-EBD6-44C1-A0ED-6441966F5E8A}" type="slidenum">
              <a:rPr lang="ru-RU" smtClean="0"/>
              <a:pPr/>
              <a:t>20</a:t>
            </a:fld>
            <a:endParaRPr lang="ru-RU"/>
          </a:p>
        </p:txBody>
      </p:sp>
    </p:spTree>
    <p:extLst>
      <p:ext uri="{BB962C8B-B14F-4D97-AF65-F5344CB8AC3E}">
        <p14:creationId xmlns:p14="http://schemas.microsoft.com/office/powerpoint/2010/main" val="4065408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Серия </a:t>
            </a:r>
            <a:r>
              <a:rPr lang="ru-RU" sz="1200" b="1" kern="1200" dirty="0">
                <a:solidFill>
                  <a:schemeClr val="tx1"/>
                </a:solidFill>
                <a:effectLst/>
                <a:latin typeface="+mn-lt"/>
                <a:ea typeface="+mn-ea"/>
                <a:cs typeface="+mn-cs"/>
              </a:rPr>
              <a:t>«</a:t>
            </a:r>
            <a:r>
              <a:rPr lang="ru-RU" sz="1200" b="1" dirty="0">
                <a:solidFill>
                  <a:srgbClr val="002060"/>
                </a:solidFill>
                <a:latin typeface="Arial" panose="020B0604020202020204" pitchFamily="34" charset="0"/>
                <a:cs typeface="Arial" panose="020B0604020202020204" pitchFamily="34" charset="0"/>
              </a:rPr>
              <a:t>ОБУЧАЮЩИЕ КАРТОЧКИ ДЛЯ ДЕТСКИХ ПРОЕКТОВ»</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ПРОЕКТЫ В ДЕТСКОМ САДУ открывают детям возможность исследовать важные для них вопросы с разных сторон, совершая собственные открытия многообразия окружающего мира. Работая над проектами в сотрудничестве с другими детьми и взрослыми, дети развивают логическое и творческое мышление, речевые способности и социальные навыки.</a:t>
            </a:r>
          </a:p>
          <a:p>
            <a:r>
              <a:rPr lang="ru-RU" sz="1200" kern="1200" dirty="0">
                <a:solidFill>
                  <a:schemeClr val="tx1"/>
                </a:solidFill>
                <a:effectLst/>
                <a:latin typeface="+mn-lt"/>
                <a:ea typeface="+mn-ea"/>
                <a:cs typeface="+mn-cs"/>
              </a:rPr>
              <a:t>Погружаясь в тему проекта и увлеченно изучая ее, дети с интересом работают с тематическими печатными материалами. Такие материалы предлагают тематические игры-задания с включенным в них образовательным содержанием различных областей: речевым, математическим, художественно-эстетическим.</a:t>
            </a:r>
          </a:p>
          <a:p>
            <a:r>
              <a:rPr lang="ru-RU" sz="1200" kern="1200" dirty="0">
                <a:solidFill>
                  <a:schemeClr val="tx1"/>
                </a:solidFill>
                <a:effectLst/>
                <a:latin typeface="+mn-lt"/>
                <a:ea typeface="+mn-ea"/>
                <a:cs typeface="+mn-cs"/>
              </a:rPr>
              <a:t>ОБУЧАЮЩИЕ КАРТОЧКИ предназначены для самостоятельной и совместной работы детей в ходе реализации проектов соответствующей тематики. Задания на карточках иллюстрируют выбранную тему со всех сторон в изображениях, словах, символах и цифрах. На карточках каждый ребенок найдет себе задания по силам и интересам. </a:t>
            </a:r>
          </a:p>
          <a:p>
            <a:r>
              <a:rPr lang="ru-RU" sz="1200" kern="1200" dirty="0">
                <a:solidFill>
                  <a:schemeClr val="tx1"/>
                </a:solidFill>
                <a:effectLst/>
                <a:latin typeface="+mn-lt"/>
                <a:ea typeface="+mn-ea"/>
                <a:cs typeface="+mn-cs"/>
              </a:rPr>
              <a:t>ОБУЧАЮЩИЕ КАРТОЧКИ ДЛЯ ДЕТСКИХ ПРОЕКТОВ</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содержат задания на развитие элементарных естественно-научных и математических представлений, формирование основ грамотности, развитие мелкой моторики и изобразительных навыков;</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развивают целостное представление о предметах, явлениях, событиях и обеспечивают интеграцию образовательных областей;</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предлагают обучение через типичные для дошкольников виды деятельности (рассматривание, рисование, игру) и более продвинутые, но характерные для многих дошкольников: копирование, чтение, решение простейших математических задач;</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оставляют ребенку право выбора содержания, вида, последовательности, интенсивности, длительности и формы представления результата своей деятельности;</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предоставляют ребенку возможность выполнить работу вместе со сверстниками и/или взрослыми и получить как персональный, так и общий результат;</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обеспечивают организацию работы с детьми с ОВЗ с учетом особенностей их развития (например: преобладание наглядно-действенного мышления; необходимость организации обучения в уединенном месте, многократного повторения учебного материала на разном содержании).</a:t>
            </a:r>
          </a:p>
          <a:p>
            <a:r>
              <a:rPr lang="ru-RU" sz="1200" kern="1200" dirty="0">
                <a:solidFill>
                  <a:schemeClr val="tx1"/>
                </a:solidFill>
                <a:effectLst/>
                <a:latin typeface="+mn-lt"/>
                <a:ea typeface="+mn-ea"/>
                <a:cs typeface="+mn-cs"/>
              </a:rPr>
              <a:t>Карточки можно использовать в ходе реализации детских проектов, а также в другой групповой и индивидуальной образовательной деятельности в детском саду, развивающих центрах, начальных классах школы и в семейном образовании.</a:t>
            </a:r>
          </a:p>
          <a:p>
            <a:endParaRPr lang="ru-RU" dirty="0"/>
          </a:p>
        </p:txBody>
      </p:sp>
      <p:sp>
        <p:nvSpPr>
          <p:cNvPr id="4" name="Номер слайда 3"/>
          <p:cNvSpPr>
            <a:spLocks noGrp="1"/>
          </p:cNvSpPr>
          <p:nvPr>
            <p:ph type="sldNum" sz="quarter" idx="5"/>
          </p:nvPr>
        </p:nvSpPr>
        <p:spPr/>
        <p:txBody>
          <a:bodyPr/>
          <a:lstStyle/>
          <a:p>
            <a:fld id="{98962D1F-EBD6-44C1-A0ED-6441966F5E8A}" type="slidenum">
              <a:rPr lang="ru-RU" smtClean="0"/>
              <a:pPr/>
              <a:t>21</a:t>
            </a:fld>
            <a:endParaRPr lang="ru-RU"/>
          </a:p>
        </p:txBody>
      </p:sp>
    </p:spTree>
    <p:extLst>
      <p:ext uri="{BB962C8B-B14F-4D97-AF65-F5344CB8AC3E}">
        <p14:creationId xmlns:p14="http://schemas.microsoft.com/office/powerpoint/2010/main" val="2565790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r>
              <a:rPr lang="ru-RU" b="0" dirty="0"/>
              <a:t>Л. В. Михайлова-Свирская</a:t>
            </a:r>
          </a:p>
          <a:p>
            <a:r>
              <a:rPr lang="ru-RU" b="1" dirty="0"/>
              <a:t>ДОМА: 48 карточек для тематического проекта для детей 3–7 лет </a:t>
            </a:r>
          </a:p>
          <a:p>
            <a:r>
              <a:rPr lang="en-US" i="1" dirty="0"/>
              <a:t>ISBN 978-5-4454-1126-</a:t>
            </a:r>
            <a:r>
              <a:rPr lang="ru-RU" i="1" dirty="0"/>
              <a:t>0</a:t>
            </a:r>
          </a:p>
          <a:p>
            <a:endParaRPr lang="ru-RU" i="1" dirty="0"/>
          </a:p>
          <a:p>
            <a:r>
              <a:rPr lang="ru-RU" sz="1200" kern="1200" dirty="0">
                <a:solidFill>
                  <a:schemeClr val="tx1"/>
                </a:solidFill>
                <a:effectLst/>
                <a:latin typeface="+mn-lt"/>
                <a:ea typeface="+mn-ea"/>
                <a:cs typeface="+mn-cs"/>
              </a:rPr>
              <a:t>ПРОЕКТЫ В ДЕТСКОМ САДУ открывают детям возможность исследовать важные для них вопросы с разных сторон, совершая собственные открытия многообразия окружающего мира. Работая над проектами в сотрудничестве с другими детьми и взрослыми, дети развивают логическое и творческое мышление, речевые способности и социальные навыки.</a:t>
            </a:r>
          </a:p>
          <a:p>
            <a:r>
              <a:rPr lang="ru-RU" sz="1200" kern="1200" dirty="0">
                <a:solidFill>
                  <a:schemeClr val="tx1"/>
                </a:solidFill>
                <a:effectLst/>
                <a:latin typeface="+mn-lt"/>
                <a:ea typeface="+mn-ea"/>
                <a:cs typeface="+mn-cs"/>
              </a:rPr>
              <a:t>Погружаясь в тему проекта и увлеченно изучая ее, дети с интересом работают с тематическими печатными материалами. Такие материалы предлагают тематические игры-задания с включенным в них образовательным содержанием различных областей: речевым, математическим, художественно-эстетическим.</a:t>
            </a:r>
          </a:p>
          <a:p>
            <a:r>
              <a:rPr lang="ru-RU" sz="1200" kern="1200" dirty="0">
                <a:solidFill>
                  <a:schemeClr val="tx1"/>
                </a:solidFill>
                <a:effectLst/>
                <a:latin typeface="+mn-lt"/>
                <a:ea typeface="+mn-ea"/>
                <a:cs typeface="+mn-cs"/>
              </a:rPr>
              <a:t>ОБУЧАЮЩИЕ КАРТОЧКИ предназначены для самостоятельной и совместной работы детей в ходе реализации проектов соответствующей тематики. Задания на карточках иллюстрируют выбранную тему со всех сторон в изображениях, словах, символах и цифрах. На карточках каждый ребенок найдет себе задания по силам и интересам. </a:t>
            </a:r>
          </a:p>
          <a:p>
            <a:r>
              <a:rPr lang="ru-RU" sz="1200" kern="1200" dirty="0">
                <a:solidFill>
                  <a:schemeClr val="tx1"/>
                </a:solidFill>
                <a:effectLst/>
                <a:latin typeface="+mn-lt"/>
                <a:ea typeface="+mn-ea"/>
                <a:cs typeface="+mn-cs"/>
              </a:rPr>
              <a:t>ОБУЧАЮЩИЕ КАРТОЧКИ ДЛЯ ДЕТСКИХ ПРОЕКТОВ</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содержат задания на развитие элементарных естественно-научных и математических представлений, формирование основ грамотности, развитие мелкой моторики и изобразительных навыков;</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развивают целостное представление о предметах, явлениях, событиях и обеспечивают интеграцию образовательных областей;</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предлагают обучение через типичные для дошкольников виды деятельности (рассматривание, рисование, игру) и более продвинутые, но характерные для многих дошкольников: копирование, чтение, решение простейших математических задач;</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оставляют ребенку право выбора содержания, вида, последовательности, интенсивности, длительности и формы представления результата своей деятельности;</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предоставляют ребенку возможность выполнить работу вместе со сверстниками и/или взрослыми и получить как персональный, так и общий результат;</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обеспечивают организацию работы с детьми с ОВЗ с учетом особенностей их развития (например: преобладание наглядно-действенного мышления; необходимость организации обучения в уединенном месте, многократного повторения учебного материала на разном содержании).</a:t>
            </a:r>
          </a:p>
          <a:p>
            <a:r>
              <a:rPr lang="ru-RU" sz="1200" kern="1200" dirty="0">
                <a:solidFill>
                  <a:schemeClr val="tx1"/>
                </a:solidFill>
                <a:effectLst/>
                <a:latin typeface="+mn-lt"/>
                <a:ea typeface="+mn-ea"/>
                <a:cs typeface="+mn-cs"/>
              </a:rPr>
              <a:t>Карточки можно использовать в ходе реализации детских проектов, а также в другой групповой и индивидуальной образовательной деятельности в детском саду, развивающих центрах, начальных классах школы и в семейном образовании.</a:t>
            </a:r>
          </a:p>
        </p:txBody>
      </p:sp>
      <p:sp>
        <p:nvSpPr>
          <p:cNvPr id="4" name="Номер слайда 3"/>
          <p:cNvSpPr>
            <a:spLocks noGrp="1"/>
          </p:cNvSpPr>
          <p:nvPr>
            <p:ph type="sldNum" sz="quarter" idx="5"/>
          </p:nvPr>
        </p:nvSpPr>
        <p:spPr/>
        <p:txBody>
          <a:bodyPr/>
          <a:lstStyle/>
          <a:p>
            <a:fld id="{98962D1F-EBD6-44C1-A0ED-6441966F5E8A}" type="slidenum">
              <a:rPr lang="ru-RU" smtClean="0"/>
              <a:pPr/>
              <a:t>22</a:t>
            </a:fld>
            <a:endParaRPr lang="ru-RU"/>
          </a:p>
        </p:txBody>
      </p:sp>
    </p:spTree>
    <p:extLst>
      <p:ext uri="{BB962C8B-B14F-4D97-AF65-F5344CB8AC3E}">
        <p14:creationId xmlns:p14="http://schemas.microsoft.com/office/powerpoint/2010/main" val="2331088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98962D1F-EBD6-44C1-A0ED-6441966F5E8A}" type="slidenum">
              <a:rPr lang="ru-RU" smtClean="0"/>
              <a:pPr/>
              <a:t>4</a:t>
            </a:fld>
            <a:endParaRPr lang="ru-RU"/>
          </a:p>
        </p:txBody>
      </p:sp>
    </p:spTree>
    <p:extLst>
      <p:ext uri="{BB962C8B-B14F-4D97-AF65-F5344CB8AC3E}">
        <p14:creationId xmlns:p14="http://schemas.microsoft.com/office/powerpoint/2010/main" val="2465341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b="0" dirty="0"/>
              <a:t>Л. В</a:t>
            </a:r>
            <a:r>
              <a:rPr lang="ru-RU" b="0" i="0" dirty="0"/>
              <a:t>. </a:t>
            </a:r>
            <a:r>
              <a:rPr lang="ru-RU" b="0" dirty="0"/>
              <a:t>Михайлова-Свирская</a:t>
            </a:r>
            <a:r>
              <a:rPr lang="ru-RU" b="0" i="0" dirty="0"/>
              <a:t>, </a:t>
            </a:r>
            <a:r>
              <a:rPr lang="ru-RU" sz="1200" i="0" kern="1200" dirty="0">
                <a:solidFill>
                  <a:schemeClr val="tx1"/>
                </a:solidFill>
                <a:latin typeface="+mn-lt"/>
                <a:ea typeface="+mn-ea"/>
                <a:cs typeface="+mn-cs"/>
              </a:rPr>
              <a:t>Л. Н. Макеева </a:t>
            </a:r>
          </a:p>
          <a:p>
            <a:pPr marL="0" marR="0" indent="0" algn="l" defTabSz="914400" rtl="0" eaLnBrk="1" fontAlgn="auto" latinLnBrk="0" hangingPunct="1">
              <a:lnSpc>
                <a:spcPct val="100000"/>
              </a:lnSpc>
              <a:spcBef>
                <a:spcPts val="0"/>
              </a:spcBef>
              <a:spcAft>
                <a:spcPts val="0"/>
              </a:spcAft>
              <a:buClrTx/>
              <a:buSzTx/>
              <a:buFontTx/>
              <a:buNone/>
              <a:tabLst/>
              <a:defRPr/>
            </a:pPr>
            <a:r>
              <a:rPr lang="ru-RU" b="1" dirty="0"/>
              <a:t>НОВЫЙ ГОД: 48 карточек для тематического проекта для детей 3–7 лет </a:t>
            </a:r>
          </a:p>
          <a:p>
            <a:pPr marL="0" marR="0" indent="0" algn="l" defTabSz="914400" rtl="0" eaLnBrk="1" fontAlgn="auto" latinLnBrk="0" hangingPunct="1">
              <a:lnSpc>
                <a:spcPct val="100000"/>
              </a:lnSpc>
              <a:spcBef>
                <a:spcPts val="0"/>
              </a:spcBef>
              <a:spcAft>
                <a:spcPts val="0"/>
              </a:spcAft>
              <a:buClrTx/>
              <a:buSzTx/>
              <a:buFontTx/>
              <a:buNone/>
              <a:tabLst/>
              <a:defRPr/>
            </a:pPr>
            <a:r>
              <a:rPr lang="en-US" i="1" dirty="0"/>
              <a:t>ISBN 978-5-4454-112</a:t>
            </a:r>
            <a:r>
              <a:rPr lang="ru-RU" i="1" dirty="0"/>
              <a:t>9</a:t>
            </a:r>
            <a:r>
              <a:rPr lang="en-US" i="1" dirty="0"/>
              <a:t>-</a:t>
            </a:r>
            <a:r>
              <a:rPr lang="ru-RU" i="1" dirty="0"/>
              <a:t>1</a:t>
            </a:r>
          </a:p>
          <a:p>
            <a:pPr marL="0" marR="0" indent="0" algn="l" defTabSz="914400" rtl="0" eaLnBrk="1" fontAlgn="auto" latinLnBrk="0" hangingPunct="1">
              <a:lnSpc>
                <a:spcPct val="100000"/>
              </a:lnSpc>
              <a:spcBef>
                <a:spcPts val="0"/>
              </a:spcBef>
              <a:spcAft>
                <a:spcPts val="0"/>
              </a:spcAft>
              <a:buClrTx/>
              <a:buSzTx/>
              <a:buFontTx/>
              <a:buNone/>
              <a:tabLst/>
              <a:defRPr/>
            </a:pPr>
            <a:endParaRPr lang="ru-RU" i="1" dirty="0"/>
          </a:p>
          <a:p>
            <a:r>
              <a:rPr lang="ru-RU" sz="1200" kern="1200" dirty="0">
                <a:solidFill>
                  <a:schemeClr val="tx1"/>
                </a:solidFill>
                <a:effectLst/>
                <a:latin typeface="+mn-lt"/>
                <a:ea typeface="+mn-ea"/>
                <a:cs typeface="+mn-cs"/>
              </a:rPr>
              <a:t>ПРОЕКТЫ В ДЕТСКОМ САДУ открывают детям возможность исследовать важные для них вопросы с разных сторон, совершая собственные открытия многообразия окружающего мира. Работая над проектами в сотрудничестве с другими детьми и взрослыми, дети развивают логическое и творческое мышление, речевые способности и социальные навыки.</a:t>
            </a:r>
          </a:p>
          <a:p>
            <a:r>
              <a:rPr lang="ru-RU" sz="1200" kern="1200" dirty="0">
                <a:solidFill>
                  <a:schemeClr val="tx1"/>
                </a:solidFill>
                <a:effectLst/>
                <a:latin typeface="+mn-lt"/>
                <a:ea typeface="+mn-ea"/>
                <a:cs typeface="+mn-cs"/>
              </a:rPr>
              <a:t>Погружаясь в тему проекта и увлеченно изучая ее, дети с интересом работают с тематическими печатными материалами. Такие материалы предлагают тематические игры-задания с включенным в них образовательным содержанием различных областей: речевым, математическим, художественно-эстетическим.</a:t>
            </a:r>
          </a:p>
          <a:p>
            <a:r>
              <a:rPr lang="ru-RU" sz="1200" kern="1200" dirty="0">
                <a:solidFill>
                  <a:schemeClr val="tx1"/>
                </a:solidFill>
                <a:effectLst/>
                <a:latin typeface="+mn-lt"/>
                <a:ea typeface="+mn-ea"/>
                <a:cs typeface="+mn-cs"/>
              </a:rPr>
              <a:t>ОБУЧАЮЩИЕ КАРТОЧКИ предназначены для самостоятельной и совместной работы детей в ходе реализации проектов соответствующей тематики. Задания на карточках иллюстрируют выбранную тему со всех сторон в изображениях, словах, символах и цифрах. На карточках каждый ребенок найдет себе задания по силам и интересам. </a:t>
            </a:r>
          </a:p>
          <a:p>
            <a:r>
              <a:rPr lang="ru-RU" sz="1200" kern="1200" dirty="0">
                <a:solidFill>
                  <a:schemeClr val="tx1"/>
                </a:solidFill>
                <a:effectLst/>
                <a:latin typeface="+mn-lt"/>
                <a:ea typeface="+mn-ea"/>
                <a:cs typeface="+mn-cs"/>
              </a:rPr>
              <a:t>ОБУЧАЮЩИЕ КАРТОЧКИ ДЛЯ ДЕТСКИХ ПРОЕКТОВ</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содержат задания на развитие элементарных естественно-научных и математических представлений, формирование основ грамотности, развитие мелкой моторики и изобразительных навыков;</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развивают целостное представление о предметах, явлениях, событиях и обеспечивают интеграцию образовательных областей;</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предлагают обучение через типичные для дошкольников виды деятельности (рассматривание, рисование, игру) и более продвинутые, но характерные для многих дошкольников: копирование, чтение, решение простейших математических задач;</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оставляют ребенку право выбора содержания, вида, последовательности, интенсивности, длительности и формы представления результата своей деятельности;</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предоставляют ребенку возможность выполнить работу вместе со сверстниками и/или взрослыми и получить как персональный, так и общий результат;</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обеспечивают организацию работы с детьми с ОВЗ с учетом особенностей их развития (например: преобладание наглядно-действенного мышления; необходимость организации обучения в уединенном месте, многократного повторения учебного материала на разном содержании).</a:t>
            </a:r>
          </a:p>
          <a:p>
            <a:r>
              <a:rPr lang="ru-RU" sz="1200" kern="1200" dirty="0">
                <a:solidFill>
                  <a:schemeClr val="tx1"/>
                </a:solidFill>
                <a:effectLst/>
                <a:latin typeface="+mn-lt"/>
                <a:ea typeface="+mn-ea"/>
                <a:cs typeface="+mn-cs"/>
              </a:rPr>
              <a:t>Карточки можно использовать в ходе реализации детских проектов, а также в другой групповой и индивидуальной образовательной деятельности в детском саду, развивающих центрах, начальных классах школы и в семейном образовании.</a:t>
            </a:r>
          </a:p>
        </p:txBody>
      </p:sp>
      <p:sp>
        <p:nvSpPr>
          <p:cNvPr id="4" name="Номер слайда 3"/>
          <p:cNvSpPr>
            <a:spLocks noGrp="1"/>
          </p:cNvSpPr>
          <p:nvPr>
            <p:ph type="sldNum" sz="quarter" idx="5"/>
          </p:nvPr>
        </p:nvSpPr>
        <p:spPr/>
        <p:txBody>
          <a:bodyPr/>
          <a:lstStyle/>
          <a:p>
            <a:fld id="{98962D1F-EBD6-44C1-A0ED-6441966F5E8A}" type="slidenum">
              <a:rPr lang="ru-RU" smtClean="0"/>
              <a:pPr/>
              <a:t>23</a:t>
            </a:fld>
            <a:endParaRPr lang="ru-RU"/>
          </a:p>
        </p:txBody>
      </p:sp>
    </p:spTree>
    <p:extLst>
      <p:ext uri="{BB962C8B-B14F-4D97-AF65-F5344CB8AC3E}">
        <p14:creationId xmlns:p14="http://schemas.microsoft.com/office/powerpoint/2010/main" val="32049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r>
              <a:rPr lang="ru-RU" b="0" dirty="0"/>
              <a:t>Л. В. Михайлова-Свирская</a:t>
            </a:r>
          </a:p>
          <a:p>
            <a:r>
              <a:rPr lang="ru-RU" b="1" dirty="0"/>
              <a:t>НАСЕКОМЫЕ: 48 карточек для тематического проекта для детей 3–7 лет </a:t>
            </a:r>
            <a:endParaRPr lang="ru-RU" i="1" dirty="0"/>
          </a:p>
          <a:p>
            <a:r>
              <a:rPr lang="en-US" i="1" dirty="0"/>
              <a:t>ISBN 978-5-4454-112</a:t>
            </a:r>
            <a:r>
              <a:rPr lang="ru-RU" i="1" dirty="0"/>
              <a:t>8</a:t>
            </a:r>
            <a:r>
              <a:rPr lang="en-US" i="1" dirty="0"/>
              <a:t>-</a:t>
            </a:r>
            <a:r>
              <a:rPr lang="ru-RU" i="1" dirty="0"/>
              <a:t>4</a:t>
            </a:r>
          </a:p>
          <a:p>
            <a:endParaRPr lang="ru-RU" i="1" dirty="0"/>
          </a:p>
          <a:p>
            <a:r>
              <a:rPr lang="ru-RU" sz="1200" kern="1200" dirty="0">
                <a:solidFill>
                  <a:schemeClr val="tx1"/>
                </a:solidFill>
                <a:effectLst/>
                <a:latin typeface="+mn-lt"/>
                <a:ea typeface="+mn-ea"/>
                <a:cs typeface="+mn-cs"/>
              </a:rPr>
              <a:t>ПРОЕКТЫ В ДЕТСКОМ САДУ открывают детям возможность исследовать важные для них вопросы с разных сторон, совершая собственные открытия многообразия окружающего мира. Работая над проектами в сотрудничестве с другими детьми и взрослыми, дети развивают логическое и творческое мышление, речевые способности и социальные навыки.</a:t>
            </a:r>
          </a:p>
          <a:p>
            <a:r>
              <a:rPr lang="ru-RU" sz="1200" kern="1200" dirty="0">
                <a:solidFill>
                  <a:schemeClr val="tx1"/>
                </a:solidFill>
                <a:effectLst/>
                <a:latin typeface="+mn-lt"/>
                <a:ea typeface="+mn-ea"/>
                <a:cs typeface="+mn-cs"/>
              </a:rPr>
              <a:t>Погружаясь в тему проекта и увлеченно изучая ее, дети с интересом работают с тематическими печатными материалами. Такие материалы предлагают тематические игры-задания с включенным в них образовательным содержанием различных областей: речевым, математическим, художественно-эстетическим.</a:t>
            </a:r>
          </a:p>
          <a:p>
            <a:r>
              <a:rPr lang="ru-RU" sz="1200" kern="1200" dirty="0">
                <a:solidFill>
                  <a:schemeClr val="tx1"/>
                </a:solidFill>
                <a:effectLst/>
                <a:latin typeface="+mn-lt"/>
                <a:ea typeface="+mn-ea"/>
                <a:cs typeface="+mn-cs"/>
              </a:rPr>
              <a:t>ОБУЧАЮЩИЕ КАРТОЧКИ предназначены для самостоятельной и совместной работы детей в ходе реализации проектов соответствующей тематики. Задания на карточках иллюстрируют выбранную тему со всех сторон в изображениях, словах, символах и цифрах. На карточках каждый ребенок найдет себе задания по силам и интересам. </a:t>
            </a:r>
          </a:p>
          <a:p>
            <a:r>
              <a:rPr lang="ru-RU" sz="1200" kern="1200" dirty="0">
                <a:solidFill>
                  <a:schemeClr val="tx1"/>
                </a:solidFill>
                <a:effectLst/>
                <a:latin typeface="+mn-lt"/>
                <a:ea typeface="+mn-ea"/>
                <a:cs typeface="+mn-cs"/>
              </a:rPr>
              <a:t>ОБУЧАЮЩИЕ КАРТОЧКИ ДЛЯ ДЕТСКИХ ПРОЕКТОВ</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содержат задания на развитие элементарных естественно-научных и математических представлений, формирование основ грамотности, развитие мелкой моторики и изобразительных навыков;</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развивают целостное представление о предметах, явлениях, событиях и обеспечивают интеграцию образовательных областей;</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предлагают обучение через типичные для дошкольников виды деятельности (рассматривание, рисование, игру) и более продвинутые, но характерные для многих дошкольников: копирование, чтение, решение простейших математических задач;</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оставляют ребенку право выбора содержания, вида, последовательности, интенсивности, длительности и формы представления результата своей деятельности;</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предоставляют ребенку возможность выполнить работу вместе со сверстниками и/или взрослыми и получить как персональный, так и общий результат;</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обеспечивают организацию работы с детьми с ОВЗ с учетом особенностей их развития (например: преобладание наглядно-действенного мышления; необходимость организации обучения в уединенном месте, многократного повторения учебного материала на разном содержании).</a:t>
            </a:r>
          </a:p>
          <a:p>
            <a:r>
              <a:rPr lang="ru-RU" sz="1200" kern="1200" dirty="0">
                <a:solidFill>
                  <a:schemeClr val="tx1"/>
                </a:solidFill>
                <a:effectLst/>
                <a:latin typeface="+mn-lt"/>
                <a:ea typeface="+mn-ea"/>
                <a:cs typeface="+mn-cs"/>
              </a:rPr>
              <a:t>Карточки можно использовать в ходе реализации детских проектов, а также в другой групповой и индивидуальной образовательной деятельности в детском саду, развивающих центрах, начальных классах школы и в семейном образовании.</a:t>
            </a:r>
          </a:p>
        </p:txBody>
      </p:sp>
      <p:sp>
        <p:nvSpPr>
          <p:cNvPr id="4" name="Номер слайда 3"/>
          <p:cNvSpPr>
            <a:spLocks noGrp="1"/>
          </p:cNvSpPr>
          <p:nvPr>
            <p:ph type="sldNum" sz="quarter" idx="5"/>
          </p:nvPr>
        </p:nvSpPr>
        <p:spPr/>
        <p:txBody>
          <a:bodyPr/>
          <a:lstStyle/>
          <a:p>
            <a:fld id="{98962D1F-EBD6-44C1-A0ED-6441966F5E8A}" type="slidenum">
              <a:rPr lang="ru-RU" smtClean="0"/>
              <a:pPr/>
              <a:t>24</a:t>
            </a:fld>
            <a:endParaRPr lang="ru-RU"/>
          </a:p>
        </p:txBody>
      </p:sp>
    </p:spTree>
    <p:extLst>
      <p:ext uri="{BB962C8B-B14F-4D97-AF65-F5344CB8AC3E}">
        <p14:creationId xmlns:p14="http://schemas.microsoft.com/office/powerpoint/2010/main" val="1067453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r>
              <a:rPr lang="ru-RU" b="0" dirty="0"/>
              <a:t>Л. В. Михайлова-Свирская</a:t>
            </a:r>
          </a:p>
          <a:p>
            <a:r>
              <a:rPr lang="ru-RU" b="1" dirty="0"/>
              <a:t>ПРОФЕССИИ: 48 карточек для тематического проекта для детей 3–7 лет </a:t>
            </a:r>
            <a:endParaRPr lang="ru-RU" i="1" dirty="0"/>
          </a:p>
          <a:p>
            <a:r>
              <a:rPr lang="en-US" i="1" dirty="0"/>
              <a:t>ISBN 978-5-4454-11</a:t>
            </a:r>
            <a:r>
              <a:rPr lang="ru-RU" i="1" dirty="0"/>
              <a:t>30</a:t>
            </a:r>
            <a:r>
              <a:rPr lang="en-US" i="1" dirty="0"/>
              <a:t>-</a:t>
            </a:r>
            <a:r>
              <a:rPr lang="ru-RU" i="1" dirty="0"/>
              <a:t>7</a:t>
            </a:r>
          </a:p>
          <a:p>
            <a:endParaRPr lang="ru-RU" i="1" dirty="0"/>
          </a:p>
          <a:p>
            <a:r>
              <a:rPr lang="ru-RU" sz="1200" kern="1200" dirty="0">
                <a:solidFill>
                  <a:schemeClr val="tx1"/>
                </a:solidFill>
                <a:effectLst/>
                <a:latin typeface="+mn-lt"/>
                <a:ea typeface="+mn-ea"/>
                <a:cs typeface="+mn-cs"/>
              </a:rPr>
              <a:t>ПРОЕКТЫ В ДЕТСКОМ САДУ открывают детям возможность исследовать важные для них вопросы с разных сторон, совершая собственные открытия многообразия окружающего мира. Работая над проектами в сотрудничестве с другими детьми и взрослыми, дети развивают логическое и творческое мышление, речевые способности и социальные навыки.</a:t>
            </a:r>
          </a:p>
          <a:p>
            <a:r>
              <a:rPr lang="ru-RU" sz="1200" kern="1200" dirty="0">
                <a:solidFill>
                  <a:schemeClr val="tx1"/>
                </a:solidFill>
                <a:effectLst/>
                <a:latin typeface="+mn-lt"/>
                <a:ea typeface="+mn-ea"/>
                <a:cs typeface="+mn-cs"/>
              </a:rPr>
              <a:t>Погружаясь в тему проекта и увлеченно изучая ее, дети с интересом работают с тематическими печатными материалами. Такие материалы предлагают тематические игры-задания с включенным в них образовательным содержанием различных областей: речевым, математическим, художественно-эстетическим.</a:t>
            </a:r>
          </a:p>
          <a:p>
            <a:r>
              <a:rPr lang="ru-RU" sz="1200" kern="1200" dirty="0">
                <a:solidFill>
                  <a:schemeClr val="tx1"/>
                </a:solidFill>
                <a:effectLst/>
                <a:latin typeface="+mn-lt"/>
                <a:ea typeface="+mn-ea"/>
                <a:cs typeface="+mn-cs"/>
              </a:rPr>
              <a:t>ОБУЧАЮЩИЕ КАРТОЧКИ предназначены для самостоятельной и совместной работы детей в ходе реализации проектов соответствующей тематики. Задания на карточках иллюстрируют выбранную тему со всех сторон в изображениях, словах, символах и цифрах. На карточках каждый ребенок найдет себе задания по силам и интересам. </a:t>
            </a:r>
          </a:p>
          <a:p>
            <a:r>
              <a:rPr lang="ru-RU" sz="1200" kern="1200" dirty="0">
                <a:solidFill>
                  <a:schemeClr val="tx1"/>
                </a:solidFill>
                <a:effectLst/>
                <a:latin typeface="+mn-lt"/>
                <a:ea typeface="+mn-ea"/>
                <a:cs typeface="+mn-cs"/>
              </a:rPr>
              <a:t>ОБУЧАЮЩИЕ КАРТОЧКИ ДЛЯ ДЕТСКИХ ПРОЕКТОВ</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содержат задания на развитие элементарных естественно-научных и математических представлений, формирование основ грамотности, развитие мелкой моторики и изобразительных навыков;</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развивают целостное представление о предметах, явлениях, событиях и обеспечивают интеграцию образовательных областей;</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предлагают обучение через типичные для дошкольников виды деятельности (рассматривание, рисование, игру) и более продвинутые, но характерные для многих дошкольников: копирование, чтение, решение простейших математических задач;</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оставляют ребенку право выбора содержания, вида, последовательности, интенсивности, длительности и формы представления результата своей деятельности;</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предоставляют ребенку возможность выполнить работу вместе со сверстниками и/или взрослыми и получить как персональный, так и общий результат;</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обеспечивают организацию работы с детьми с ОВЗ с учетом особенностей их развития (например: преобладание наглядно-действенного мышления; необходимость организации обучения в уединенном месте, многократного повторения учебного материала на разном содержании).</a:t>
            </a:r>
          </a:p>
          <a:p>
            <a:r>
              <a:rPr lang="ru-RU" sz="1200" kern="1200" dirty="0">
                <a:solidFill>
                  <a:schemeClr val="tx1"/>
                </a:solidFill>
                <a:effectLst/>
                <a:latin typeface="+mn-lt"/>
                <a:ea typeface="+mn-ea"/>
                <a:cs typeface="+mn-cs"/>
              </a:rPr>
              <a:t>Карточки можно использовать в ходе реализации детских проектов, а также в другой групповой и индивидуальной образовательной деятельности в детском саду, развивающих центрах, начальных классах школы и в семейном образовании.</a:t>
            </a:r>
          </a:p>
        </p:txBody>
      </p:sp>
      <p:sp>
        <p:nvSpPr>
          <p:cNvPr id="4" name="Номер слайда 3"/>
          <p:cNvSpPr>
            <a:spLocks noGrp="1"/>
          </p:cNvSpPr>
          <p:nvPr>
            <p:ph type="sldNum" sz="quarter" idx="10"/>
          </p:nvPr>
        </p:nvSpPr>
        <p:spPr/>
        <p:txBody>
          <a:bodyPr/>
          <a:lstStyle/>
          <a:p>
            <a:fld id="{98962D1F-EBD6-44C1-A0ED-6441966F5E8A}" type="slidenum">
              <a:rPr lang="ru-RU" smtClean="0"/>
              <a:pPr/>
              <a:t>25</a:t>
            </a:fld>
            <a:endParaRPr lang="ru-RU"/>
          </a:p>
        </p:txBody>
      </p:sp>
    </p:spTree>
    <p:extLst>
      <p:ext uri="{BB962C8B-B14F-4D97-AF65-F5344CB8AC3E}">
        <p14:creationId xmlns:p14="http://schemas.microsoft.com/office/powerpoint/2010/main" val="3734457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r>
              <a:rPr lang="ru-RU" b="0" dirty="0"/>
              <a:t>Л. В. Михайлова-Свирская</a:t>
            </a:r>
          </a:p>
          <a:p>
            <a:r>
              <a:rPr lang="ru-RU" b="1" dirty="0"/>
              <a:t>КОСМОС: 48 карточек для тематического проекта для детей 3–7 лет </a:t>
            </a:r>
            <a:endParaRPr lang="ru-RU" i="1" dirty="0"/>
          </a:p>
          <a:p>
            <a:r>
              <a:rPr lang="en-US" i="1" dirty="0"/>
              <a:t>ISBN 978-5-4454-112</a:t>
            </a:r>
            <a:r>
              <a:rPr lang="ru-RU" i="1" dirty="0"/>
              <a:t>7</a:t>
            </a:r>
            <a:r>
              <a:rPr lang="en-US" i="1" dirty="0"/>
              <a:t>-</a:t>
            </a:r>
            <a:r>
              <a:rPr lang="ru-RU" i="1" dirty="0"/>
              <a:t>7</a:t>
            </a:r>
          </a:p>
          <a:p>
            <a:endParaRPr lang="ru-RU" i="1" dirty="0"/>
          </a:p>
          <a:p>
            <a:r>
              <a:rPr lang="ru-RU" sz="1200" kern="1200" dirty="0">
                <a:solidFill>
                  <a:schemeClr val="tx1"/>
                </a:solidFill>
                <a:effectLst/>
                <a:latin typeface="+mn-lt"/>
                <a:ea typeface="+mn-ea"/>
                <a:cs typeface="+mn-cs"/>
              </a:rPr>
              <a:t>ПРОЕКТЫ В ДЕТСКОМ САДУ открывают детям возможность исследовать важные для них вопросы с разных сторон, совершая собственные открытия многообразия окружающего мира. Работая над проектами в сотрудничестве с другими детьми и взрослыми, дети развивают логическое и творческое мышление, речевые способности и социальные навыки.</a:t>
            </a:r>
          </a:p>
          <a:p>
            <a:r>
              <a:rPr lang="ru-RU" sz="1200" kern="1200" dirty="0">
                <a:solidFill>
                  <a:schemeClr val="tx1"/>
                </a:solidFill>
                <a:effectLst/>
                <a:latin typeface="+mn-lt"/>
                <a:ea typeface="+mn-ea"/>
                <a:cs typeface="+mn-cs"/>
              </a:rPr>
              <a:t>Погружаясь в тему проекта и увлеченно изучая ее, дети с интересом работают с тематическими печатными материалами. Такие материалы предлагают тематические игры-задания с включенным в них образовательным содержанием различных областей: речевым, математическим, художественно-эстетическим.</a:t>
            </a:r>
          </a:p>
          <a:p>
            <a:r>
              <a:rPr lang="ru-RU" sz="1200" kern="1200" dirty="0">
                <a:solidFill>
                  <a:schemeClr val="tx1"/>
                </a:solidFill>
                <a:effectLst/>
                <a:latin typeface="+mn-lt"/>
                <a:ea typeface="+mn-ea"/>
                <a:cs typeface="+mn-cs"/>
              </a:rPr>
              <a:t>ОБУЧАЮЩИЕ КАРТОЧКИ предназначены для самостоятельной и совместной работы детей в ходе реализации проектов соответствующей тематики. Задания на карточках иллюстрируют выбранную тему со всех сторон в изображениях, словах, символах и цифрах. На карточках каждый ребенок найдет себе задания по силам и интересам. </a:t>
            </a:r>
          </a:p>
          <a:p>
            <a:r>
              <a:rPr lang="ru-RU" sz="1200" kern="1200" dirty="0">
                <a:solidFill>
                  <a:schemeClr val="tx1"/>
                </a:solidFill>
                <a:effectLst/>
                <a:latin typeface="+mn-lt"/>
                <a:ea typeface="+mn-ea"/>
                <a:cs typeface="+mn-cs"/>
              </a:rPr>
              <a:t>ОБУЧАЮЩИЕ КАРТОЧКИ ДЛЯ ДЕТСКИХ ПРОЕКТОВ</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содержат задания на развитие элементарных естественно-научных и математических представлений, формирование основ грамотности, развитие мелкой моторики и изобразительных навыков;</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развивают целостное представление о предметах, явлениях, событиях и обеспечивают интеграцию образовательных областей;</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предлагают обучение через типичные для дошкольников виды деятельности (рассматривание, рисование, игру) и более продвинутые, но характерные для многих дошкольников: копирование, чтение, решение простейших математических задач;</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оставляют ребенку право выбора содержания, вида, последовательности, интенсивности, длительности и формы представления результата своей деятельности;</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предоставляют ребенку возможность выполнить работу вместе со сверстниками и/или взрослыми и получить как персональный, так и общий результат;</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обеспечивают организацию работы с детьми с ОВЗ с учетом особенностей их развития (например: преобладание наглядно-действенного мышления; необходимость организации обучения в уединенном месте, многократного повторения учебного материала на разном содержании).</a:t>
            </a:r>
          </a:p>
          <a:p>
            <a:r>
              <a:rPr lang="ru-RU" sz="1200" kern="1200" dirty="0">
                <a:solidFill>
                  <a:schemeClr val="tx1"/>
                </a:solidFill>
                <a:effectLst/>
                <a:latin typeface="+mn-lt"/>
                <a:ea typeface="+mn-ea"/>
                <a:cs typeface="+mn-cs"/>
              </a:rPr>
              <a:t>Карточки можно использовать в ходе реализации детских проектов, а также в другой групповой и индивидуальной образовательной деятельности в детском саду, развивающих центрах, начальных классах школы и в семейном образовании.</a:t>
            </a:r>
          </a:p>
        </p:txBody>
      </p:sp>
      <p:sp>
        <p:nvSpPr>
          <p:cNvPr id="4" name="Номер слайда 3"/>
          <p:cNvSpPr>
            <a:spLocks noGrp="1"/>
          </p:cNvSpPr>
          <p:nvPr>
            <p:ph type="sldNum" sz="quarter" idx="5"/>
          </p:nvPr>
        </p:nvSpPr>
        <p:spPr/>
        <p:txBody>
          <a:bodyPr/>
          <a:lstStyle/>
          <a:p>
            <a:fld id="{98962D1F-EBD6-44C1-A0ED-6441966F5E8A}" type="slidenum">
              <a:rPr lang="ru-RU" smtClean="0"/>
              <a:pPr/>
              <a:t>26</a:t>
            </a:fld>
            <a:endParaRPr lang="ru-RU"/>
          </a:p>
        </p:txBody>
      </p:sp>
    </p:spTree>
    <p:extLst>
      <p:ext uri="{BB962C8B-B14F-4D97-AF65-F5344CB8AC3E}">
        <p14:creationId xmlns:p14="http://schemas.microsoft.com/office/powerpoint/2010/main" val="1652173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r>
              <a:rPr lang="ru-RU" b="0" dirty="0"/>
              <a:t>Л. В. Михайлова-Свирская</a:t>
            </a:r>
          </a:p>
          <a:p>
            <a:r>
              <a:rPr lang="ru-RU" b="1" dirty="0"/>
              <a:t>СПОРТ: 48 карточек для тематического проекта для детей 3–7 лет </a:t>
            </a:r>
          </a:p>
          <a:p>
            <a:r>
              <a:rPr lang="en-US" i="1" dirty="0"/>
              <a:t>ISBN 978-5-4454-11</a:t>
            </a:r>
            <a:r>
              <a:rPr lang="ru-RU" i="1" dirty="0"/>
              <a:t>32</a:t>
            </a:r>
            <a:r>
              <a:rPr lang="en-US" i="1" dirty="0"/>
              <a:t>-</a:t>
            </a:r>
            <a:r>
              <a:rPr lang="ru-RU" i="1" dirty="0"/>
              <a:t>1</a:t>
            </a:r>
          </a:p>
          <a:p>
            <a:endParaRPr lang="ru-RU" i="1" dirty="0"/>
          </a:p>
          <a:p>
            <a:r>
              <a:rPr lang="ru-RU" sz="1200" kern="1200" dirty="0">
                <a:solidFill>
                  <a:schemeClr val="tx1"/>
                </a:solidFill>
                <a:effectLst/>
                <a:latin typeface="+mn-lt"/>
                <a:ea typeface="+mn-ea"/>
                <a:cs typeface="+mn-cs"/>
              </a:rPr>
              <a:t>ПРОЕКТЫ В ДЕТСКОМ САДУ открывают детям возможность исследовать важные для них вопросы с разных сторон, совершая собственные открытия многообразия окружающего мира. Работая над проектами в сотрудничестве с другими детьми и взрослыми, дети развивают логическое и творческое мышление, речевые способности и социальные навыки.</a:t>
            </a:r>
          </a:p>
          <a:p>
            <a:r>
              <a:rPr lang="ru-RU" sz="1200" kern="1200" dirty="0">
                <a:solidFill>
                  <a:schemeClr val="tx1"/>
                </a:solidFill>
                <a:effectLst/>
                <a:latin typeface="+mn-lt"/>
                <a:ea typeface="+mn-ea"/>
                <a:cs typeface="+mn-cs"/>
              </a:rPr>
              <a:t>Погружаясь в тему проекта и увлеченно изучая ее, дети с интересом работают с тематическими печатными материалами. Такие материалы предлагают тематические игры-задания с включенным в них образовательным содержанием различных областей: речевым, математическим, художественно-эстетическим.</a:t>
            </a:r>
          </a:p>
          <a:p>
            <a:r>
              <a:rPr lang="ru-RU" sz="1200" kern="1200" dirty="0">
                <a:solidFill>
                  <a:schemeClr val="tx1"/>
                </a:solidFill>
                <a:effectLst/>
                <a:latin typeface="+mn-lt"/>
                <a:ea typeface="+mn-ea"/>
                <a:cs typeface="+mn-cs"/>
              </a:rPr>
              <a:t>ОБУЧАЮЩИЕ КАРТОЧКИ предназначены для самостоятельной и совместной работы детей в ходе реализации проектов соответствующей тематики. Задания на карточках иллюстрируют выбранную тему со всех сторон в изображениях, словах, символах и цифрах. На карточках каждый ребенок найдет себе задания по силам и интересам. </a:t>
            </a:r>
          </a:p>
          <a:p>
            <a:r>
              <a:rPr lang="ru-RU" sz="1200" kern="1200" dirty="0">
                <a:solidFill>
                  <a:schemeClr val="tx1"/>
                </a:solidFill>
                <a:effectLst/>
                <a:latin typeface="+mn-lt"/>
                <a:ea typeface="+mn-ea"/>
                <a:cs typeface="+mn-cs"/>
              </a:rPr>
              <a:t>ОБУЧАЮЩИЕ КАРТОЧКИ ДЛЯ ДЕТСКИХ ПРОЕКТОВ</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содержат задания на развитие элементарных естественно-научных и математических представлений, формирование основ грамотности, развитие мелкой моторики и изобразительных навыков;</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развивают целостное представление о предметах, явлениях, событиях и обеспечивают интеграцию образовательных областей;</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предлагают обучение через типичные для дошкольников виды деятельности (рассматривание, рисование, игру) и более продвинутые, но характерные для многих дошкольников: копирование, чтение, решение простейших математических задач;</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оставляют ребенку право выбора содержания, вида, последовательности, интенсивности, длительности и формы представления результата своей деятельности;</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предоставляют ребенку возможность выполнить работу вместе со сверстниками и/или взрослыми и получить как персональный, так и общий результат;</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обеспечивают организацию работы с детьми с ОВЗ с учетом особенностей их развития (например: преобладание наглядно-действенного мышления; необходимость организации обучения в уединенном месте, многократного повторения учебного материала на разном содержании).</a:t>
            </a:r>
          </a:p>
          <a:p>
            <a:r>
              <a:rPr lang="ru-RU" sz="1200" kern="1200" dirty="0">
                <a:solidFill>
                  <a:schemeClr val="tx1"/>
                </a:solidFill>
                <a:effectLst/>
                <a:latin typeface="+mn-lt"/>
                <a:ea typeface="+mn-ea"/>
                <a:cs typeface="+mn-cs"/>
              </a:rPr>
              <a:t>Карточки можно использовать в ходе реализации детских проектов, а также в другой групповой и индивидуальной образовательной деятельности в детском саду, развивающих центрах, начальных классах школы и в семейном образовании.</a:t>
            </a:r>
          </a:p>
        </p:txBody>
      </p:sp>
      <p:sp>
        <p:nvSpPr>
          <p:cNvPr id="4" name="Номер слайда 3"/>
          <p:cNvSpPr>
            <a:spLocks noGrp="1"/>
          </p:cNvSpPr>
          <p:nvPr>
            <p:ph type="sldNum" sz="quarter" idx="5"/>
          </p:nvPr>
        </p:nvSpPr>
        <p:spPr/>
        <p:txBody>
          <a:bodyPr/>
          <a:lstStyle/>
          <a:p>
            <a:fld id="{98962D1F-EBD6-44C1-A0ED-6441966F5E8A}" type="slidenum">
              <a:rPr lang="ru-RU" smtClean="0"/>
              <a:pPr/>
              <a:t>27</a:t>
            </a:fld>
            <a:endParaRPr lang="ru-RU"/>
          </a:p>
        </p:txBody>
      </p:sp>
    </p:spTree>
    <p:extLst>
      <p:ext uri="{BB962C8B-B14F-4D97-AF65-F5344CB8AC3E}">
        <p14:creationId xmlns:p14="http://schemas.microsoft.com/office/powerpoint/2010/main" val="2104674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r>
              <a:rPr lang="ru-RU" b="0" dirty="0"/>
              <a:t>Л. В. Михайлова-Свирская</a:t>
            </a:r>
          </a:p>
          <a:p>
            <a:r>
              <a:rPr lang="ru-RU" b="1" dirty="0"/>
              <a:t>ТРАНСПОРТ: 48 карточек для тематического проекта для детей 3–7 лет </a:t>
            </a:r>
          </a:p>
          <a:p>
            <a:r>
              <a:rPr lang="en-US" i="1" dirty="0"/>
              <a:t>ISBN 978-5-4454-11</a:t>
            </a:r>
            <a:r>
              <a:rPr lang="ru-RU" i="1" dirty="0"/>
              <a:t>33</a:t>
            </a:r>
            <a:r>
              <a:rPr lang="en-US" i="1" dirty="0"/>
              <a:t>-</a:t>
            </a:r>
            <a:r>
              <a:rPr lang="ru-RU" i="1" dirty="0"/>
              <a:t>8</a:t>
            </a:r>
          </a:p>
          <a:p>
            <a:endParaRPr lang="ru-RU" i="1" dirty="0"/>
          </a:p>
          <a:p>
            <a:r>
              <a:rPr lang="ru-RU" sz="1200" kern="1200" dirty="0">
                <a:solidFill>
                  <a:schemeClr val="tx1"/>
                </a:solidFill>
                <a:effectLst/>
                <a:latin typeface="+mn-lt"/>
                <a:ea typeface="+mn-ea"/>
                <a:cs typeface="+mn-cs"/>
              </a:rPr>
              <a:t>ПРОЕКТЫ В ДЕТСКОМ САДУ открывают детям возможность исследовать важные для них вопросы с разных сторон, совершая собственные открытия многообразия окружающего мира. Работая над проектами в сотрудничестве с другими детьми и взрослыми, дети развивают логическое и творческое мышление, речевые способности и социальные навыки.</a:t>
            </a:r>
          </a:p>
          <a:p>
            <a:r>
              <a:rPr lang="ru-RU" sz="1200" kern="1200" dirty="0">
                <a:solidFill>
                  <a:schemeClr val="tx1"/>
                </a:solidFill>
                <a:effectLst/>
                <a:latin typeface="+mn-lt"/>
                <a:ea typeface="+mn-ea"/>
                <a:cs typeface="+mn-cs"/>
              </a:rPr>
              <a:t>Погружаясь в тему проекта и увлеченно изучая ее, дети с интересом работают с тематическими печатными материалами. Такие материалы предлагают тематические игры-задания с включенным в них образовательным содержанием различных областей: речевым, математическим, художественно-эстетическим.</a:t>
            </a:r>
          </a:p>
          <a:p>
            <a:r>
              <a:rPr lang="ru-RU" sz="1200" kern="1200" dirty="0">
                <a:solidFill>
                  <a:schemeClr val="tx1"/>
                </a:solidFill>
                <a:effectLst/>
                <a:latin typeface="+mn-lt"/>
                <a:ea typeface="+mn-ea"/>
                <a:cs typeface="+mn-cs"/>
              </a:rPr>
              <a:t>ОБУЧАЮЩИЕ КАРТОЧКИ предназначены для самостоятельной и совместной работы детей в ходе реализации проектов соответствующей тематики. Задания на карточках иллюстрируют выбранную тему со всех сторон в изображениях, словах, символах и цифрах. На карточках каждый ребенок найдет себе задания по силам и интересам. </a:t>
            </a:r>
          </a:p>
          <a:p>
            <a:r>
              <a:rPr lang="ru-RU" sz="1200" kern="1200" dirty="0">
                <a:solidFill>
                  <a:schemeClr val="tx1"/>
                </a:solidFill>
                <a:effectLst/>
                <a:latin typeface="+mn-lt"/>
                <a:ea typeface="+mn-ea"/>
                <a:cs typeface="+mn-cs"/>
              </a:rPr>
              <a:t>ОБУЧАЮЩИЕ КАРТОЧКИ ДЛЯ ДЕТСКИХ ПРОЕКТОВ</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содержат задания на развитие элементарных естественно-научных и математических представлений, формирование основ грамотности, развитие мелкой моторики и изобразительных навыков;</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развивают целостное представление о предметах, явлениях, событиях и обеспечивают интеграцию образовательных областей;</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предлагают обучение через типичные для дошкольников виды деятельности (рассматривание, рисование, игру) и более продвинутые, но характерные для многих дошкольников: копирование, чтение, решение простейших математических задач;</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оставляют ребенку право выбора содержания, вида, последовательности, интенсивности, длительности и формы представления результата своей деятельности;</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предоставляют ребенку возможность выполнить работу вместе со сверстниками и/или взрослыми и получить как персональный, так и общий результат;</a:t>
            </a:r>
          </a:p>
          <a:p>
            <a:pPr marL="171450" indent="-171450">
              <a:buFont typeface="Arial" panose="020B0604020202020204" pitchFamily="34" charset="0"/>
              <a:buChar char="•"/>
            </a:pPr>
            <a:r>
              <a:rPr lang="ru-RU" sz="1200" kern="1200" dirty="0">
                <a:solidFill>
                  <a:schemeClr val="tx1"/>
                </a:solidFill>
                <a:effectLst/>
                <a:latin typeface="+mn-lt"/>
                <a:ea typeface="+mn-ea"/>
                <a:cs typeface="+mn-cs"/>
              </a:rPr>
              <a:t>обеспечивают организацию работы с детьми с ОВЗ с учетом особенностей их развития (например: преобладание наглядно-действенного мышления; необходимость организации обучения в уединенном месте, многократного повторения учебного материала на разном содержании).</a:t>
            </a:r>
          </a:p>
          <a:p>
            <a:r>
              <a:rPr lang="ru-RU" sz="1200" kern="1200" dirty="0">
                <a:solidFill>
                  <a:schemeClr val="tx1"/>
                </a:solidFill>
                <a:effectLst/>
                <a:latin typeface="+mn-lt"/>
                <a:ea typeface="+mn-ea"/>
                <a:cs typeface="+mn-cs"/>
              </a:rPr>
              <a:t>Карточки можно использовать в ходе реализации детских проектов, а также в другой групповой и индивидуальной образовательной деятельности в детском саду, развивающих центрах, начальных классах школы и в семейном образовании.</a:t>
            </a:r>
          </a:p>
          <a:p>
            <a:endParaRPr lang="ru-RU" i="1" dirty="0"/>
          </a:p>
        </p:txBody>
      </p:sp>
      <p:sp>
        <p:nvSpPr>
          <p:cNvPr id="4" name="Номер слайда 3"/>
          <p:cNvSpPr>
            <a:spLocks noGrp="1"/>
          </p:cNvSpPr>
          <p:nvPr>
            <p:ph type="sldNum" sz="quarter" idx="10"/>
          </p:nvPr>
        </p:nvSpPr>
        <p:spPr/>
        <p:txBody>
          <a:bodyPr/>
          <a:lstStyle/>
          <a:p>
            <a:fld id="{98962D1F-EBD6-44C1-A0ED-6441966F5E8A}" type="slidenum">
              <a:rPr lang="ru-RU" smtClean="0"/>
              <a:pPr/>
              <a:t>28</a:t>
            </a:fld>
            <a:endParaRPr lang="ru-RU"/>
          </a:p>
        </p:txBody>
      </p:sp>
    </p:spTree>
    <p:extLst>
      <p:ext uri="{BB962C8B-B14F-4D97-AF65-F5344CB8AC3E}">
        <p14:creationId xmlns:p14="http://schemas.microsoft.com/office/powerpoint/2010/main" val="2597978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7500" lnSpcReduction="20000"/>
          </a:bodyPr>
          <a:lstStyle/>
          <a:p>
            <a:r>
              <a:rPr lang="ru-RU" b="1" dirty="0"/>
              <a:t>Проекты в области естественных наук, математики и техники для дошкольников. Учебно-практическое пособие</a:t>
            </a:r>
          </a:p>
          <a:p>
            <a:r>
              <a:rPr lang="ru-RU" dirty="0"/>
              <a:t>Под редакцией профессора В. Э. Фтенакиса</a:t>
            </a:r>
          </a:p>
          <a:p>
            <a:r>
              <a:rPr lang="en-GB" i="1" dirty="0"/>
              <a:t>ISBN 978-5-4454-0783-6</a:t>
            </a:r>
            <a:r>
              <a:rPr lang="ru-RU" i="1" dirty="0"/>
              <a:t> </a:t>
            </a:r>
          </a:p>
          <a:p>
            <a:r>
              <a:rPr lang="ru-RU" dirty="0"/>
              <a:t>192 стр.</a:t>
            </a:r>
          </a:p>
          <a:p>
            <a:endParaRPr lang="ru-RU" dirty="0"/>
          </a:p>
          <a:p>
            <a:r>
              <a:rPr lang="ru-RU" dirty="0"/>
              <a:t>Как побудить детей уже в раннем возрасте осваивать естественно-научное, математическое и техническое содержание образования и поддержать возникший</a:t>
            </a:r>
          </a:p>
          <a:p>
            <a:r>
              <a:rPr lang="ru-RU" dirty="0"/>
              <a:t>интерес к этим направлениям? Как сделать познавательное развитие непременной составной частью деятельности дошкольной организации? В настоящем издании</a:t>
            </a:r>
          </a:p>
          <a:p>
            <a:r>
              <a:rPr lang="ru-RU" dirty="0"/>
              <a:t>педагоги детских садов найдут рекомендации по укреплению у своих воспитанников начальных знаний и умений в данных областях знания.</a:t>
            </a:r>
          </a:p>
          <a:p>
            <a:r>
              <a:rPr lang="ru-RU" dirty="0"/>
              <a:t>Представленные проекты проверены педагогической практикой. Все они основаны на современных научных данных, которыми располагает психология развития,</a:t>
            </a:r>
          </a:p>
          <a:p>
            <a:r>
              <a:rPr lang="ru-RU" dirty="0"/>
              <a:t>и направлены на то, чтобы дети активно знакомились с явлениями и объектами окружающего мира, учась при этом взаимодействовать друг с другом и со взрослыми.</a:t>
            </a:r>
          </a:p>
          <a:p>
            <a:r>
              <a:rPr lang="ru-RU" dirty="0"/>
              <a:t>Задача педагогов — не дать угаснуть естественной любознательности детей и их исследовательскому задору. Эта книга послужит источником идей, которые помогут не</a:t>
            </a:r>
          </a:p>
          <a:p>
            <a:r>
              <a:rPr lang="ru-RU" dirty="0"/>
              <a:t>только повысить качество дошкольного образования, но и сделать повседневную жизнь детского сада ярче и занимательнее.</a:t>
            </a:r>
          </a:p>
          <a:p>
            <a:r>
              <a:rPr lang="ru-RU" dirty="0"/>
              <a:t>Предлагаемое практическое пособие является первым в серии книг «Вдохновение. Создавать естество знания», знакомящей читателей с опытом работы зарубежных детских садов в области раннего естественно-научного образования.</a:t>
            </a:r>
          </a:p>
          <a:p>
            <a:r>
              <a:rPr lang="ru-RU" dirty="0"/>
              <a:t>Издание предназначено для педагогов и методистов дошкольного образования, сотрудников детских центров, родителей, заинтересованных в разностороннем развитии</a:t>
            </a:r>
          </a:p>
          <a:p>
            <a:r>
              <a:rPr lang="ru-RU" dirty="0"/>
              <a:t>своих детей.</a:t>
            </a:r>
          </a:p>
          <a:p>
            <a:endParaRPr lang="ru-RU" dirty="0"/>
          </a:p>
          <a:p>
            <a:r>
              <a:rPr lang="ru-RU" b="1" dirty="0"/>
              <a:t>СОДЕРЖАНИЕ</a:t>
            </a:r>
          </a:p>
          <a:p>
            <a:endParaRPr lang="ru-RU" dirty="0"/>
          </a:p>
          <a:p>
            <a:r>
              <a:rPr lang="ru-RU" dirty="0"/>
              <a:t>Предисловие к русскому изданию 4</a:t>
            </a:r>
          </a:p>
          <a:p>
            <a:r>
              <a:rPr lang="ru-RU" dirty="0"/>
              <a:t>1. Теоретические основы</a:t>
            </a:r>
          </a:p>
          <a:p>
            <a:r>
              <a:rPr lang="ru-RU" dirty="0"/>
              <a:t>Естественные науки, математика и техника 8</a:t>
            </a:r>
          </a:p>
          <a:p>
            <a:r>
              <a:rPr lang="ru-RU" dirty="0"/>
              <a:t>Дети и педагоги совместно строят знания и картину мира 13</a:t>
            </a:r>
          </a:p>
          <a:p>
            <a:r>
              <a:rPr lang="ru-RU" dirty="0"/>
              <a:t>Планирование и проведение проектов 17</a:t>
            </a:r>
          </a:p>
          <a:p>
            <a:r>
              <a:rPr lang="ru-RU" dirty="0"/>
              <a:t>Выбор и проведение экспериментов 23</a:t>
            </a:r>
          </a:p>
          <a:p>
            <a:r>
              <a:rPr lang="ru-RU" dirty="0"/>
              <a:t>2. Проекты</a:t>
            </a:r>
          </a:p>
          <a:p>
            <a:r>
              <a:rPr lang="ru-RU" dirty="0"/>
              <a:t>Вода — элемент природы 28</a:t>
            </a:r>
          </a:p>
          <a:p>
            <a:r>
              <a:rPr lang="ru-RU" dirty="0"/>
              <a:t>Гусеницы — бабочки — насекомые:</a:t>
            </a:r>
          </a:p>
          <a:p>
            <a:r>
              <a:rPr lang="ru-RU" dirty="0"/>
              <a:t>наблюдение за природой и эксперименты 36</a:t>
            </a:r>
          </a:p>
          <a:p>
            <a:r>
              <a:rPr lang="ru-RU" dirty="0"/>
              <a:t>Чудесный мир воды 42</a:t>
            </a:r>
          </a:p>
          <a:p>
            <a:r>
              <a:rPr lang="ru-RU" dirty="0"/>
              <a:t>«Включить воду»: уголок для экспериментов с водой 51</a:t>
            </a:r>
          </a:p>
          <a:p>
            <a:r>
              <a:rPr lang="ru-RU" dirty="0"/>
              <a:t>Исследования и эксперименты для дошкольников 60</a:t>
            </a:r>
          </a:p>
          <a:p>
            <a:r>
              <a:rPr lang="ru-RU" dirty="0"/>
              <a:t>Мастерская знаний 74</a:t>
            </a:r>
          </a:p>
          <a:p>
            <a:r>
              <a:rPr lang="ru-RU" dirty="0"/>
              <a:t>Раз, два, три, четыре, пять, всё мы можем сосчитать! Путешествие в страну чисел и множеств 82</a:t>
            </a:r>
          </a:p>
          <a:p>
            <a:r>
              <a:rPr lang="ru-RU" dirty="0"/>
              <a:t>Цвета, формы и числа: игрушечный магазин 92</a:t>
            </a:r>
          </a:p>
          <a:p>
            <a:r>
              <a:rPr lang="ru-RU" dirty="0"/>
              <a:t>Математическая мастерская 98</a:t>
            </a:r>
          </a:p>
          <a:p>
            <a:r>
              <a:rPr lang="ru-RU" dirty="0"/>
              <a:t>Детская конференция 107</a:t>
            </a:r>
          </a:p>
          <a:p>
            <a:r>
              <a:rPr lang="ru-RU" dirty="0"/>
              <a:t>Дети создают образовательную среду 113</a:t>
            </a:r>
          </a:p>
          <a:p>
            <a:r>
              <a:rPr lang="ru-RU" dirty="0"/>
              <a:t>«Детский город» и «Пашкина пекарня» 121</a:t>
            </a:r>
          </a:p>
          <a:p>
            <a:r>
              <a:rPr lang="ru-RU" dirty="0"/>
              <a:t>Концепция пространства: оборудование лаборатории 127</a:t>
            </a:r>
          </a:p>
          <a:p>
            <a:r>
              <a:rPr lang="ru-RU" dirty="0"/>
              <a:t>Юные метеорологи 137</a:t>
            </a:r>
          </a:p>
          <a:p>
            <a:r>
              <a:rPr lang="ru-RU" dirty="0"/>
              <a:t>От демонстрации опыта к самостоятельному экспериментированию: детская лаборатория 144</a:t>
            </a:r>
          </a:p>
          <a:p>
            <a:r>
              <a:rPr lang="ru-RU" dirty="0"/>
              <a:t>Делаем сами: игровой домик с электричеством и водосточной трубой 158</a:t>
            </a:r>
          </a:p>
          <a:p>
            <a:r>
              <a:rPr lang="ru-RU" dirty="0"/>
              <a:t>Дети знают больше! 166</a:t>
            </a:r>
          </a:p>
          <a:p>
            <a:r>
              <a:rPr lang="ru-RU" dirty="0"/>
              <a:t>Силы действуют везде: раннее образование в области физики и техники 179</a:t>
            </a:r>
          </a:p>
        </p:txBody>
      </p:sp>
      <p:sp>
        <p:nvSpPr>
          <p:cNvPr id="4" name="Номер слайда 3"/>
          <p:cNvSpPr>
            <a:spLocks noGrp="1"/>
          </p:cNvSpPr>
          <p:nvPr>
            <p:ph type="sldNum" sz="quarter" idx="5"/>
          </p:nvPr>
        </p:nvSpPr>
        <p:spPr/>
        <p:txBody>
          <a:bodyPr/>
          <a:lstStyle/>
          <a:p>
            <a:fld id="{98962D1F-EBD6-44C1-A0ED-6441966F5E8A}" type="slidenum">
              <a:rPr lang="ru-RU" smtClean="0"/>
              <a:pPr/>
              <a:t>29</a:t>
            </a:fld>
            <a:endParaRPr lang="ru-RU"/>
          </a:p>
        </p:txBody>
      </p:sp>
    </p:spTree>
    <p:extLst>
      <p:ext uri="{BB962C8B-B14F-4D97-AF65-F5344CB8AC3E}">
        <p14:creationId xmlns:p14="http://schemas.microsoft.com/office/powerpoint/2010/main" val="3891978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32500" lnSpcReduction="20000"/>
          </a:bodyPr>
          <a:lstStyle/>
          <a:p>
            <a:r>
              <a:rPr lang="ru-RU" b="1" dirty="0"/>
              <a:t>Техническое образование в дошкольном возрасте. Учебно-практическое пособие</a:t>
            </a:r>
          </a:p>
          <a:p>
            <a:r>
              <a:rPr lang="ru-RU" dirty="0"/>
              <a:t>Под редакцией профессора В. Э. </a:t>
            </a:r>
            <a:r>
              <a:rPr lang="ru-RU" dirty="0" err="1"/>
              <a:t>Фтенакиса</a:t>
            </a:r>
            <a:endParaRPr lang="ru-RU" dirty="0"/>
          </a:p>
          <a:p>
            <a:r>
              <a:rPr lang="en-GB" i="1" dirty="0"/>
              <a:t>ISBN 978-5-4454-0786-7</a:t>
            </a:r>
            <a:r>
              <a:rPr lang="ru-RU" i="1" dirty="0"/>
              <a:t> </a:t>
            </a:r>
          </a:p>
          <a:p>
            <a:r>
              <a:rPr lang="ru-RU" dirty="0"/>
              <a:t>160 стр.</a:t>
            </a:r>
          </a:p>
          <a:p>
            <a:endParaRPr lang="ru-RU" dirty="0"/>
          </a:p>
          <a:p>
            <a:r>
              <a:rPr lang="ru-RU" dirty="0"/>
              <a:t>Как сложить крышу для домика, построенного из кубиков, чтобы она не упала?</a:t>
            </a:r>
          </a:p>
          <a:p>
            <a:r>
              <a:rPr lang="ru-RU" dirty="0"/>
              <a:t>Как сделать самые лучшие качели? Как смастерить паровозик, который может плавать? </a:t>
            </a:r>
          </a:p>
          <a:p>
            <a:r>
              <a:rPr lang="ru-RU" dirty="0"/>
              <a:t>Находя ответы на подобные вопросы, дети решают технические проблемы. </a:t>
            </a:r>
          </a:p>
          <a:p>
            <a:r>
              <a:rPr lang="ru-RU" dirty="0"/>
              <a:t>Специалисты в области педагогики считают, что дети — это прирожденные исследователи и изобретатели. </a:t>
            </a:r>
          </a:p>
          <a:p>
            <a:r>
              <a:rPr lang="ru-RU" dirty="0"/>
              <a:t>Задача технического образования в дошкольном возрасте — поддержать и развить творческое мышление детей,</a:t>
            </a:r>
          </a:p>
          <a:p>
            <a:r>
              <a:rPr lang="ru-RU" dirty="0"/>
              <a:t>научить их претворять в жизнь свои, казалось бы, невероятные идеи. В этой книге читатель найдет не только изложение общих принципов дошкольного</a:t>
            </a:r>
          </a:p>
          <a:p>
            <a:r>
              <a:rPr lang="ru-RU" dirty="0"/>
              <a:t>образования и современных взглядов на развитие ребенка, но и примеры проектов, реализованных на практике.</a:t>
            </a:r>
          </a:p>
          <a:p>
            <a:r>
              <a:rPr lang="ru-RU" dirty="0"/>
              <a:t>Предлагаемое учебно-практическое пособие входит в серию книг «Вдохновение. Естество знания», знакомящую читателей с опытом работы зарубежных детских</a:t>
            </a:r>
          </a:p>
          <a:p>
            <a:r>
              <a:rPr lang="ru-RU" dirty="0"/>
              <a:t>садов в области раннего естественно-научного и технического образования.</a:t>
            </a:r>
          </a:p>
          <a:p>
            <a:r>
              <a:rPr lang="ru-RU" dirty="0"/>
              <a:t>Издание предназначено для педагогов и методистов дошкольного образования, сотрудников детских центров, родителей, заинтересованных в разностороннем</a:t>
            </a:r>
          </a:p>
          <a:p>
            <a:r>
              <a:rPr lang="ru-RU" dirty="0"/>
              <a:t>развитии своих детей.</a:t>
            </a:r>
          </a:p>
          <a:p>
            <a:endParaRPr lang="ru-RU" dirty="0"/>
          </a:p>
          <a:p>
            <a:r>
              <a:rPr lang="ru-RU" b="1" dirty="0"/>
              <a:t>СОДЕРЖАНИЕ</a:t>
            </a:r>
          </a:p>
          <a:p>
            <a:endParaRPr lang="ru-RU" dirty="0"/>
          </a:p>
          <a:p>
            <a:r>
              <a:rPr lang="ru-RU" dirty="0"/>
              <a:t>1. Техническое образование с самого рождения 5</a:t>
            </a:r>
          </a:p>
          <a:p>
            <a:r>
              <a:rPr lang="ru-RU" dirty="0"/>
              <a:t>1.1. Почему в дошкольном возрасте необходимо техническое образование 6</a:t>
            </a:r>
          </a:p>
          <a:p>
            <a:r>
              <a:rPr lang="ru-RU" dirty="0"/>
              <a:t>1.1.1. Программы технического образования для дошкольников 7</a:t>
            </a:r>
          </a:p>
          <a:p>
            <a:r>
              <a:rPr lang="ru-RU" dirty="0"/>
              <a:t>1.1.2. Обзор целей и подходов технического образования в дошкольном возрасте 9</a:t>
            </a:r>
          </a:p>
          <a:p>
            <a:r>
              <a:rPr lang="ru-RU" dirty="0"/>
              <a:t>1.2. Общие принципы дошкольного образования 13</a:t>
            </a:r>
          </a:p>
          <a:p>
            <a:r>
              <a:rPr lang="ru-RU" dirty="0"/>
              <a:t>1.2.1. Понимание развития 14</a:t>
            </a:r>
          </a:p>
          <a:p>
            <a:r>
              <a:rPr lang="ru-RU" dirty="0"/>
              <a:t>1.2.2. Понимание образования 15</a:t>
            </a:r>
          </a:p>
          <a:p>
            <a:r>
              <a:rPr lang="ru-RU" dirty="0"/>
              <a:t>1.2.3. Образ ребенка 24</a:t>
            </a:r>
          </a:p>
          <a:p>
            <a:r>
              <a:rPr lang="ru-RU" dirty="0"/>
              <a:t>1.2.4. Принципы планирования и осуществления образовательного процесса 26</a:t>
            </a:r>
          </a:p>
          <a:p>
            <a:r>
              <a:rPr lang="ru-RU" dirty="0"/>
              <a:t>2. Основные положения технического образования в дошкольном возрасте 35</a:t>
            </a:r>
          </a:p>
          <a:p>
            <a:r>
              <a:rPr lang="ru-RU" dirty="0"/>
              <a:t>2.1. Технические объекты как предмет коммуникации 36</a:t>
            </a:r>
          </a:p>
          <a:p>
            <a:r>
              <a:rPr lang="ru-RU" dirty="0"/>
              <a:t>2.2. Комфортная образовательная среда 38</a:t>
            </a:r>
          </a:p>
          <a:p>
            <a:r>
              <a:rPr lang="ru-RU" dirty="0"/>
              <a:t>2.3. Положительное отношение к содержанию образования и </a:t>
            </a:r>
            <a:r>
              <a:rPr lang="ru-RU" dirty="0" err="1"/>
              <a:t>самоэффективность</a:t>
            </a:r>
            <a:r>
              <a:rPr lang="ru-RU" dirty="0"/>
              <a:t> 39</a:t>
            </a:r>
          </a:p>
          <a:p>
            <a:r>
              <a:rPr lang="ru-RU" dirty="0"/>
              <a:t>2.4. Знакомство с социальными и культурными аспектами техники 40</a:t>
            </a:r>
          </a:p>
          <a:p>
            <a:r>
              <a:rPr lang="ru-RU" dirty="0"/>
              <a:t>2.5. Проявление творческих способностей и способности к решению проблем 40</a:t>
            </a:r>
          </a:p>
          <a:p>
            <a:r>
              <a:rPr lang="ru-RU" dirty="0"/>
              <a:t>2.6. Развитие моторных навыков и навыков ручного труда 42</a:t>
            </a:r>
          </a:p>
          <a:p>
            <a:r>
              <a:rPr lang="ru-RU" dirty="0"/>
              <a:t>2.7. Подход к изучению тем, связанных с техникой 42</a:t>
            </a:r>
          </a:p>
          <a:p>
            <a:r>
              <a:rPr lang="ru-RU" dirty="0"/>
              <a:t>2.8. Обеспечение безопасности 44</a:t>
            </a:r>
          </a:p>
          <a:p>
            <a:r>
              <a:rPr lang="ru-RU" dirty="0"/>
              <a:t>3. Что знают, умеют и чему учатся дети: основы психологии развития 45</a:t>
            </a:r>
          </a:p>
          <a:p>
            <a:r>
              <a:rPr lang="ru-RU" dirty="0"/>
              <a:t>3.1. Восприятие, исследование и развитие моторики 46</a:t>
            </a:r>
          </a:p>
          <a:p>
            <a:r>
              <a:rPr lang="ru-RU" dirty="0"/>
              <a:t>3.1.1. Визуальное восприятие 47</a:t>
            </a:r>
          </a:p>
          <a:p>
            <a:r>
              <a:rPr lang="ru-RU" dirty="0"/>
              <a:t>3.1.2. Слух 47</a:t>
            </a:r>
          </a:p>
          <a:p>
            <a:r>
              <a:rPr lang="ru-RU" dirty="0"/>
              <a:t>3.1.3. Развитие моторики: зрительно-двигательная координация 48</a:t>
            </a:r>
          </a:p>
          <a:p>
            <a:r>
              <a:rPr lang="ru-RU" dirty="0"/>
              <a:t>3.1.4. Развитие способности пользоваться инструментами 49</a:t>
            </a:r>
          </a:p>
          <a:p>
            <a:r>
              <a:rPr lang="ru-RU" dirty="0"/>
              <a:t>3.2. Развитие способностей к решению проблем и к умозаключению 51</a:t>
            </a:r>
          </a:p>
          <a:p>
            <a:r>
              <a:rPr lang="ru-RU" dirty="0"/>
              <a:t>3.2.1. Решение проблем 51</a:t>
            </a:r>
          </a:p>
          <a:p>
            <a:r>
              <a:rPr lang="ru-RU" dirty="0"/>
              <a:t>3.2.2. Способность к умозаключению 52</a:t>
            </a:r>
          </a:p>
          <a:p>
            <a:r>
              <a:rPr lang="ru-RU" dirty="0"/>
              <a:t>3.3. Развитие технических знаний 53</a:t>
            </a:r>
          </a:p>
          <a:p>
            <a:r>
              <a:rPr lang="ru-RU" dirty="0"/>
              <a:t>3.3.1. Развитие причинного мышления 54</a:t>
            </a:r>
          </a:p>
          <a:p>
            <a:r>
              <a:rPr lang="ru-RU" dirty="0"/>
              <a:t>3.3.2. Развитие понятийного знания 55</a:t>
            </a:r>
          </a:p>
          <a:p>
            <a:r>
              <a:rPr lang="ru-RU" dirty="0"/>
              <a:t>3.3.3. Область физических знаний 57</a:t>
            </a:r>
          </a:p>
          <a:p>
            <a:r>
              <a:rPr lang="ru-RU" dirty="0"/>
              <a:t>3.4. Обзор основ психологии развития 60</a:t>
            </a:r>
          </a:p>
          <a:p>
            <a:r>
              <a:rPr lang="ru-RU" dirty="0"/>
              <a:t>4. Цели технического образования в дошкольном возрасте 61</a:t>
            </a:r>
          </a:p>
          <a:p>
            <a:r>
              <a:rPr lang="ru-RU" dirty="0"/>
              <a:t>4.1. Опыт пользования техникой и базовые технические знания 62</a:t>
            </a:r>
          </a:p>
          <a:p>
            <a:r>
              <a:rPr lang="ru-RU" dirty="0"/>
              <a:t>4.1.1. Приобретение опыта пользования техникой в повседневной жизни 62</a:t>
            </a:r>
          </a:p>
          <a:p>
            <a:r>
              <a:rPr lang="ru-RU" dirty="0"/>
              <a:t>4.1.2. Опыт использования материалов 88</a:t>
            </a:r>
          </a:p>
          <a:p>
            <a:r>
              <a:rPr lang="ru-RU" dirty="0"/>
              <a:t>4.1.3. Опыт использования инструментов 90</a:t>
            </a:r>
          </a:p>
          <a:p>
            <a:r>
              <a:rPr lang="ru-RU" dirty="0"/>
              <a:t>4.1.4. Проектирование, строительство и конструирование 92</a:t>
            </a:r>
          </a:p>
          <a:p>
            <a:r>
              <a:rPr lang="ru-RU" dirty="0"/>
              <a:t>4.2. Влияние и последствия использования технических устройств 93</a:t>
            </a:r>
          </a:p>
          <a:p>
            <a:r>
              <a:rPr lang="ru-RU" dirty="0"/>
              <a:t>5. Организация образовательного процесса в духе совместного конструирования: проектный метод и </a:t>
            </a:r>
            <a:r>
              <a:rPr lang="ru-RU" dirty="0" err="1"/>
              <a:t>метакогнитивные</a:t>
            </a:r>
            <a:r>
              <a:rPr lang="ru-RU" dirty="0"/>
              <a:t> беседы 95</a:t>
            </a:r>
          </a:p>
          <a:p>
            <a:r>
              <a:rPr lang="ru-RU" dirty="0"/>
              <a:t>5.1. Преимущества проектного метода 98</a:t>
            </a:r>
          </a:p>
          <a:p>
            <a:r>
              <a:rPr lang="ru-RU" dirty="0"/>
              <a:t>5.2. Выбор темы проекта 99</a:t>
            </a:r>
          </a:p>
          <a:p>
            <a:r>
              <a:rPr lang="ru-RU" dirty="0"/>
              <a:t>5.3. Планирование и подготовка проекта 101</a:t>
            </a:r>
          </a:p>
          <a:p>
            <a:r>
              <a:rPr lang="ru-RU" dirty="0"/>
              <a:t>5.4. Проведение проекта 103</a:t>
            </a:r>
          </a:p>
          <a:p>
            <a:r>
              <a:rPr lang="ru-RU" dirty="0"/>
              <a:t>5.5. Завершение проекта 106</a:t>
            </a:r>
          </a:p>
          <a:p>
            <a:r>
              <a:rPr lang="ru-RU" dirty="0"/>
              <a:t>6. Проекты в области техники: примеры из практики 109</a:t>
            </a:r>
          </a:p>
          <a:p>
            <a:r>
              <a:rPr lang="ru-RU" dirty="0"/>
              <a:t>6.1. Проект «От машинки для чистки яблок к велосипеду: механизмы с зубчатой передачей» 114</a:t>
            </a:r>
          </a:p>
          <a:p>
            <a:r>
              <a:rPr lang="ru-RU" dirty="0"/>
              <a:t>6.2. Проект «Как устроен компьютер» 122</a:t>
            </a:r>
          </a:p>
          <a:p>
            <a:r>
              <a:rPr lang="ru-RU" dirty="0"/>
              <a:t>6.3. Проект «Телефоны» 129</a:t>
            </a:r>
          </a:p>
          <a:p>
            <a:r>
              <a:rPr lang="ru-RU" dirty="0"/>
              <a:t>6.4. Проект «Техника на игровой площадке» 135</a:t>
            </a:r>
          </a:p>
          <a:p>
            <a:r>
              <a:rPr lang="ru-RU" dirty="0"/>
              <a:t>6.5. Проект «Паровозик» 139</a:t>
            </a:r>
          </a:p>
          <a:p>
            <a:r>
              <a:rPr lang="ru-RU" dirty="0"/>
              <a:t>6.6. Проект «Упражнения, игры и эксперименты на наклонной плоскости» 144</a:t>
            </a:r>
          </a:p>
          <a:p>
            <a:r>
              <a:rPr lang="ru-RU" dirty="0"/>
              <a:t>Вместо заключения: актуальные аспекты дошкольного образования 152</a:t>
            </a:r>
          </a:p>
          <a:p>
            <a:endParaRPr lang="ru-RU" dirty="0"/>
          </a:p>
        </p:txBody>
      </p:sp>
      <p:sp>
        <p:nvSpPr>
          <p:cNvPr id="4" name="Номер слайда 3"/>
          <p:cNvSpPr>
            <a:spLocks noGrp="1"/>
          </p:cNvSpPr>
          <p:nvPr>
            <p:ph type="sldNum" sz="quarter" idx="5"/>
          </p:nvPr>
        </p:nvSpPr>
        <p:spPr/>
        <p:txBody>
          <a:bodyPr/>
          <a:lstStyle/>
          <a:p>
            <a:fld id="{98962D1F-EBD6-44C1-A0ED-6441966F5E8A}" type="slidenum">
              <a:rPr lang="ru-RU" smtClean="0"/>
              <a:pPr/>
              <a:t>30</a:t>
            </a:fld>
            <a:endParaRPr lang="ru-RU"/>
          </a:p>
        </p:txBody>
      </p:sp>
    </p:spTree>
    <p:extLst>
      <p:ext uri="{BB962C8B-B14F-4D97-AF65-F5344CB8AC3E}">
        <p14:creationId xmlns:p14="http://schemas.microsoft.com/office/powerpoint/2010/main" val="2156052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25000" lnSpcReduction="20000"/>
          </a:bodyPr>
          <a:lstStyle/>
          <a:p>
            <a:r>
              <a:rPr lang="ru-RU" b="1" dirty="0"/>
              <a:t>Математическое образование в дошкольном возрасте. Учебно-практическое пособие</a:t>
            </a:r>
          </a:p>
          <a:p>
            <a:r>
              <a:rPr lang="ru-RU" dirty="0"/>
              <a:t>Под редакцией профессора В. Э. </a:t>
            </a:r>
            <a:r>
              <a:rPr lang="ru-RU" dirty="0" err="1"/>
              <a:t>Фтенакиса</a:t>
            </a:r>
            <a:endParaRPr lang="ru-RU" dirty="0"/>
          </a:p>
          <a:p>
            <a:r>
              <a:rPr lang="en-GB" i="1" dirty="0"/>
              <a:t>ISBN 978-5-4454-0784-3</a:t>
            </a:r>
            <a:endParaRPr lang="ru-RU" i="1" dirty="0"/>
          </a:p>
          <a:p>
            <a:r>
              <a:rPr lang="ru-RU" dirty="0"/>
              <a:t>224 стр.</a:t>
            </a:r>
          </a:p>
          <a:p>
            <a:endParaRPr lang="ru-RU" dirty="0"/>
          </a:p>
          <a:p>
            <a:r>
              <a:rPr lang="ru-RU" dirty="0"/>
              <a:t>Математика окружает нас повсюду: повторяющийся орнамент на фасаде зданий, смена дня и ночи, ежегодное празднование дня рождения и Нового года. Весь</a:t>
            </a:r>
          </a:p>
          <a:p>
            <a:r>
              <a:rPr lang="ru-RU" dirty="0"/>
              <a:t>мир — это живое доказательство математических теорем и закономерностей.</a:t>
            </a:r>
          </a:p>
          <a:p>
            <a:r>
              <a:rPr lang="ru-RU" dirty="0"/>
              <a:t>Специалисты в области педагогики считают, что дети — прирожденные математики, получающие первичный математический опыт сразу после рождения.</a:t>
            </a:r>
          </a:p>
          <a:p>
            <a:r>
              <a:rPr lang="ru-RU" dirty="0"/>
              <a:t>Взрослые просто должны помочь им перевести этот опыт на язык цифр, чисел, форм, измерений. Задача математического образования в дошкольном возрасте —</a:t>
            </a:r>
          </a:p>
          <a:p>
            <a:r>
              <a:rPr lang="ru-RU" dirty="0"/>
              <a:t>поддержать и развить творческое мышление детей, научить их претворять в жизнь свои, казалось бы, невероятные идеи. В этой книге читатель найдет не только</a:t>
            </a:r>
          </a:p>
          <a:p>
            <a:r>
              <a:rPr lang="ru-RU" dirty="0"/>
              <a:t>изложение общих принципов дошкольного образования и современных взглядов на развитие ребенка, но и примеры проектов, реализованных на практике.</a:t>
            </a:r>
          </a:p>
          <a:p>
            <a:r>
              <a:rPr lang="ru-RU" dirty="0"/>
              <a:t>Издание предназначено для педагогов и методистов дошкольного образования, сотрудников детских центров, родителей, заинтересованных в разностороннем</a:t>
            </a:r>
          </a:p>
          <a:p>
            <a:r>
              <a:rPr lang="ru-RU" dirty="0"/>
              <a:t>развитии своих детей.</a:t>
            </a:r>
          </a:p>
          <a:p>
            <a:endParaRPr lang="ru-RU" dirty="0"/>
          </a:p>
          <a:p>
            <a:r>
              <a:rPr lang="ru-RU" b="1" dirty="0"/>
              <a:t>СОДЕРЖАНИЕ</a:t>
            </a:r>
          </a:p>
          <a:p>
            <a:endParaRPr lang="ru-RU" dirty="0"/>
          </a:p>
          <a:p>
            <a:r>
              <a:rPr lang="ru-RU" dirty="0"/>
              <a:t>Предисловие к русскому изданию 8</a:t>
            </a:r>
          </a:p>
          <a:p>
            <a:r>
              <a:rPr lang="ru-RU" dirty="0"/>
              <a:t>Глава 1. Обучение математике с самых первых шагов 11</a:t>
            </a:r>
          </a:p>
          <a:p>
            <a:r>
              <a:rPr lang="ru-RU" dirty="0"/>
              <a:t>1.1. Цели математического образования 13</a:t>
            </a:r>
          </a:p>
          <a:p>
            <a:r>
              <a:rPr lang="ru-RU" dirty="0"/>
              <a:t>1.2. Общие принципы дошкольного образования 16</a:t>
            </a:r>
          </a:p>
          <a:p>
            <a:r>
              <a:rPr lang="ru-RU" dirty="0"/>
              <a:t>1.2.1. Теории развития 17</a:t>
            </a:r>
          </a:p>
          <a:p>
            <a:r>
              <a:rPr lang="ru-RU" dirty="0"/>
              <a:t>1.2.2. Понимание образования 18</a:t>
            </a:r>
          </a:p>
          <a:p>
            <a:r>
              <a:rPr lang="ru-RU" dirty="0"/>
              <a:t>Процессы учения и развития с конструктивистской точки зрения 19</a:t>
            </a:r>
          </a:p>
          <a:p>
            <a:r>
              <a:rPr lang="ru-RU" dirty="0"/>
              <a:t>Процессы учения и развития с социально-конструктивистской точки зрения 19</a:t>
            </a:r>
          </a:p>
          <a:p>
            <a:r>
              <a:rPr lang="ru-RU" dirty="0"/>
              <a:t>Со-конструктивный подход 20</a:t>
            </a:r>
          </a:p>
          <a:p>
            <a:r>
              <a:rPr lang="ru-RU" dirty="0"/>
              <a:t>Идеалы, компетенции, области образования 23</a:t>
            </a:r>
          </a:p>
          <a:p>
            <a:r>
              <a:rPr lang="ru-RU" dirty="0"/>
              <a:t>1.2.3. Образ ребенка 27</a:t>
            </a:r>
          </a:p>
          <a:p>
            <a:r>
              <a:rPr lang="ru-RU" dirty="0"/>
              <a:t>1.2.4. Принципы планирования и реализации образовательных процессов 30</a:t>
            </a:r>
          </a:p>
          <a:p>
            <a:r>
              <a:rPr lang="ru-RU" dirty="0"/>
              <a:t>Отношения между педагогом и ребенком 30</a:t>
            </a:r>
          </a:p>
          <a:p>
            <a:r>
              <a:rPr lang="ru-RU" dirty="0"/>
              <a:t>Принятие ребенка таким, какой он есть (в его «здесь-бытии») 31</a:t>
            </a:r>
          </a:p>
          <a:p>
            <a:r>
              <a:rPr lang="ru-RU" dirty="0"/>
              <a:t>Учение с использованием всех органов чувств, эмоций и интеллектуальных способностей 31</a:t>
            </a:r>
          </a:p>
          <a:p>
            <a:r>
              <a:rPr lang="ru-RU" dirty="0"/>
              <a:t>Создание связи между разными областями образования 31</a:t>
            </a:r>
          </a:p>
          <a:p>
            <a:r>
              <a:rPr lang="ru-RU" dirty="0"/>
              <a:t>Индивидуальный подход к организации процесса образования 32</a:t>
            </a:r>
          </a:p>
          <a:p>
            <a:r>
              <a:rPr lang="ru-RU" dirty="0"/>
              <a:t>Ценность и использование индивидуальных различий и социокультурного многообразия 34</a:t>
            </a:r>
          </a:p>
          <a:p>
            <a:r>
              <a:rPr lang="ru-RU" dirty="0"/>
              <a:t>Базовый демократический принцип взаимодействия с детьми 36</a:t>
            </a:r>
          </a:p>
          <a:p>
            <a:r>
              <a:rPr lang="ru-RU" dirty="0"/>
              <a:t>Опора на сильные стороны детей 36</a:t>
            </a:r>
          </a:p>
          <a:p>
            <a:r>
              <a:rPr lang="ru-RU" dirty="0"/>
              <a:t>Адекватность уровню развития 36</a:t>
            </a:r>
          </a:p>
          <a:p>
            <a:r>
              <a:rPr lang="ru-RU" dirty="0"/>
              <a:t>Интеграция образовательных сред 37</a:t>
            </a:r>
          </a:p>
          <a:p>
            <a:r>
              <a:rPr lang="ru-RU" dirty="0"/>
              <a:t>Дети учатся, играя 38</a:t>
            </a:r>
          </a:p>
          <a:p>
            <a:r>
              <a:rPr lang="ru-RU" dirty="0"/>
              <a:t>Обучение в повседневном опыте и на его основе 39</a:t>
            </a:r>
          </a:p>
          <a:p>
            <a:r>
              <a:rPr lang="ru-RU" dirty="0"/>
              <a:t>Конструктивное отношение к ошибкам 39</a:t>
            </a:r>
          </a:p>
          <a:p>
            <a:r>
              <a:rPr lang="ru-RU" dirty="0"/>
              <a:t>Глава 2. Основные принципы математического образования 41</a:t>
            </a:r>
          </a:p>
          <a:p>
            <a:r>
              <a:rPr lang="ru-RU" dirty="0"/>
              <a:t>2.1. Открывать математику вместе с детьми в их собственном мире 43</a:t>
            </a:r>
          </a:p>
          <a:p>
            <a:r>
              <a:rPr lang="ru-RU" dirty="0"/>
              <a:t>2.2. Заниматься математикой активно, творчески и в сотрудничестве 45</a:t>
            </a:r>
          </a:p>
          <a:p>
            <a:r>
              <a:rPr lang="ru-RU" dirty="0"/>
              <a:t>2.3. Укреплять позитивное отношение к математике и веру в себя 47</a:t>
            </a:r>
          </a:p>
          <a:p>
            <a:r>
              <a:rPr lang="ru-RU" dirty="0"/>
              <a:t>2.4. Развивать умение учиться и решать проблемы 49</a:t>
            </a:r>
          </a:p>
          <a:p>
            <a:r>
              <a:rPr lang="ru-RU" dirty="0"/>
              <a:t>2.5. Заниматься математикой, используя междисциплинарный подход 50</a:t>
            </a:r>
          </a:p>
          <a:p>
            <a:r>
              <a:rPr lang="ru-RU" dirty="0"/>
              <a:t>Связь математики с другими областями образования 50</a:t>
            </a:r>
          </a:p>
          <a:p>
            <a:r>
              <a:rPr lang="ru-RU" dirty="0"/>
              <a:t>Социально-коммуникативное и речевое развитие 51</a:t>
            </a:r>
          </a:p>
          <a:p>
            <a:r>
              <a:rPr lang="ru-RU" dirty="0"/>
              <a:t>Естественные науки и техника 51</a:t>
            </a:r>
          </a:p>
          <a:p>
            <a:r>
              <a:rPr lang="ru-RU" dirty="0"/>
              <a:t>Эстетика, искусство и культура 52</a:t>
            </a:r>
          </a:p>
          <a:p>
            <a:r>
              <a:rPr lang="ru-RU" dirty="0"/>
              <a:t>Движение и танец 52</a:t>
            </a:r>
          </a:p>
          <a:p>
            <a:r>
              <a:rPr lang="ru-RU" dirty="0"/>
              <a:t>Здоровье и питание 53</a:t>
            </a:r>
          </a:p>
          <a:p>
            <a:r>
              <a:rPr lang="ru-RU" dirty="0"/>
              <a:t>2.6. Организовывать увлекательную учебную среду 54</a:t>
            </a:r>
          </a:p>
          <a:p>
            <a:r>
              <a:rPr lang="ru-RU" dirty="0"/>
              <a:t>Социальная среда 54</a:t>
            </a:r>
          </a:p>
          <a:p>
            <a:r>
              <a:rPr lang="ru-RU" dirty="0"/>
              <a:t>Физическая среда 54</a:t>
            </a:r>
          </a:p>
          <a:p>
            <a:r>
              <a:rPr lang="ru-RU" dirty="0"/>
              <a:t>Математические игры, упражнения и дидактические материалы 55</a:t>
            </a:r>
          </a:p>
          <a:p>
            <a:r>
              <a:rPr lang="ru-RU" dirty="0"/>
              <a:t>Глава 3. Психология развития как основа дошкольного математического образования.</a:t>
            </a:r>
          </a:p>
          <a:p>
            <a:r>
              <a:rPr lang="ru-RU" dirty="0"/>
              <a:t>Что с ранних лет знают умеют и могут освоить дети. 57</a:t>
            </a:r>
          </a:p>
          <a:p>
            <a:r>
              <a:rPr lang="ru-RU" dirty="0"/>
              <a:t>3.1. Базовые подходы к описанию и объяснению развития, специфичные для отдельных областей знания и общие для всех 58</a:t>
            </a:r>
          </a:p>
          <a:p>
            <a:r>
              <a:rPr lang="ru-RU" dirty="0"/>
              <a:t>3.1.1. Подходы к описанию и объяснению познавательного развития, единые для всех областей знания 58</a:t>
            </a:r>
          </a:p>
          <a:p>
            <a:r>
              <a:rPr lang="ru-RU" dirty="0"/>
              <a:t>3.1.2. Подходы, выделяющие специфику отдельных областей знания 61</a:t>
            </a:r>
          </a:p>
          <a:p>
            <a:r>
              <a:rPr lang="ru-RU" dirty="0"/>
              <a:t>Развитие познания в области математического образования 62</a:t>
            </a:r>
          </a:p>
          <a:p>
            <a:r>
              <a:rPr lang="ru-RU" dirty="0"/>
              <a:t>3.2. Классификация 63</a:t>
            </a:r>
          </a:p>
          <a:p>
            <a:r>
              <a:rPr lang="ru-RU" dirty="0"/>
              <a:t>Формирование классов и включение в классы 63</a:t>
            </a:r>
          </a:p>
          <a:p>
            <a:r>
              <a:rPr lang="ru-RU" dirty="0"/>
              <a:t>3.3. Образование последовательностей. Ряды 66</a:t>
            </a:r>
          </a:p>
          <a:p>
            <a:r>
              <a:rPr lang="ru-RU" dirty="0"/>
              <a:t>3.4. Время 67</a:t>
            </a:r>
          </a:p>
          <a:p>
            <a:r>
              <a:rPr lang="ru-RU" dirty="0"/>
              <a:t>Переживание времени и ориентация во времени 68</a:t>
            </a:r>
          </a:p>
          <a:p>
            <a:r>
              <a:rPr lang="ru-RU" dirty="0"/>
              <a:t>Понимание физического времени 70</a:t>
            </a:r>
          </a:p>
          <a:p>
            <a:r>
              <a:rPr lang="ru-RU" dirty="0"/>
              <a:t>3.5. Пространство 72</a:t>
            </a:r>
          </a:p>
          <a:p>
            <a:r>
              <a:rPr lang="ru-RU" dirty="0"/>
              <a:t>Ранний опыт детей и способности пространственного восприятия и пространственной ориентации 72</a:t>
            </a:r>
          </a:p>
          <a:p>
            <a:r>
              <a:rPr lang="ru-RU" dirty="0"/>
              <a:t>Дальнейшее развитие пространственной ориентации и пространственных представлений в дошкольном возрасте 76</a:t>
            </a:r>
          </a:p>
          <a:p>
            <a:r>
              <a:rPr lang="ru-RU" dirty="0"/>
              <a:t>3.6. Числа, счет и первые арифметические действия 77</a:t>
            </a:r>
          </a:p>
          <a:p>
            <a:r>
              <a:rPr lang="ru-RU" dirty="0"/>
              <a:t>Дети с самого раннего возраста умеют считать 78</a:t>
            </a:r>
          </a:p>
          <a:p>
            <a:r>
              <a:rPr lang="ru-RU" dirty="0"/>
              <a:t>Дальнейшее развитие понятия числа, счета и простых арифметических</a:t>
            </a:r>
          </a:p>
          <a:p>
            <a:r>
              <a:rPr lang="ru-RU" dirty="0"/>
              <a:t>действий 80</a:t>
            </a:r>
          </a:p>
          <a:p>
            <a:r>
              <a:rPr lang="ru-RU" dirty="0"/>
              <a:t>Глава 4. Развитие математических способностей и умений:</a:t>
            </a:r>
          </a:p>
          <a:p>
            <a:r>
              <a:rPr lang="ru-RU" dirty="0"/>
              <a:t>цели образования в области математики 85</a:t>
            </a:r>
          </a:p>
          <a:p>
            <a:r>
              <a:rPr lang="ru-RU" dirty="0"/>
              <a:t>Первичный математический опыт: исходная точка математического образования 86</a:t>
            </a:r>
          </a:p>
          <a:p>
            <a:r>
              <a:rPr lang="ru-RU" dirty="0"/>
              <a:t>Речевое развитие: обмен математическим опытом, идеями и их описание 87</a:t>
            </a:r>
          </a:p>
          <a:p>
            <a:r>
              <a:rPr lang="ru-RU" dirty="0"/>
              <a:t>Углубление математического понимания: символизация, абстрагирование и анализ 88</a:t>
            </a:r>
          </a:p>
          <a:p>
            <a:r>
              <a:rPr lang="ru-RU" dirty="0"/>
              <a:t>4.1. Сортировка и классификация 89</a:t>
            </a:r>
          </a:p>
          <a:p>
            <a:r>
              <a:rPr lang="ru-RU" dirty="0"/>
              <a:t>4.1.1. Первичный математический опыт 92</a:t>
            </a:r>
          </a:p>
          <a:p>
            <a:r>
              <a:rPr lang="ru-RU" dirty="0"/>
              <a:t>Сортировка и классификация предметов 92</a:t>
            </a:r>
          </a:p>
          <a:p>
            <a:r>
              <a:rPr lang="ru-RU" dirty="0"/>
              <a:t>4.1.2. Речевое развитие 93</a:t>
            </a:r>
          </a:p>
          <a:p>
            <a:r>
              <a:rPr lang="ru-RU" dirty="0"/>
              <a:t>Классификация на основе языковых понятий 93</a:t>
            </a:r>
          </a:p>
          <a:p>
            <a:r>
              <a:rPr lang="ru-RU" dirty="0"/>
              <a:t>4.1.3. Углубление понимания темы 94</a:t>
            </a:r>
          </a:p>
          <a:p>
            <a:r>
              <a:rPr lang="ru-RU" dirty="0"/>
              <a:t>Анализ и классификация 94</a:t>
            </a:r>
          </a:p>
          <a:p>
            <a:r>
              <a:rPr lang="ru-RU" dirty="0"/>
              <a:t>Установление связей между надклассом и подклассом 95</a:t>
            </a:r>
          </a:p>
          <a:p>
            <a:r>
              <a:rPr lang="ru-RU" dirty="0"/>
              <a:t>4.2. Закономерности и структуры 96</a:t>
            </a:r>
          </a:p>
          <a:p>
            <a:r>
              <a:rPr lang="ru-RU" dirty="0"/>
              <a:t>4.2.1. Первичный математический опыт 99</a:t>
            </a:r>
          </a:p>
          <a:p>
            <a:r>
              <a:rPr lang="ru-RU" dirty="0"/>
              <a:t>4.2.2. Речевое развитие 100</a:t>
            </a:r>
          </a:p>
          <a:p>
            <a:r>
              <a:rPr lang="ru-RU" dirty="0"/>
              <a:t>4.2.3. Углубление понимания темы 101</a:t>
            </a:r>
          </a:p>
          <a:p>
            <a:r>
              <a:rPr lang="ru-RU" dirty="0"/>
              <a:t>4.3. Время 103</a:t>
            </a:r>
          </a:p>
          <a:p>
            <a:r>
              <a:rPr lang="ru-RU" dirty="0"/>
              <a:t>4.3.1. Первичный математический опыт 105</a:t>
            </a:r>
          </a:p>
          <a:p>
            <a:r>
              <a:rPr lang="ru-RU" dirty="0"/>
              <a:t>Отрезки времени, временная последовательность и ритмы 105</a:t>
            </a:r>
          </a:p>
          <a:p>
            <a:r>
              <a:rPr lang="ru-RU" dirty="0"/>
              <a:t>4.3.2. Речевое развитие 107</a:t>
            </a:r>
          </a:p>
          <a:p>
            <a:r>
              <a:rPr lang="ru-RU" dirty="0"/>
              <a:t>Понимание и применение основных временных данных 107</a:t>
            </a:r>
          </a:p>
          <a:p>
            <a:r>
              <a:rPr lang="ru-RU" dirty="0"/>
              <a:t>4.3.3. Углубление понимания темы 108</a:t>
            </a:r>
          </a:p>
          <a:p>
            <a:r>
              <a:rPr lang="ru-RU" dirty="0"/>
              <a:t>Способы наглядного представления хода времени 109</a:t>
            </a:r>
          </a:p>
          <a:p>
            <a:r>
              <a:rPr lang="ru-RU" dirty="0"/>
              <a:t>Знакомство с измерением времени и его анализ 110</a:t>
            </a:r>
          </a:p>
          <a:p>
            <a:r>
              <a:rPr lang="ru-RU" dirty="0"/>
              <a:t>Описание ритмов времени 110</a:t>
            </a:r>
          </a:p>
          <a:p>
            <a:r>
              <a:rPr lang="ru-RU" dirty="0"/>
              <a:t>4.4. Пространство и формы 112</a:t>
            </a:r>
          </a:p>
          <a:p>
            <a:r>
              <a:rPr lang="ru-RU" dirty="0"/>
              <a:t>4.4.1. Первичный математический опыт 115</a:t>
            </a:r>
          </a:p>
          <a:p>
            <a:r>
              <a:rPr lang="ru-RU" dirty="0"/>
              <a:t>Осмысление положения собственного тела и других объектов в пространстве 115</a:t>
            </a:r>
          </a:p>
          <a:p>
            <a:r>
              <a:rPr lang="ru-RU" dirty="0"/>
              <a:t>Определение расстояний 116</a:t>
            </a:r>
          </a:p>
          <a:p>
            <a:r>
              <a:rPr lang="ru-RU" dirty="0"/>
              <a:t>Обнаружение, создание и узнавание форм 116</a:t>
            </a:r>
          </a:p>
          <a:p>
            <a:r>
              <a:rPr lang="ru-RU" dirty="0"/>
              <a:t>4.4.2. Речевое развитие 117</a:t>
            </a:r>
          </a:p>
          <a:p>
            <a:r>
              <a:rPr lang="ru-RU" dirty="0"/>
              <a:t>Описание позиций, направлений и пути 117</a:t>
            </a:r>
          </a:p>
          <a:p>
            <a:r>
              <a:rPr lang="ru-RU" dirty="0"/>
              <a:t>Описание форм и их особенностей 118</a:t>
            </a:r>
          </a:p>
          <a:p>
            <a:r>
              <a:rPr lang="ru-RU" dirty="0"/>
              <a:t>4.4.3. Углубление понимания темы 118</a:t>
            </a:r>
          </a:p>
          <a:p>
            <a:r>
              <a:rPr lang="ru-RU" dirty="0"/>
              <a:t>Представление пространственных данных с разных ракурсов 118</a:t>
            </a:r>
          </a:p>
          <a:p>
            <a:r>
              <a:rPr lang="ru-RU" dirty="0"/>
              <a:t>Составление, использование и разбор планов местности и строительных планов 120</a:t>
            </a:r>
          </a:p>
          <a:p>
            <a:r>
              <a:rPr lang="ru-RU" dirty="0"/>
              <a:t>Знакомство с измерением пространственных данных и их анализ 121</a:t>
            </a:r>
          </a:p>
          <a:p>
            <a:r>
              <a:rPr lang="ru-RU" dirty="0"/>
              <a:t>4.5. Множества, числа и цифры 123</a:t>
            </a:r>
          </a:p>
          <a:p>
            <a:r>
              <a:rPr lang="ru-RU" dirty="0"/>
              <a:t>4.5.1. Первичный математический опыт 125</a:t>
            </a:r>
          </a:p>
          <a:p>
            <a:r>
              <a:rPr lang="ru-RU" dirty="0"/>
              <a:t>Обращение с множествами 125</a:t>
            </a:r>
          </a:p>
          <a:p>
            <a:r>
              <a:rPr lang="ru-RU" dirty="0"/>
              <a:t>Обнаружение цифр и чисел в окружающей среде 126</a:t>
            </a:r>
          </a:p>
          <a:p>
            <a:r>
              <a:rPr lang="ru-RU" dirty="0"/>
              <a:t>4.5.2. Речевое развитие 126</a:t>
            </a:r>
          </a:p>
          <a:p>
            <a:r>
              <a:rPr lang="ru-RU" dirty="0"/>
              <a:t>Описание и сравнение величин множеств на разговорном языке 126</a:t>
            </a:r>
          </a:p>
          <a:p>
            <a:r>
              <a:rPr lang="ru-RU" dirty="0"/>
              <a:t>Расшифровка и применение цифр 127</a:t>
            </a:r>
          </a:p>
          <a:p>
            <a:r>
              <a:rPr lang="ru-RU" dirty="0"/>
              <a:t>4.5.3. Углубление понимания темы 127</a:t>
            </a:r>
          </a:p>
          <a:p>
            <a:r>
              <a:rPr lang="ru-RU" dirty="0"/>
              <a:t>Пересчет и движение в ряду числительных 127</a:t>
            </a:r>
          </a:p>
          <a:p>
            <a:r>
              <a:rPr lang="ru-RU" dirty="0"/>
              <a:t>Знакомство с принципом простых арифметических действий 129</a:t>
            </a:r>
          </a:p>
          <a:p>
            <a:r>
              <a:rPr lang="ru-RU" dirty="0"/>
              <a:t>Умение читать и отображать большие количества в простых диаграммах 130</a:t>
            </a:r>
          </a:p>
          <a:p>
            <a:r>
              <a:rPr lang="ru-RU" dirty="0"/>
              <a:t>Глава 5. Взаимодействие в образовательном процессе.  Метод проектов и рефлексивные диалоги 131</a:t>
            </a:r>
          </a:p>
          <a:p>
            <a:r>
              <a:rPr lang="ru-RU" dirty="0"/>
              <a:t>5.1. Характеристики проектного метода 134</a:t>
            </a:r>
          </a:p>
          <a:p>
            <a:r>
              <a:rPr lang="ru-RU" dirty="0"/>
              <a:t>5.2. Выбор темы проекта 136</a:t>
            </a:r>
          </a:p>
          <a:p>
            <a:r>
              <a:rPr lang="ru-RU" dirty="0"/>
              <a:t>5.3. Планирование и подготовка проекта 137</a:t>
            </a:r>
          </a:p>
          <a:p>
            <a:r>
              <a:rPr lang="ru-RU" dirty="0"/>
              <a:t>5.4. Реализация проекта 140</a:t>
            </a:r>
          </a:p>
          <a:p>
            <a:r>
              <a:rPr lang="ru-RU" dirty="0"/>
              <a:t>5.4.1. Первый этап 140</a:t>
            </a:r>
          </a:p>
          <a:p>
            <a:r>
              <a:rPr lang="ru-RU" dirty="0"/>
              <a:t>5.4.2. Дальнейший ход работы над проектом: сбор и обработка информации (главный этап) 140</a:t>
            </a:r>
          </a:p>
          <a:p>
            <a:r>
              <a:rPr lang="ru-RU" dirty="0"/>
              <a:t>5.4.3. Этапы рефлексии 141</a:t>
            </a:r>
          </a:p>
          <a:p>
            <a:r>
              <a:rPr lang="ru-RU" dirty="0"/>
              <a:t>5.4.3. Завершение проекта 143</a:t>
            </a:r>
          </a:p>
          <a:p>
            <a:r>
              <a:rPr lang="ru-RU" dirty="0"/>
              <a:t>Глава 6. Проекты в области образования «Математика»: примеры из практики 145</a:t>
            </a:r>
          </a:p>
          <a:p>
            <a:r>
              <a:rPr lang="ru-RU" dirty="0"/>
              <a:t>Задачи и описания проектов 146</a:t>
            </a:r>
          </a:p>
          <a:p>
            <a:r>
              <a:rPr lang="ru-RU" dirty="0"/>
              <a:t>Со-конструктивный принцип 146</a:t>
            </a:r>
          </a:p>
          <a:p>
            <a:r>
              <a:rPr lang="ru-RU" dirty="0"/>
              <a:t>Структура описания проектов 148</a:t>
            </a:r>
          </a:p>
          <a:p>
            <a:r>
              <a:rPr lang="ru-RU" dirty="0"/>
              <a:t>Цели образования в области математики 149</a:t>
            </a:r>
          </a:p>
          <a:p>
            <a:r>
              <a:rPr lang="ru-RU" dirty="0"/>
              <a:t>6.1. Пример первый. Детская выставка-ярмарка </a:t>
            </a:r>
            <a:r>
              <a:rPr lang="ru-RU" dirty="0" err="1"/>
              <a:t>Cultunaria</a:t>
            </a:r>
            <a:r>
              <a:rPr lang="ru-RU" dirty="0"/>
              <a:t> </a:t>
            </a:r>
            <a:r>
              <a:rPr lang="ru-RU" dirty="0" err="1"/>
              <a:t>fit</a:t>
            </a:r>
            <a:r>
              <a:rPr lang="ru-RU" dirty="0"/>
              <a:t> 151</a:t>
            </a:r>
          </a:p>
          <a:p>
            <a:r>
              <a:rPr lang="ru-RU" dirty="0"/>
              <a:t>6.1.1. Выбор темы проекта 151</a:t>
            </a:r>
          </a:p>
          <a:p>
            <a:r>
              <a:rPr lang="ru-RU" dirty="0"/>
              <a:t>6.1.2. План и подготовка проекта 151</a:t>
            </a:r>
          </a:p>
          <a:p>
            <a:r>
              <a:rPr lang="ru-RU" dirty="0"/>
              <a:t>6.1.3. Осуществление проекта 153</a:t>
            </a:r>
          </a:p>
          <a:p>
            <a:r>
              <a:rPr lang="ru-RU" dirty="0"/>
              <a:t>Основной этап проекта 153</a:t>
            </a:r>
          </a:p>
          <a:p>
            <a:r>
              <a:rPr lang="ru-RU" dirty="0"/>
              <a:t>Булочная и кафе «Солнце» 153</a:t>
            </a:r>
          </a:p>
          <a:p>
            <a:r>
              <a:rPr lang="ru-RU" dirty="0"/>
              <a:t>Магазин музыкальных инструментов «Звонок» 157</a:t>
            </a:r>
          </a:p>
          <a:p>
            <a:r>
              <a:rPr lang="ru-RU" dirty="0"/>
              <a:t>«Куриные художества» 158</a:t>
            </a:r>
          </a:p>
          <a:p>
            <a:r>
              <a:rPr lang="ru-RU" dirty="0"/>
              <a:t>Другие предприятия: «Фитнес-центр ”Спортивные дети“» и «Театр» 159</a:t>
            </a:r>
          </a:p>
          <a:p>
            <a:r>
              <a:rPr lang="ru-RU" dirty="0"/>
              <a:t>Документальное сопровождение проекта и рефлексия 160</a:t>
            </a:r>
          </a:p>
          <a:p>
            <a:r>
              <a:rPr lang="ru-RU" dirty="0"/>
              <a:t>Завершение проекта 160</a:t>
            </a:r>
          </a:p>
          <a:p>
            <a:r>
              <a:rPr lang="ru-RU" dirty="0"/>
              <a:t>6.1.4. Интеграция областей образования 161</a:t>
            </a:r>
          </a:p>
          <a:p>
            <a:r>
              <a:rPr lang="ru-RU" dirty="0"/>
              <a:t>6.2. Пример второй. Проект «Часы и время» 162</a:t>
            </a:r>
          </a:p>
          <a:p>
            <a:r>
              <a:rPr lang="ru-RU" dirty="0"/>
              <a:t>6.2.1. Выбор темы проекта 162</a:t>
            </a:r>
          </a:p>
          <a:p>
            <a:r>
              <a:rPr lang="ru-RU" dirty="0"/>
              <a:t>6.2.2. Планирование и подготовка проекта 163</a:t>
            </a:r>
          </a:p>
          <a:p>
            <a:r>
              <a:rPr lang="ru-RU" dirty="0"/>
              <a:t>6.2.3. Осуществление проекта 164</a:t>
            </a:r>
          </a:p>
          <a:p>
            <a:r>
              <a:rPr lang="ru-RU" dirty="0"/>
              <a:t>Основной этап проекта 164</a:t>
            </a:r>
          </a:p>
          <a:p>
            <a:r>
              <a:rPr lang="ru-RU" dirty="0"/>
              <a:t>Вступление: что и как можно измерить? 164</a:t>
            </a:r>
          </a:p>
          <a:p>
            <a:r>
              <a:rPr lang="ru-RU" dirty="0"/>
              <a:t>Часы дома и в нашем окружении 167</a:t>
            </a:r>
          </a:p>
          <a:p>
            <a:r>
              <a:rPr lang="ru-RU" dirty="0"/>
              <a:t>Что такое время? 167</a:t>
            </a:r>
          </a:p>
          <a:p>
            <a:r>
              <a:rPr lang="ru-RU" dirty="0"/>
              <a:t>Знакомимся с принципами работы разных часов 169</a:t>
            </a:r>
          </a:p>
          <a:p>
            <a:r>
              <a:rPr lang="ru-RU" dirty="0"/>
              <a:t>Документальное сопровождение проекта и рефлексия 170</a:t>
            </a:r>
          </a:p>
          <a:p>
            <a:r>
              <a:rPr lang="ru-RU" dirty="0"/>
              <a:t>Завершение проекта 171</a:t>
            </a:r>
          </a:p>
          <a:p>
            <a:r>
              <a:rPr lang="ru-RU" dirty="0"/>
              <a:t>6.2.4. Интеграция областей образования 171</a:t>
            </a:r>
          </a:p>
          <a:p>
            <a:r>
              <a:rPr lang="ru-RU" dirty="0"/>
              <a:t>6.3. Пример третий. Планирование, измерение, обустройство — по-новому</a:t>
            </a:r>
          </a:p>
          <a:p>
            <a:r>
              <a:rPr lang="ru-RU" dirty="0"/>
              <a:t>оформляем помещение для группы 172</a:t>
            </a:r>
          </a:p>
          <a:p>
            <a:r>
              <a:rPr lang="ru-RU" dirty="0"/>
              <a:t>6.3.1. Выбор темы проекта 172</a:t>
            </a:r>
          </a:p>
          <a:p>
            <a:r>
              <a:rPr lang="ru-RU" dirty="0"/>
              <a:t>6.3.2. Планирование и подготовка проекта 172</a:t>
            </a:r>
          </a:p>
          <a:p>
            <a:r>
              <a:rPr lang="ru-RU" dirty="0"/>
              <a:t>6.3.3. Реализация проекта 174</a:t>
            </a:r>
          </a:p>
          <a:p>
            <a:r>
              <a:rPr lang="ru-RU" dirty="0"/>
              <a:t>Основные этапы проекта 174</a:t>
            </a:r>
          </a:p>
          <a:p>
            <a:r>
              <a:rPr lang="ru-RU" dirty="0"/>
              <a:t>Планирование нового обустройства детского сада 176</a:t>
            </a:r>
          </a:p>
          <a:p>
            <a:r>
              <a:rPr lang="ru-RU" dirty="0"/>
              <a:t>Закупка 178</a:t>
            </a:r>
          </a:p>
          <a:p>
            <a:r>
              <a:rPr lang="ru-RU" dirty="0"/>
              <a:t>Сборка мебели 179</a:t>
            </a:r>
          </a:p>
          <a:p>
            <a:r>
              <a:rPr lang="ru-RU" dirty="0"/>
              <a:t>Документальное сопровождение проекта и рефлексия 180</a:t>
            </a:r>
          </a:p>
          <a:p>
            <a:r>
              <a:rPr lang="ru-RU" dirty="0"/>
              <a:t>Завершение проекта 181</a:t>
            </a:r>
          </a:p>
          <a:p>
            <a:r>
              <a:rPr lang="ru-RU" dirty="0"/>
              <a:t>6.3.4. Интеграция областей образования 182</a:t>
            </a:r>
          </a:p>
          <a:p>
            <a:r>
              <a:rPr lang="ru-RU" dirty="0"/>
              <a:t>6.4. Пример четвертый. </a:t>
            </a:r>
            <a:r>
              <a:rPr lang="ru-RU" dirty="0" err="1"/>
              <a:t>Архитек</a:t>
            </a:r>
            <a:r>
              <a:rPr lang="ru-RU" dirty="0"/>
              <a:t>-Туры для детей 183</a:t>
            </a:r>
          </a:p>
          <a:p>
            <a:r>
              <a:rPr lang="ru-RU" dirty="0"/>
              <a:t>6.4.1. Выбор темы проекта 183</a:t>
            </a:r>
          </a:p>
          <a:p>
            <a:r>
              <a:rPr lang="ru-RU" dirty="0"/>
              <a:t>6.4.2. Планирование и подготовка проекта 183</a:t>
            </a:r>
          </a:p>
          <a:p>
            <a:r>
              <a:rPr lang="ru-RU" dirty="0"/>
              <a:t>6.4.3. Осуществление проекта 186</a:t>
            </a:r>
          </a:p>
          <a:p>
            <a:r>
              <a:rPr lang="ru-RU" dirty="0"/>
              <a:t>Основные этапы проекта 186</a:t>
            </a:r>
          </a:p>
          <a:p>
            <a:r>
              <a:rPr lang="ru-RU" dirty="0"/>
              <a:t>Первый </a:t>
            </a:r>
            <a:r>
              <a:rPr lang="ru-RU" dirty="0" err="1"/>
              <a:t>Архитек</a:t>
            </a:r>
            <a:r>
              <a:rPr lang="ru-RU" dirty="0"/>
              <a:t>-Тур: здание Ведомства по делам детей и молодежи 186</a:t>
            </a:r>
          </a:p>
          <a:p>
            <a:r>
              <a:rPr lang="ru-RU" dirty="0"/>
              <a:t>План туров 187</a:t>
            </a:r>
          </a:p>
          <a:p>
            <a:r>
              <a:rPr lang="ru-RU" dirty="0"/>
              <a:t>Второй </a:t>
            </a:r>
            <a:r>
              <a:rPr lang="ru-RU" dirty="0" err="1"/>
              <a:t>Архитек</a:t>
            </a:r>
            <a:r>
              <a:rPr lang="ru-RU" dirty="0"/>
              <a:t>-Тур: </a:t>
            </a:r>
            <a:r>
              <a:rPr lang="ru-RU" dirty="0" err="1"/>
              <a:t>спа</a:t>
            </a:r>
            <a:r>
              <a:rPr lang="ru-RU" dirty="0"/>
              <a:t>-центр 188</a:t>
            </a:r>
          </a:p>
          <a:p>
            <a:r>
              <a:rPr lang="ru-RU" dirty="0"/>
              <a:t>Третий </a:t>
            </a:r>
            <a:r>
              <a:rPr lang="ru-RU" dirty="0" err="1"/>
              <a:t>Архитек</a:t>
            </a:r>
            <a:r>
              <a:rPr lang="ru-RU" dirty="0"/>
              <a:t>-Тур: банк 189</a:t>
            </a:r>
          </a:p>
          <a:p>
            <a:r>
              <a:rPr lang="ru-RU" dirty="0"/>
              <a:t>Другие проектные мероприятия в детском саду 190</a:t>
            </a:r>
          </a:p>
          <a:p>
            <a:r>
              <a:rPr lang="ru-RU" dirty="0"/>
              <a:t>Документальное сопровождение проекта и рефлексия 190</a:t>
            </a:r>
          </a:p>
          <a:p>
            <a:r>
              <a:rPr lang="ru-RU" dirty="0"/>
              <a:t>Завершение проекта 192</a:t>
            </a:r>
          </a:p>
          <a:p>
            <a:r>
              <a:rPr lang="ru-RU" dirty="0"/>
              <a:t>6.4.4. Интеграция областей образования 192</a:t>
            </a:r>
          </a:p>
          <a:p>
            <a:r>
              <a:rPr lang="ru-RU" dirty="0"/>
              <a:t>6.5. Пример пятый. Мы растем 193</a:t>
            </a:r>
          </a:p>
          <a:p>
            <a:r>
              <a:rPr lang="ru-RU" dirty="0"/>
              <a:t>6.5.1. Выбор темы проекта 193</a:t>
            </a:r>
          </a:p>
          <a:p>
            <a:r>
              <a:rPr lang="ru-RU" dirty="0"/>
              <a:t>6.5.2. Планирование и подготовка проекта 193</a:t>
            </a:r>
          </a:p>
          <a:p>
            <a:r>
              <a:rPr lang="ru-RU" dirty="0"/>
              <a:t>6.5.3. Реализация проекта 195</a:t>
            </a:r>
          </a:p>
          <a:p>
            <a:r>
              <a:rPr lang="ru-RU" dirty="0"/>
              <a:t>Основной этап проекта 195</a:t>
            </a:r>
          </a:p>
          <a:p>
            <a:r>
              <a:rPr lang="ru-RU" dirty="0"/>
              <a:t>«Какой у меня рост?» 195</a:t>
            </a:r>
          </a:p>
          <a:p>
            <a:r>
              <a:rPr lang="ru-RU" dirty="0"/>
              <a:t>«Кто самый высокий в группе?» 195</a:t>
            </a:r>
          </a:p>
          <a:p>
            <a:r>
              <a:rPr lang="ru-RU" dirty="0"/>
              <a:t>«Каким я был при рождении и какой я сейчас?» 196</a:t>
            </a:r>
          </a:p>
          <a:p>
            <a:r>
              <a:rPr lang="ru-RU" dirty="0"/>
              <a:t>Вес тела 197</a:t>
            </a:r>
          </a:p>
          <a:p>
            <a:r>
              <a:rPr lang="ru-RU" dirty="0"/>
              <a:t>Дальнейшие мероприятия проекта 199</a:t>
            </a:r>
          </a:p>
          <a:p>
            <a:r>
              <a:rPr lang="ru-RU" dirty="0"/>
              <a:t>Документальное сопровождение проекта и рефлексия 200</a:t>
            </a:r>
          </a:p>
          <a:p>
            <a:r>
              <a:rPr lang="ru-RU" dirty="0"/>
              <a:t>Завершение проекта 201</a:t>
            </a:r>
          </a:p>
          <a:p>
            <a:r>
              <a:rPr lang="ru-RU" dirty="0"/>
              <a:t>6.5.4. Интеграция областей образования 201</a:t>
            </a:r>
          </a:p>
          <a:p>
            <a:r>
              <a:rPr lang="ru-RU" dirty="0"/>
              <a:t>6.6. Пример шестой. Как зуб мамонта попал в Северное море? 202</a:t>
            </a:r>
          </a:p>
          <a:p>
            <a:r>
              <a:rPr lang="ru-RU" dirty="0"/>
              <a:t>6.6.1. Выбор темы проекта 202</a:t>
            </a:r>
          </a:p>
          <a:p>
            <a:r>
              <a:rPr lang="ru-RU" dirty="0"/>
              <a:t>6.6.2. Планирование и подготовка проекта 203</a:t>
            </a:r>
          </a:p>
          <a:p>
            <a:r>
              <a:rPr lang="ru-RU" dirty="0"/>
              <a:t>6.6.3. Осуществление проекта 204</a:t>
            </a:r>
          </a:p>
          <a:p>
            <a:r>
              <a:rPr lang="ru-RU" dirty="0"/>
              <a:t>Основной этап проекта 204</a:t>
            </a:r>
          </a:p>
          <a:p>
            <a:r>
              <a:rPr lang="ru-RU" dirty="0"/>
              <a:t>Знакомство с экспонатами ледникового периода, измерение их</a:t>
            </a:r>
          </a:p>
          <a:p>
            <a:r>
              <a:rPr lang="ru-RU" dirty="0"/>
              <a:t>и взвешивание 204</a:t>
            </a:r>
          </a:p>
          <a:p>
            <a:r>
              <a:rPr lang="ru-RU" dirty="0"/>
              <a:t>Лед в ледниковый период 206</a:t>
            </a:r>
          </a:p>
          <a:p>
            <a:r>
              <a:rPr lang="ru-RU" dirty="0"/>
              <a:t>Люди и животные в ледниковом периоде 206</a:t>
            </a:r>
          </a:p>
          <a:p>
            <a:r>
              <a:rPr lang="ru-RU" dirty="0"/>
              <a:t>Ландшафт ледникового периода 206</a:t>
            </a:r>
          </a:p>
          <a:p>
            <a:r>
              <a:rPr lang="ru-RU" dirty="0"/>
              <a:t>Ледниковый период: задолго до нашей эры 206</a:t>
            </a:r>
          </a:p>
          <a:p>
            <a:r>
              <a:rPr lang="ru-RU" dirty="0"/>
              <a:t>Как зуб мамонта попал в Северное море? 208</a:t>
            </a:r>
          </a:p>
          <a:p>
            <a:r>
              <a:rPr lang="ru-RU" dirty="0"/>
              <a:t>Камни из ледникового периода 208</a:t>
            </a:r>
          </a:p>
          <a:p>
            <a:r>
              <a:rPr lang="ru-RU" dirty="0"/>
              <a:t>Другая проектная деятельность 208</a:t>
            </a:r>
          </a:p>
          <a:p>
            <a:r>
              <a:rPr lang="ru-RU" dirty="0"/>
              <a:t>Документальное сопровождение проекта и рефлексия 208</a:t>
            </a:r>
          </a:p>
          <a:p>
            <a:r>
              <a:rPr lang="ru-RU" dirty="0"/>
              <a:t>Завершение проекта 209</a:t>
            </a:r>
          </a:p>
          <a:p>
            <a:r>
              <a:rPr lang="ru-RU" dirty="0"/>
              <a:t>6.6.4. Интеграция областей образования и проектная деятельность 210</a:t>
            </a:r>
          </a:p>
          <a:p>
            <a:r>
              <a:rPr lang="ru-RU" dirty="0"/>
              <a:t>Глава 7. Общие рекомендации по взаимодействию</a:t>
            </a:r>
          </a:p>
          <a:p>
            <a:r>
              <a:rPr lang="ru-RU" dirty="0"/>
              <a:t>С дошкольниками в процессе обучения 211</a:t>
            </a:r>
          </a:p>
          <a:p>
            <a:r>
              <a:rPr lang="ru-RU" dirty="0"/>
              <a:t>7.1. Предложения по интеграции образовательных сред 212</a:t>
            </a:r>
          </a:p>
          <a:p>
            <a:r>
              <a:rPr lang="ru-RU" dirty="0"/>
              <a:t>7.1.1. Сотрудничество с родителями 212</a:t>
            </a:r>
          </a:p>
          <a:p>
            <a:r>
              <a:rPr lang="ru-RU" dirty="0"/>
              <a:t>7.1.2. Ориентация на общественную жизнь 213</a:t>
            </a:r>
          </a:p>
          <a:p>
            <a:r>
              <a:rPr lang="ru-RU" dirty="0"/>
              <a:t>7.1.3. Сотрудничество с начальной школой 213</a:t>
            </a:r>
          </a:p>
          <a:p>
            <a:r>
              <a:rPr lang="ru-RU" dirty="0"/>
              <a:t>7.2. Рекомендации по учету индивидуальных различий и социокультурного</a:t>
            </a:r>
          </a:p>
          <a:p>
            <a:r>
              <a:rPr lang="ru-RU" dirty="0"/>
              <a:t>многообразия в процессе обучения 215</a:t>
            </a:r>
          </a:p>
          <a:p>
            <a:r>
              <a:rPr lang="ru-RU" dirty="0"/>
              <a:t>7.2.1. Дети с разным темпом обучения 216</a:t>
            </a:r>
          </a:p>
          <a:p>
            <a:r>
              <a:rPr lang="ru-RU" dirty="0"/>
              <a:t>7.2.2. Дети с особыми потребностями 216</a:t>
            </a:r>
          </a:p>
          <a:p>
            <a:r>
              <a:rPr lang="ru-RU" dirty="0"/>
              <a:t>7.2.3. Многообразие культур 217</a:t>
            </a:r>
          </a:p>
          <a:p>
            <a:r>
              <a:rPr lang="ru-RU" dirty="0"/>
              <a:t>7.2.4. Влияние на обучение стереотипов, связанных с гендерными ролями 218</a:t>
            </a:r>
          </a:p>
          <a:p>
            <a:endParaRPr lang="ru-RU" dirty="0"/>
          </a:p>
          <a:p>
            <a:endParaRPr lang="ru-RU" dirty="0"/>
          </a:p>
        </p:txBody>
      </p:sp>
      <p:sp>
        <p:nvSpPr>
          <p:cNvPr id="4" name="Номер слайда 3"/>
          <p:cNvSpPr>
            <a:spLocks noGrp="1"/>
          </p:cNvSpPr>
          <p:nvPr>
            <p:ph type="sldNum" sz="quarter" idx="5"/>
          </p:nvPr>
        </p:nvSpPr>
        <p:spPr/>
        <p:txBody>
          <a:bodyPr/>
          <a:lstStyle/>
          <a:p>
            <a:fld id="{98962D1F-EBD6-44C1-A0ED-6441966F5E8A}" type="slidenum">
              <a:rPr lang="ru-RU" smtClean="0"/>
              <a:pPr/>
              <a:t>31</a:t>
            </a:fld>
            <a:endParaRPr lang="ru-RU"/>
          </a:p>
        </p:txBody>
      </p:sp>
    </p:spTree>
    <p:extLst>
      <p:ext uri="{BB962C8B-B14F-4D97-AF65-F5344CB8AC3E}">
        <p14:creationId xmlns:p14="http://schemas.microsoft.com/office/powerpoint/2010/main" val="915039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25000" lnSpcReduction="20000"/>
          </a:bodyPr>
          <a:lstStyle/>
          <a:p>
            <a:r>
              <a:rPr lang="ru-RU" b="1" dirty="0"/>
              <a:t>Математическое образование в дошкольном возрасте. Учебно-практическое пособие</a:t>
            </a:r>
          </a:p>
          <a:p>
            <a:r>
              <a:rPr lang="ru-RU" dirty="0"/>
              <a:t>Под редакцией профессора В. Э. Фтенакиса</a:t>
            </a:r>
          </a:p>
          <a:p>
            <a:r>
              <a:rPr lang="en-GB" i="1" dirty="0"/>
              <a:t>ISBN 978-5-4454-0784-3</a:t>
            </a:r>
            <a:endParaRPr lang="ru-RU" i="1" dirty="0"/>
          </a:p>
          <a:p>
            <a:r>
              <a:rPr lang="ru-RU" dirty="0"/>
              <a:t>224 стр.</a:t>
            </a:r>
          </a:p>
          <a:p>
            <a:endParaRPr lang="ru-RU" dirty="0"/>
          </a:p>
          <a:p>
            <a:r>
              <a:rPr lang="ru-RU" dirty="0"/>
              <a:t>Математика окружает нас повсюду: повторяющийся орнамент на фасаде зданий, смена дня и ночи, ежегодное празднование дня рождения и Нового года. Весь</a:t>
            </a:r>
          </a:p>
          <a:p>
            <a:r>
              <a:rPr lang="ru-RU" dirty="0"/>
              <a:t>мир — это живое доказательство математических теорем и закономерностей.</a:t>
            </a:r>
          </a:p>
          <a:p>
            <a:r>
              <a:rPr lang="ru-RU" dirty="0"/>
              <a:t>Специалисты в области педагогики считают, что дети — прирожденные математики, получающие первичный математический опыт сразу после рождения.</a:t>
            </a:r>
          </a:p>
          <a:p>
            <a:r>
              <a:rPr lang="ru-RU" dirty="0"/>
              <a:t>Взрослые просто должны помочь им перевести этот опыт на язык цифр, чисел, форм, измерений. Задача математического образования в дошкольном возрасте —</a:t>
            </a:r>
          </a:p>
          <a:p>
            <a:r>
              <a:rPr lang="ru-RU" dirty="0"/>
              <a:t>поддержать и развить творческое мышление детей, научить их претворять в жизнь свои, казалось бы, невероятные идеи. В этой книге читатель найдет не только</a:t>
            </a:r>
          </a:p>
          <a:p>
            <a:r>
              <a:rPr lang="ru-RU" dirty="0"/>
              <a:t>изложение общих принципов дошкольного образования и современных взглядов на развитие ребенка, но и примеры проектов, реализованных на практике.</a:t>
            </a:r>
          </a:p>
          <a:p>
            <a:r>
              <a:rPr lang="ru-RU" dirty="0"/>
              <a:t>Издание предназначено для педагогов и методистов дошкольного образования, сотрудников детских центров, родителей, заинтересованных в разностороннем</a:t>
            </a:r>
          </a:p>
          <a:p>
            <a:r>
              <a:rPr lang="ru-RU" dirty="0"/>
              <a:t>развитии своих детей.</a:t>
            </a:r>
          </a:p>
          <a:p>
            <a:endParaRPr lang="ru-RU" dirty="0"/>
          </a:p>
          <a:p>
            <a:r>
              <a:rPr lang="ru-RU" b="1" dirty="0"/>
              <a:t>СОДЕРЖАНИЕ</a:t>
            </a:r>
          </a:p>
          <a:p>
            <a:endParaRPr lang="ru-RU" dirty="0"/>
          </a:p>
          <a:p>
            <a:r>
              <a:rPr lang="ru-RU" dirty="0"/>
              <a:t>Предисловие к русскому изданию 8</a:t>
            </a:r>
          </a:p>
          <a:p>
            <a:r>
              <a:rPr lang="ru-RU" dirty="0"/>
              <a:t>Глава 1. Обучение математике с самых первых шагов 11</a:t>
            </a:r>
          </a:p>
          <a:p>
            <a:r>
              <a:rPr lang="ru-RU" dirty="0"/>
              <a:t>1.1. Цели математического образования 13</a:t>
            </a:r>
          </a:p>
          <a:p>
            <a:r>
              <a:rPr lang="ru-RU" dirty="0"/>
              <a:t>1.2. Общие принципы дошкольного образования 16</a:t>
            </a:r>
          </a:p>
          <a:p>
            <a:r>
              <a:rPr lang="ru-RU" dirty="0"/>
              <a:t>1.2.1. Теории развития 17</a:t>
            </a:r>
          </a:p>
          <a:p>
            <a:r>
              <a:rPr lang="ru-RU" dirty="0"/>
              <a:t>1.2.2. Понимание образования 18</a:t>
            </a:r>
          </a:p>
          <a:p>
            <a:r>
              <a:rPr lang="ru-RU" dirty="0"/>
              <a:t>Процессы учения и развития с конструктивистской точки зрения 19</a:t>
            </a:r>
          </a:p>
          <a:p>
            <a:r>
              <a:rPr lang="ru-RU" dirty="0"/>
              <a:t>Процессы учения и развития с социально-конструктивистской точки зрения 19</a:t>
            </a:r>
          </a:p>
          <a:p>
            <a:r>
              <a:rPr lang="ru-RU" dirty="0"/>
              <a:t>Со-конструктивный подход 20</a:t>
            </a:r>
          </a:p>
          <a:p>
            <a:r>
              <a:rPr lang="ru-RU" dirty="0"/>
              <a:t>Идеалы, компетенции, области образования 23</a:t>
            </a:r>
          </a:p>
          <a:p>
            <a:r>
              <a:rPr lang="ru-RU" dirty="0"/>
              <a:t>1.2.3. Образ ребенка 27</a:t>
            </a:r>
          </a:p>
          <a:p>
            <a:r>
              <a:rPr lang="ru-RU" dirty="0"/>
              <a:t>1.2.4. Принципы планирования и реализации образовательных процессов 30</a:t>
            </a:r>
          </a:p>
          <a:p>
            <a:r>
              <a:rPr lang="ru-RU" dirty="0"/>
              <a:t>Отношения между педагогом и ребенком 30</a:t>
            </a:r>
          </a:p>
          <a:p>
            <a:r>
              <a:rPr lang="ru-RU" dirty="0"/>
              <a:t>Принятие ребенка таким, какой он есть (в его «здесь-бытии») 31</a:t>
            </a:r>
          </a:p>
          <a:p>
            <a:r>
              <a:rPr lang="ru-RU" dirty="0"/>
              <a:t>Учение с использованием всех органов чувств, эмоций и интеллектуальных способностей 31</a:t>
            </a:r>
          </a:p>
          <a:p>
            <a:r>
              <a:rPr lang="ru-RU" dirty="0"/>
              <a:t>Создание связи между разными областями образования 31</a:t>
            </a:r>
          </a:p>
          <a:p>
            <a:r>
              <a:rPr lang="ru-RU" dirty="0"/>
              <a:t>Индивидуальный подход к организации процесса образования 32</a:t>
            </a:r>
          </a:p>
          <a:p>
            <a:r>
              <a:rPr lang="ru-RU" dirty="0"/>
              <a:t>Ценность и использование индивидуальных различий и социокультурного многообразия 34</a:t>
            </a:r>
          </a:p>
          <a:p>
            <a:r>
              <a:rPr lang="ru-RU" dirty="0"/>
              <a:t>Базовый демократический принцип взаимодействия с детьми 36</a:t>
            </a:r>
          </a:p>
          <a:p>
            <a:r>
              <a:rPr lang="ru-RU" dirty="0"/>
              <a:t>Опора на сильные стороны детей 36</a:t>
            </a:r>
          </a:p>
          <a:p>
            <a:r>
              <a:rPr lang="ru-RU" dirty="0"/>
              <a:t>Адекватность уровню развития 36</a:t>
            </a:r>
          </a:p>
          <a:p>
            <a:r>
              <a:rPr lang="ru-RU" dirty="0"/>
              <a:t>Интеграция образовательных сред 37</a:t>
            </a:r>
          </a:p>
          <a:p>
            <a:r>
              <a:rPr lang="ru-RU" dirty="0"/>
              <a:t>Дети учатся, играя 38</a:t>
            </a:r>
          </a:p>
          <a:p>
            <a:r>
              <a:rPr lang="ru-RU" dirty="0"/>
              <a:t>Обучение в повседневном опыте и на его основе 39</a:t>
            </a:r>
          </a:p>
          <a:p>
            <a:r>
              <a:rPr lang="ru-RU" dirty="0"/>
              <a:t>Конструктивное отношение к ошибкам 39</a:t>
            </a:r>
          </a:p>
          <a:p>
            <a:r>
              <a:rPr lang="ru-RU" dirty="0"/>
              <a:t>Глава 2. Основные принципы математического образования 41</a:t>
            </a:r>
          </a:p>
          <a:p>
            <a:r>
              <a:rPr lang="ru-RU" dirty="0"/>
              <a:t>2.1. Открывать математику вместе с детьми в их собственном мире 43</a:t>
            </a:r>
          </a:p>
          <a:p>
            <a:r>
              <a:rPr lang="ru-RU" dirty="0"/>
              <a:t>2.2. Заниматься математикой активно, творчески и в сотрудничестве 45</a:t>
            </a:r>
          </a:p>
          <a:p>
            <a:r>
              <a:rPr lang="ru-RU" dirty="0"/>
              <a:t>2.3. Укреплять позитивное отношение к математике и веру в себя 47</a:t>
            </a:r>
          </a:p>
          <a:p>
            <a:r>
              <a:rPr lang="ru-RU" dirty="0"/>
              <a:t>2.4. Развивать умение учиться и решать проблемы 49</a:t>
            </a:r>
          </a:p>
          <a:p>
            <a:r>
              <a:rPr lang="ru-RU" dirty="0"/>
              <a:t>2.5. Заниматься математикой, используя междисциплинарный подход 50</a:t>
            </a:r>
          </a:p>
          <a:p>
            <a:r>
              <a:rPr lang="ru-RU" dirty="0"/>
              <a:t>Связь математики с другими областями образования 50</a:t>
            </a:r>
          </a:p>
          <a:p>
            <a:r>
              <a:rPr lang="ru-RU" dirty="0"/>
              <a:t>Социально-коммуникативное и речевое развитие 51</a:t>
            </a:r>
          </a:p>
          <a:p>
            <a:r>
              <a:rPr lang="ru-RU" dirty="0"/>
              <a:t>Естественные науки и техника 51</a:t>
            </a:r>
          </a:p>
          <a:p>
            <a:r>
              <a:rPr lang="ru-RU" dirty="0"/>
              <a:t>Эстетика, искусство и культура 52</a:t>
            </a:r>
          </a:p>
          <a:p>
            <a:r>
              <a:rPr lang="ru-RU" dirty="0"/>
              <a:t>Движение и танец 52</a:t>
            </a:r>
          </a:p>
          <a:p>
            <a:r>
              <a:rPr lang="ru-RU" dirty="0"/>
              <a:t>Здоровье и питание 53</a:t>
            </a:r>
          </a:p>
          <a:p>
            <a:r>
              <a:rPr lang="ru-RU" dirty="0"/>
              <a:t>2.6. Организовывать увлекательную учебную среду 54</a:t>
            </a:r>
          </a:p>
          <a:p>
            <a:r>
              <a:rPr lang="ru-RU" dirty="0"/>
              <a:t>Социальная среда 54</a:t>
            </a:r>
          </a:p>
          <a:p>
            <a:r>
              <a:rPr lang="ru-RU" dirty="0"/>
              <a:t>Физическая среда 54</a:t>
            </a:r>
          </a:p>
          <a:p>
            <a:r>
              <a:rPr lang="ru-RU" dirty="0"/>
              <a:t>Математические игры, упражнения и дидактические материалы 55</a:t>
            </a:r>
          </a:p>
          <a:p>
            <a:r>
              <a:rPr lang="ru-RU" dirty="0"/>
              <a:t>Глава 3. Психология развития как основа дошкольного математического образования.</a:t>
            </a:r>
          </a:p>
          <a:p>
            <a:r>
              <a:rPr lang="ru-RU" dirty="0"/>
              <a:t>Что с ранних лет знают умеют и могут освоить дети. 57</a:t>
            </a:r>
          </a:p>
          <a:p>
            <a:r>
              <a:rPr lang="ru-RU" dirty="0"/>
              <a:t>3.1. Базовые подходы к описанию и объяснению развития, специфичные для отдельных областей знания и общие для всех 58</a:t>
            </a:r>
          </a:p>
          <a:p>
            <a:r>
              <a:rPr lang="ru-RU" dirty="0"/>
              <a:t>3.1.1. Подходы к описанию и объяснению познавательного развития, единые для всех областей знания 58</a:t>
            </a:r>
          </a:p>
          <a:p>
            <a:r>
              <a:rPr lang="ru-RU" dirty="0"/>
              <a:t>3.1.2. Подходы, выделяющие специфику отдельных областей знания 61</a:t>
            </a:r>
          </a:p>
          <a:p>
            <a:r>
              <a:rPr lang="ru-RU" dirty="0"/>
              <a:t>Развитие познания в области математического образования 62</a:t>
            </a:r>
          </a:p>
          <a:p>
            <a:r>
              <a:rPr lang="ru-RU" dirty="0"/>
              <a:t>3.2. Классификация 63</a:t>
            </a:r>
          </a:p>
          <a:p>
            <a:r>
              <a:rPr lang="ru-RU" dirty="0"/>
              <a:t>Формирование классов и включение в классы 63</a:t>
            </a:r>
          </a:p>
          <a:p>
            <a:r>
              <a:rPr lang="ru-RU" dirty="0"/>
              <a:t>3.3. Образование последовательностей. Ряды 66</a:t>
            </a:r>
          </a:p>
          <a:p>
            <a:r>
              <a:rPr lang="ru-RU" dirty="0"/>
              <a:t>3.4. Время 67</a:t>
            </a:r>
          </a:p>
          <a:p>
            <a:r>
              <a:rPr lang="ru-RU" dirty="0"/>
              <a:t>Переживание времени и ориентация во времени 68</a:t>
            </a:r>
          </a:p>
          <a:p>
            <a:r>
              <a:rPr lang="ru-RU" dirty="0"/>
              <a:t>Понимание физического времени 70</a:t>
            </a:r>
          </a:p>
          <a:p>
            <a:r>
              <a:rPr lang="ru-RU" dirty="0"/>
              <a:t>3.5. Пространство 72</a:t>
            </a:r>
          </a:p>
          <a:p>
            <a:r>
              <a:rPr lang="ru-RU" dirty="0"/>
              <a:t>Ранний опыт детей и способности пространственного восприятия и пространственной ориентации 72</a:t>
            </a:r>
          </a:p>
          <a:p>
            <a:r>
              <a:rPr lang="ru-RU" dirty="0"/>
              <a:t>Дальнейшее развитие пространственной ориентации и пространственных представлений в дошкольном возрасте 76</a:t>
            </a:r>
          </a:p>
          <a:p>
            <a:r>
              <a:rPr lang="ru-RU" dirty="0"/>
              <a:t>3.6. Числа, счет и первые арифметические действия 77</a:t>
            </a:r>
          </a:p>
          <a:p>
            <a:r>
              <a:rPr lang="ru-RU" dirty="0"/>
              <a:t>Дети с самого раннего возраста умеют считать 78</a:t>
            </a:r>
          </a:p>
          <a:p>
            <a:r>
              <a:rPr lang="ru-RU" dirty="0"/>
              <a:t>Дальнейшее развитие понятия числа, счета и простых арифметических</a:t>
            </a:r>
          </a:p>
          <a:p>
            <a:r>
              <a:rPr lang="ru-RU" dirty="0"/>
              <a:t>действий 80</a:t>
            </a:r>
          </a:p>
          <a:p>
            <a:r>
              <a:rPr lang="ru-RU" dirty="0"/>
              <a:t>Глава 4. Развитие математических способностей и умений:</a:t>
            </a:r>
          </a:p>
          <a:p>
            <a:r>
              <a:rPr lang="ru-RU" dirty="0"/>
              <a:t>цели образования в области математики 85</a:t>
            </a:r>
          </a:p>
          <a:p>
            <a:r>
              <a:rPr lang="ru-RU" dirty="0"/>
              <a:t>Первичный математический опыт: исходная точка математического образования 86</a:t>
            </a:r>
          </a:p>
          <a:p>
            <a:r>
              <a:rPr lang="ru-RU" dirty="0"/>
              <a:t>Речевое развитие: обмен математическим опытом, идеями и их описание 87</a:t>
            </a:r>
          </a:p>
          <a:p>
            <a:r>
              <a:rPr lang="ru-RU" dirty="0"/>
              <a:t>Углубление математического понимания: символизация, абстрагирование и анализ 88</a:t>
            </a:r>
          </a:p>
          <a:p>
            <a:r>
              <a:rPr lang="ru-RU" dirty="0"/>
              <a:t>4.1. Сортировка и классификация 89</a:t>
            </a:r>
          </a:p>
          <a:p>
            <a:r>
              <a:rPr lang="ru-RU" dirty="0"/>
              <a:t>4.1.1. Первичный математический опыт 92</a:t>
            </a:r>
          </a:p>
          <a:p>
            <a:r>
              <a:rPr lang="ru-RU" dirty="0"/>
              <a:t>Сортировка и классификация предметов 92</a:t>
            </a:r>
          </a:p>
          <a:p>
            <a:r>
              <a:rPr lang="ru-RU" dirty="0"/>
              <a:t>4.1.2. Речевое развитие 93</a:t>
            </a:r>
          </a:p>
          <a:p>
            <a:r>
              <a:rPr lang="ru-RU" dirty="0"/>
              <a:t>Классификация на основе языковых понятий 93</a:t>
            </a:r>
          </a:p>
          <a:p>
            <a:r>
              <a:rPr lang="ru-RU" dirty="0"/>
              <a:t>4.1.3. Углубление понимания темы 94</a:t>
            </a:r>
          </a:p>
          <a:p>
            <a:r>
              <a:rPr lang="ru-RU" dirty="0"/>
              <a:t>Анализ и классификация 94</a:t>
            </a:r>
          </a:p>
          <a:p>
            <a:r>
              <a:rPr lang="ru-RU" dirty="0"/>
              <a:t>Установление связей между надклассом и подклассом 95</a:t>
            </a:r>
          </a:p>
          <a:p>
            <a:r>
              <a:rPr lang="ru-RU" dirty="0"/>
              <a:t>4.2. Закономерности и структуры 96</a:t>
            </a:r>
          </a:p>
          <a:p>
            <a:r>
              <a:rPr lang="ru-RU" dirty="0"/>
              <a:t>4.2.1. Первичный математический опыт 99</a:t>
            </a:r>
          </a:p>
          <a:p>
            <a:r>
              <a:rPr lang="ru-RU" dirty="0"/>
              <a:t>4.2.2. Речевое развитие 100</a:t>
            </a:r>
          </a:p>
          <a:p>
            <a:r>
              <a:rPr lang="ru-RU" dirty="0"/>
              <a:t>4.2.3. Углубление понимания темы 101</a:t>
            </a:r>
          </a:p>
          <a:p>
            <a:r>
              <a:rPr lang="ru-RU" dirty="0"/>
              <a:t>4.3. Время 103</a:t>
            </a:r>
          </a:p>
          <a:p>
            <a:r>
              <a:rPr lang="ru-RU" dirty="0"/>
              <a:t>4.3.1. Первичный математический опыт 105</a:t>
            </a:r>
          </a:p>
          <a:p>
            <a:r>
              <a:rPr lang="ru-RU" dirty="0"/>
              <a:t>Отрезки времени, временная последовательность и ритмы 105</a:t>
            </a:r>
          </a:p>
          <a:p>
            <a:r>
              <a:rPr lang="ru-RU" dirty="0"/>
              <a:t>4.3.2. Речевое развитие 107</a:t>
            </a:r>
          </a:p>
          <a:p>
            <a:r>
              <a:rPr lang="ru-RU" dirty="0"/>
              <a:t>Понимание и применение основных временных данных 107</a:t>
            </a:r>
          </a:p>
          <a:p>
            <a:r>
              <a:rPr lang="ru-RU" dirty="0"/>
              <a:t>4.3.3. Углубление понимания темы 108</a:t>
            </a:r>
          </a:p>
          <a:p>
            <a:r>
              <a:rPr lang="ru-RU" dirty="0"/>
              <a:t>Способы наглядного представления хода времени 109</a:t>
            </a:r>
          </a:p>
          <a:p>
            <a:r>
              <a:rPr lang="ru-RU" dirty="0"/>
              <a:t>Знакомство с измерением времени и его анализ 110</a:t>
            </a:r>
          </a:p>
          <a:p>
            <a:r>
              <a:rPr lang="ru-RU" dirty="0"/>
              <a:t>Описание ритмов времени 110</a:t>
            </a:r>
          </a:p>
          <a:p>
            <a:r>
              <a:rPr lang="ru-RU" dirty="0"/>
              <a:t>4.4. Пространство и формы 112</a:t>
            </a:r>
          </a:p>
          <a:p>
            <a:r>
              <a:rPr lang="ru-RU" dirty="0"/>
              <a:t>4.4.1. Первичный математический опыт 115</a:t>
            </a:r>
          </a:p>
          <a:p>
            <a:r>
              <a:rPr lang="ru-RU" dirty="0"/>
              <a:t>Осмысление положения собственного тела и других объектов в пространстве 115</a:t>
            </a:r>
          </a:p>
          <a:p>
            <a:r>
              <a:rPr lang="ru-RU" dirty="0"/>
              <a:t>Определение расстояний 116</a:t>
            </a:r>
          </a:p>
          <a:p>
            <a:r>
              <a:rPr lang="ru-RU" dirty="0"/>
              <a:t>Обнаружение, создание и узнавание форм 116</a:t>
            </a:r>
          </a:p>
          <a:p>
            <a:r>
              <a:rPr lang="ru-RU" dirty="0"/>
              <a:t>4.4.2. Речевое развитие 117</a:t>
            </a:r>
          </a:p>
          <a:p>
            <a:r>
              <a:rPr lang="ru-RU" dirty="0"/>
              <a:t>Описание позиций, направлений и пути 117</a:t>
            </a:r>
          </a:p>
          <a:p>
            <a:r>
              <a:rPr lang="ru-RU" dirty="0"/>
              <a:t>Описание форм и их особенностей 118</a:t>
            </a:r>
          </a:p>
          <a:p>
            <a:r>
              <a:rPr lang="ru-RU" dirty="0"/>
              <a:t>4.4.3. Углубление понимания темы 118</a:t>
            </a:r>
          </a:p>
          <a:p>
            <a:r>
              <a:rPr lang="ru-RU" dirty="0"/>
              <a:t>Представление пространственных данных с разных ракурсов 118</a:t>
            </a:r>
          </a:p>
          <a:p>
            <a:r>
              <a:rPr lang="ru-RU" dirty="0"/>
              <a:t>Составление, использование и разбор планов местности и строительных планов 120</a:t>
            </a:r>
          </a:p>
          <a:p>
            <a:r>
              <a:rPr lang="ru-RU" dirty="0"/>
              <a:t>Знакомство с измерением пространственных данных и их анализ 121</a:t>
            </a:r>
          </a:p>
          <a:p>
            <a:r>
              <a:rPr lang="ru-RU" dirty="0"/>
              <a:t>4.5. Множества, числа и цифры 123</a:t>
            </a:r>
          </a:p>
          <a:p>
            <a:r>
              <a:rPr lang="ru-RU" dirty="0"/>
              <a:t>4.5.1. Первичный математический опыт 125</a:t>
            </a:r>
          </a:p>
          <a:p>
            <a:r>
              <a:rPr lang="ru-RU" dirty="0"/>
              <a:t>Обращение с множествами 125</a:t>
            </a:r>
          </a:p>
          <a:p>
            <a:r>
              <a:rPr lang="ru-RU" dirty="0"/>
              <a:t>Обнаружение цифр и чисел в окружающей среде 126</a:t>
            </a:r>
          </a:p>
          <a:p>
            <a:r>
              <a:rPr lang="ru-RU" dirty="0"/>
              <a:t>4.5.2. Речевое развитие 126</a:t>
            </a:r>
          </a:p>
          <a:p>
            <a:r>
              <a:rPr lang="ru-RU" dirty="0"/>
              <a:t>Описание и сравнение величин множеств на разговорном языке 126</a:t>
            </a:r>
          </a:p>
          <a:p>
            <a:r>
              <a:rPr lang="ru-RU" dirty="0"/>
              <a:t>Расшифровка и применение цифр 127</a:t>
            </a:r>
          </a:p>
          <a:p>
            <a:r>
              <a:rPr lang="ru-RU" dirty="0"/>
              <a:t>4.5.3. Углубление понимания темы 127</a:t>
            </a:r>
          </a:p>
          <a:p>
            <a:r>
              <a:rPr lang="ru-RU" dirty="0"/>
              <a:t>Пересчет и движение в ряду числительных 127</a:t>
            </a:r>
          </a:p>
          <a:p>
            <a:r>
              <a:rPr lang="ru-RU" dirty="0"/>
              <a:t>Знакомство с принципом простых арифметических действий 129</a:t>
            </a:r>
          </a:p>
          <a:p>
            <a:r>
              <a:rPr lang="ru-RU" dirty="0"/>
              <a:t>Умение читать и отображать большие количества в простых диаграммах 130</a:t>
            </a:r>
          </a:p>
          <a:p>
            <a:r>
              <a:rPr lang="ru-RU" dirty="0"/>
              <a:t>Глава 5. Взаимодействие в образовательном процессе.  Метод проектов и рефлексивные диалоги 131</a:t>
            </a:r>
          </a:p>
          <a:p>
            <a:r>
              <a:rPr lang="ru-RU" dirty="0"/>
              <a:t>5.1. Характеристики проектного метода 134</a:t>
            </a:r>
          </a:p>
          <a:p>
            <a:r>
              <a:rPr lang="ru-RU" dirty="0"/>
              <a:t>5.2. Выбор темы проекта 136</a:t>
            </a:r>
          </a:p>
          <a:p>
            <a:r>
              <a:rPr lang="ru-RU" dirty="0"/>
              <a:t>5.3. Планирование и подготовка проекта 137</a:t>
            </a:r>
          </a:p>
          <a:p>
            <a:r>
              <a:rPr lang="ru-RU" dirty="0"/>
              <a:t>5.4. Реализация проекта 140</a:t>
            </a:r>
          </a:p>
          <a:p>
            <a:r>
              <a:rPr lang="ru-RU" dirty="0"/>
              <a:t>5.4.1. Первый этап 140</a:t>
            </a:r>
          </a:p>
          <a:p>
            <a:r>
              <a:rPr lang="ru-RU" dirty="0"/>
              <a:t>5.4.2. Дальнейший ход работы над проектом: сбор и обработка информации (главный этап) 140</a:t>
            </a:r>
          </a:p>
          <a:p>
            <a:r>
              <a:rPr lang="ru-RU" dirty="0"/>
              <a:t>5.4.3. Этапы рефлексии 141</a:t>
            </a:r>
          </a:p>
          <a:p>
            <a:r>
              <a:rPr lang="ru-RU" dirty="0"/>
              <a:t>5.4.3. Завершение проекта 143</a:t>
            </a:r>
          </a:p>
          <a:p>
            <a:r>
              <a:rPr lang="ru-RU" dirty="0"/>
              <a:t>Глава 6. Проекты в области образования «Математика»: примеры из практики 145</a:t>
            </a:r>
          </a:p>
          <a:p>
            <a:r>
              <a:rPr lang="ru-RU" dirty="0"/>
              <a:t>Задачи и описания проектов 146</a:t>
            </a:r>
          </a:p>
          <a:p>
            <a:r>
              <a:rPr lang="ru-RU" dirty="0"/>
              <a:t>Со-конструктивный принцип 146</a:t>
            </a:r>
          </a:p>
          <a:p>
            <a:r>
              <a:rPr lang="ru-RU" dirty="0"/>
              <a:t>Структура описания проектов 148</a:t>
            </a:r>
          </a:p>
          <a:p>
            <a:r>
              <a:rPr lang="ru-RU" dirty="0"/>
              <a:t>Цели образования в области математики 149</a:t>
            </a:r>
          </a:p>
          <a:p>
            <a:r>
              <a:rPr lang="ru-RU" dirty="0"/>
              <a:t>6.1. Пример первый. Детская выставка-ярмарка </a:t>
            </a:r>
            <a:r>
              <a:rPr lang="ru-RU" dirty="0" err="1"/>
              <a:t>Cultunaria</a:t>
            </a:r>
            <a:r>
              <a:rPr lang="ru-RU" dirty="0"/>
              <a:t> </a:t>
            </a:r>
            <a:r>
              <a:rPr lang="ru-RU" dirty="0" err="1"/>
              <a:t>fit</a:t>
            </a:r>
            <a:r>
              <a:rPr lang="ru-RU" dirty="0"/>
              <a:t> 151</a:t>
            </a:r>
          </a:p>
          <a:p>
            <a:r>
              <a:rPr lang="ru-RU" dirty="0"/>
              <a:t>6.1.1. Выбор темы проекта 151</a:t>
            </a:r>
          </a:p>
          <a:p>
            <a:r>
              <a:rPr lang="ru-RU" dirty="0"/>
              <a:t>6.1.2. План и подготовка проекта 151</a:t>
            </a:r>
          </a:p>
          <a:p>
            <a:r>
              <a:rPr lang="ru-RU" dirty="0"/>
              <a:t>6.1.3. Осуществление проекта 153</a:t>
            </a:r>
          </a:p>
          <a:p>
            <a:r>
              <a:rPr lang="ru-RU" dirty="0"/>
              <a:t>Основной этап проекта 153</a:t>
            </a:r>
          </a:p>
          <a:p>
            <a:r>
              <a:rPr lang="ru-RU" dirty="0"/>
              <a:t>Булочная и кафе «Солнце» 153</a:t>
            </a:r>
          </a:p>
          <a:p>
            <a:r>
              <a:rPr lang="ru-RU" dirty="0"/>
              <a:t>Магазин музыкальных инструментов «Звонок» 157</a:t>
            </a:r>
          </a:p>
          <a:p>
            <a:r>
              <a:rPr lang="ru-RU" dirty="0"/>
              <a:t>«Куриные художества» 158</a:t>
            </a:r>
          </a:p>
          <a:p>
            <a:r>
              <a:rPr lang="ru-RU" dirty="0"/>
              <a:t>Другие предприятия: «Фитнес-центр ”Спортивные дети“» и «Театр» 159</a:t>
            </a:r>
          </a:p>
          <a:p>
            <a:r>
              <a:rPr lang="ru-RU" dirty="0"/>
              <a:t>Документальное сопровождение проекта и рефлексия 160</a:t>
            </a:r>
          </a:p>
          <a:p>
            <a:r>
              <a:rPr lang="ru-RU" dirty="0"/>
              <a:t>Завершение проекта 160</a:t>
            </a:r>
          </a:p>
          <a:p>
            <a:r>
              <a:rPr lang="ru-RU" dirty="0"/>
              <a:t>6.1.4. Интеграция областей образования 161</a:t>
            </a:r>
          </a:p>
          <a:p>
            <a:r>
              <a:rPr lang="ru-RU" dirty="0"/>
              <a:t>6.2. Пример второй. Проект «Часы и время» 162</a:t>
            </a:r>
          </a:p>
          <a:p>
            <a:r>
              <a:rPr lang="ru-RU" dirty="0"/>
              <a:t>6.2.1. Выбор темы проекта 162</a:t>
            </a:r>
          </a:p>
          <a:p>
            <a:r>
              <a:rPr lang="ru-RU" dirty="0"/>
              <a:t>6.2.2. Планирование и подготовка проекта 163</a:t>
            </a:r>
          </a:p>
          <a:p>
            <a:r>
              <a:rPr lang="ru-RU" dirty="0"/>
              <a:t>6.2.3. Осуществление проекта 164</a:t>
            </a:r>
          </a:p>
          <a:p>
            <a:r>
              <a:rPr lang="ru-RU" dirty="0"/>
              <a:t>Основной этап проекта 164</a:t>
            </a:r>
          </a:p>
          <a:p>
            <a:r>
              <a:rPr lang="ru-RU" dirty="0"/>
              <a:t>Вступление: что и как можно измерить? 164</a:t>
            </a:r>
          </a:p>
          <a:p>
            <a:r>
              <a:rPr lang="ru-RU" dirty="0"/>
              <a:t>Часы дома и в нашем окружении 167</a:t>
            </a:r>
          </a:p>
          <a:p>
            <a:r>
              <a:rPr lang="ru-RU" dirty="0"/>
              <a:t>Что такое время? 167</a:t>
            </a:r>
          </a:p>
          <a:p>
            <a:r>
              <a:rPr lang="ru-RU" dirty="0"/>
              <a:t>Знакомимся с принципами работы разных часов 169</a:t>
            </a:r>
          </a:p>
          <a:p>
            <a:r>
              <a:rPr lang="ru-RU" dirty="0"/>
              <a:t>Документальное сопровождение проекта и рефлексия 170</a:t>
            </a:r>
          </a:p>
          <a:p>
            <a:r>
              <a:rPr lang="ru-RU" dirty="0"/>
              <a:t>Завершение проекта 171</a:t>
            </a:r>
          </a:p>
          <a:p>
            <a:r>
              <a:rPr lang="ru-RU" dirty="0"/>
              <a:t>6.2.4. Интеграция областей образования 171</a:t>
            </a:r>
          </a:p>
          <a:p>
            <a:r>
              <a:rPr lang="ru-RU" dirty="0"/>
              <a:t>6.3. Пример третий. Планирование, измерение, обустройство — по-новому</a:t>
            </a:r>
          </a:p>
          <a:p>
            <a:r>
              <a:rPr lang="ru-RU" dirty="0"/>
              <a:t>оформляем помещение для группы 172</a:t>
            </a:r>
          </a:p>
          <a:p>
            <a:r>
              <a:rPr lang="ru-RU" dirty="0"/>
              <a:t>6.3.1. Выбор темы проекта 172</a:t>
            </a:r>
          </a:p>
          <a:p>
            <a:r>
              <a:rPr lang="ru-RU" dirty="0"/>
              <a:t>6.3.2. Планирование и подготовка проекта 172</a:t>
            </a:r>
          </a:p>
          <a:p>
            <a:r>
              <a:rPr lang="ru-RU" dirty="0"/>
              <a:t>6.3.3. Реализация проекта 174</a:t>
            </a:r>
          </a:p>
          <a:p>
            <a:r>
              <a:rPr lang="ru-RU" dirty="0"/>
              <a:t>Основные этапы проекта 174</a:t>
            </a:r>
          </a:p>
          <a:p>
            <a:r>
              <a:rPr lang="ru-RU" dirty="0"/>
              <a:t>Планирование нового обустройства детского сада 176</a:t>
            </a:r>
          </a:p>
          <a:p>
            <a:r>
              <a:rPr lang="ru-RU" dirty="0"/>
              <a:t>Закупка 178</a:t>
            </a:r>
          </a:p>
          <a:p>
            <a:r>
              <a:rPr lang="ru-RU" dirty="0"/>
              <a:t>Сборка мебели 179</a:t>
            </a:r>
          </a:p>
          <a:p>
            <a:r>
              <a:rPr lang="ru-RU" dirty="0"/>
              <a:t>Документальное сопровождение проекта и рефлексия 180</a:t>
            </a:r>
          </a:p>
          <a:p>
            <a:r>
              <a:rPr lang="ru-RU" dirty="0"/>
              <a:t>Завершение проекта 181</a:t>
            </a:r>
          </a:p>
          <a:p>
            <a:r>
              <a:rPr lang="ru-RU" dirty="0"/>
              <a:t>6.3.4. Интеграция областей образования 182</a:t>
            </a:r>
          </a:p>
          <a:p>
            <a:r>
              <a:rPr lang="ru-RU" dirty="0"/>
              <a:t>6.4. Пример четвертый. </a:t>
            </a:r>
            <a:r>
              <a:rPr lang="ru-RU" dirty="0" err="1"/>
              <a:t>Архитек</a:t>
            </a:r>
            <a:r>
              <a:rPr lang="ru-RU" dirty="0"/>
              <a:t>-Туры для детей 183</a:t>
            </a:r>
          </a:p>
          <a:p>
            <a:r>
              <a:rPr lang="ru-RU" dirty="0"/>
              <a:t>6.4.1. Выбор темы проекта 183</a:t>
            </a:r>
          </a:p>
          <a:p>
            <a:r>
              <a:rPr lang="ru-RU" dirty="0"/>
              <a:t>6.4.2. Планирование и подготовка проекта 183</a:t>
            </a:r>
          </a:p>
          <a:p>
            <a:r>
              <a:rPr lang="ru-RU" dirty="0"/>
              <a:t>6.4.3. Осуществление проекта 186</a:t>
            </a:r>
          </a:p>
          <a:p>
            <a:r>
              <a:rPr lang="ru-RU" dirty="0"/>
              <a:t>Основные этапы проекта 186</a:t>
            </a:r>
          </a:p>
          <a:p>
            <a:r>
              <a:rPr lang="ru-RU" dirty="0"/>
              <a:t>Первый </a:t>
            </a:r>
            <a:r>
              <a:rPr lang="ru-RU" dirty="0" err="1"/>
              <a:t>Архитек</a:t>
            </a:r>
            <a:r>
              <a:rPr lang="ru-RU" dirty="0"/>
              <a:t>-Тур: здание Ведомства по делам детей и молодежи 186</a:t>
            </a:r>
          </a:p>
          <a:p>
            <a:r>
              <a:rPr lang="ru-RU" dirty="0"/>
              <a:t>План туров 187</a:t>
            </a:r>
          </a:p>
          <a:p>
            <a:r>
              <a:rPr lang="ru-RU" dirty="0"/>
              <a:t>Второй </a:t>
            </a:r>
            <a:r>
              <a:rPr lang="ru-RU" dirty="0" err="1"/>
              <a:t>Архитек</a:t>
            </a:r>
            <a:r>
              <a:rPr lang="ru-RU" dirty="0"/>
              <a:t>-Тур: </a:t>
            </a:r>
            <a:r>
              <a:rPr lang="ru-RU" dirty="0" err="1"/>
              <a:t>спа</a:t>
            </a:r>
            <a:r>
              <a:rPr lang="ru-RU" dirty="0"/>
              <a:t>-центр 188</a:t>
            </a:r>
          </a:p>
          <a:p>
            <a:r>
              <a:rPr lang="ru-RU" dirty="0"/>
              <a:t>Третий </a:t>
            </a:r>
            <a:r>
              <a:rPr lang="ru-RU" dirty="0" err="1"/>
              <a:t>Архитек</a:t>
            </a:r>
            <a:r>
              <a:rPr lang="ru-RU" dirty="0"/>
              <a:t>-Тур: банк 189</a:t>
            </a:r>
          </a:p>
          <a:p>
            <a:r>
              <a:rPr lang="ru-RU" dirty="0"/>
              <a:t>Другие проектные мероприятия в детском саду 190</a:t>
            </a:r>
          </a:p>
          <a:p>
            <a:r>
              <a:rPr lang="ru-RU" dirty="0"/>
              <a:t>Документальное сопровождение проекта и рефлексия 190</a:t>
            </a:r>
          </a:p>
          <a:p>
            <a:r>
              <a:rPr lang="ru-RU" dirty="0"/>
              <a:t>Завершение проекта 192</a:t>
            </a:r>
          </a:p>
          <a:p>
            <a:r>
              <a:rPr lang="ru-RU" dirty="0"/>
              <a:t>6.4.4. Интеграция областей образования 192</a:t>
            </a:r>
          </a:p>
          <a:p>
            <a:r>
              <a:rPr lang="ru-RU" dirty="0"/>
              <a:t>6.5. Пример пятый. Мы растем 193</a:t>
            </a:r>
          </a:p>
          <a:p>
            <a:r>
              <a:rPr lang="ru-RU" dirty="0"/>
              <a:t>6.5.1. Выбор темы проекта 193</a:t>
            </a:r>
          </a:p>
          <a:p>
            <a:r>
              <a:rPr lang="ru-RU" dirty="0"/>
              <a:t>6.5.2. Планирование и подготовка проекта 193</a:t>
            </a:r>
          </a:p>
          <a:p>
            <a:r>
              <a:rPr lang="ru-RU" dirty="0"/>
              <a:t>6.5.3. Реализация проекта 195</a:t>
            </a:r>
          </a:p>
          <a:p>
            <a:r>
              <a:rPr lang="ru-RU" dirty="0"/>
              <a:t>Основной этап проекта 195</a:t>
            </a:r>
          </a:p>
          <a:p>
            <a:r>
              <a:rPr lang="ru-RU" dirty="0"/>
              <a:t>«Какой у меня рост?» 195</a:t>
            </a:r>
          </a:p>
          <a:p>
            <a:r>
              <a:rPr lang="ru-RU" dirty="0"/>
              <a:t>«Кто самый высокий в группе?» 195</a:t>
            </a:r>
          </a:p>
          <a:p>
            <a:r>
              <a:rPr lang="ru-RU" dirty="0"/>
              <a:t>«Каким я был при рождении и какой я сейчас?» 196</a:t>
            </a:r>
          </a:p>
          <a:p>
            <a:r>
              <a:rPr lang="ru-RU" dirty="0"/>
              <a:t>Вес тела 197</a:t>
            </a:r>
          </a:p>
          <a:p>
            <a:r>
              <a:rPr lang="ru-RU" dirty="0"/>
              <a:t>Дальнейшие мероприятия проекта 199</a:t>
            </a:r>
          </a:p>
          <a:p>
            <a:r>
              <a:rPr lang="ru-RU" dirty="0"/>
              <a:t>Документальное сопровождение проекта и рефлексия 200</a:t>
            </a:r>
          </a:p>
          <a:p>
            <a:r>
              <a:rPr lang="ru-RU" dirty="0"/>
              <a:t>Завершение проекта 201</a:t>
            </a:r>
          </a:p>
          <a:p>
            <a:r>
              <a:rPr lang="ru-RU" dirty="0"/>
              <a:t>6.5.4. Интеграция областей образования 201</a:t>
            </a:r>
          </a:p>
          <a:p>
            <a:r>
              <a:rPr lang="ru-RU" dirty="0"/>
              <a:t>6.6. Пример шестой. Как зуб мамонта попал в Северное море? 202</a:t>
            </a:r>
          </a:p>
          <a:p>
            <a:r>
              <a:rPr lang="ru-RU" dirty="0"/>
              <a:t>6.6.1. Выбор темы проекта 202</a:t>
            </a:r>
          </a:p>
          <a:p>
            <a:r>
              <a:rPr lang="ru-RU" dirty="0"/>
              <a:t>6.6.2. Планирование и подготовка проекта 203</a:t>
            </a:r>
          </a:p>
          <a:p>
            <a:r>
              <a:rPr lang="ru-RU" dirty="0"/>
              <a:t>6.6.3. Осуществление проекта 204</a:t>
            </a:r>
          </a:p>
          <a:p>
            <a:r>
              <a:rPr lang="ru-RU" dirty="0"/>
              <a:t>Основной этап проекта 204</a:t>
            </a:r>
          </a:p>
          <a:p>
            <a:r>
              <a:rPr lang="ru-RU" dirty="0"/>
              <a:t>Знакомство с экспонатами ледникового периода, измерение их</a:t>
            </a:r>
          </a:p>
          <a:p>
            <a:r>
              <a:rPr lang="ru-RU" dirty="0"/>
              <a:t>и взвешивание 204</a:t>
            </a:r>
          </a:p>
          <a:p>
            <a:r>
              <a:rPr lang="ru-RU" dirty="0"/>
              <a:t>Лед в ледниковый период 206</a:t>
            </a:r>
          </a:p>
          <a:p>
            <a:r>
              <a:rPr lang="ru-RU" dirty="0"/>
              <a:t>Люди и животные в ледниковом периоде 206</a:t>
            </a:r>
          </a:p>
          <a:p>
            <a:r>
              <a:rPr lang="ru-RU" dirty="0"/>
              <a:t>Ландшафт ледникового периода 206</a:t>
            </a:r>
          </a:p>
          <a:p>
            <a:r>
              <a:rPr lang="ru-RU" dirty="0"/>
              <a:t>Ледниковый период: задолго до нашей эры 206</a:t>
            </a:r>
          </a:p>
          <a:p>
            <a:r>
              <a:rPr lang="ru-RU" dirty="0"/>
              <a:t>Как зуб мамонта попал в Северное море? 208</a:t>
            </a:r>
          </a:p>
          <a:p>
            <a:r>
              <a:rPr lang="ru-RU" dirty="0"/>
              <a:t>Камни из ледникового периода 208</a:t>
            </a:r>
          </a:p>
          <a:p>
            <a:r>
              <a:rPr lang="ru-RU" dirty="0"/>
              <a:t>Другая проектная деятельность 208</a:t>
            </a:r>
          </a:p>
          <a:p>
            <a:r>
              <a:rPr lang="ru-RU" dirty="0"/>
              <a:t>Документальное сопровождение проекта и рефлексия 208</a:t>
            </a:r>
          </a:p>
          <a:p>
            <a:r>
              <a:rPr lang="ru-RU" dirty="0"/>
              <a:t>Завершение проекта 209</a:t>
            </a:r>
          </a:p>
          <a:p>
            <a:r>
              <a:rPr lang="ru-RU" dirty="0"/>
              <a:t>6.6.4. Интеграция областей образования и проектная деятельность 210</a:t>
            </a:r>
          </a:p>
          <a:p>
            <a:r>
              <a:rPr lang="ru-RU" dirty="0"/>
              <a:t>Глава 7. Общие рекомендации по взаимодействию</a:t>
            </a:r>
          </a:p>
          <a:p>
            <a:r>
              <a:rPr lang="ru-RU" dirty="0"/>
              <a:t>С дошкольниками в процессе обучения 211</a:t>
            </a:r>
          </a:p>
          <a:p>
            <a:r>
              <a:rPr lang="ru-RU" dirty="0"/>
              <a:t>7.1. Предложения по интеграции образовательных сред 212</a:t>
            </a:r>
          </a:p>
          <a:p>
            <a:r>
              <a:rPr lang="ru-RU" dirty="0"/>
              <a:t>7.1.1. Сотрудничество с родителями 212</a:t>
            </a:r>
          </a:p>
          <a:p>
            <a:r>
              <a:rPr lang="ru-RU" dirty="0"/>
              <a:t>7.1.2. Ориентация на общественную жизнь 213</a:t>
            </a:r>
          </a:p>
          <a:p>
            <a:r>
              <a:rPr lang="ru-RU" dirty="0"/>
              <a:t>7.1.3. Сотрудничество с начальной школой 213</a:t>
            </a:r>
          </a:p>
          <a:p>
            <a:r>
              <a:rPr lang="ru-RU" dirty="0"/>
              <a:t>7.2. Рекомендации по учету индивидуальных различий и социокультурного</a:t>
            </a:r>
          </a:p>
          <a:p>
            <a:r>
              <a:rPr lang="ru-RU" dirty="0"/>
              <a:t>многообразия в процессе обучения 215</a:t>
            </a:r>
          </a:p>
          <a:p>
            <a:r>
              <a:rPr lang="ru-RU" dirty="0"/>
              <a:t>7.2.1. Дети с разным темпом обучения 216</a:t>
            </a:r>
          </a:p>
          <a:p>
            <a:r>
              <a:rPr lang="ru-RU" dirty="0"/>
              <a:t>7.2.2. Дети с особыми потребностями 216</a:t>
            </a:r>
          </a:p>
          <a:p>
            <a:r>
              <a:rPr lang="ru-RU" dirty="0"/>
              <a:t>7.2.3. Многообразие культур 217</a:t>
            </a:r>
          </a:p>
          <a:p>
            <a:r>
              <a:rPr lang="ru-RU" dirty="0"/>
              <a:t>7.2.4. Влияние на обучение стереотипов, связанных с гендерными ролями 218</a:t>
            </a:r>
          </a:p>
          <a:p>
            <a:endParaRPr lang="ru-RU" dirty="0"/>
          </a:p>
          <a:p>
            <a:endParaRPr lang="ru-RU" dirty="0"/>
          </a:p>
        </p:txBody>
      </p:sp>
      <p:sp>
        <p:nvSpPr>
          <p:cNvPr id="4" name="Номер слайда 3"/>
          <p:cNvSpPr>
            <a:spLocks noGrp="1"/>
          </p:cNvSpPr>
          <p:nvPr>
            <p:ph type="sldNum" sz="quarter" idx="5"/>
          </p:nvPr>
        </p:nvSpPr>
        <p:spPr/>
        <p:txBody>
          <a:bodyPr/>
          <a:lstStyle/>
          <a:p>
            <a:fld id="{98962D1F-EBD6-44C1-A0ED-6441966F5E8A}" type="slidenum">
              <a:rPr lang="ru-RU" smtClean="0"/>
              <a:pPr/>
              <a:t>32</a:t>
            </a:fld>
            <a:endParaRPr lang="ru-RU"/>
          </a:p>
        </p:txBody>
      </p:sp>
    </p:spTree>
    <p:extLst>
      <p:ext uri="{BB962C8B-B14F-4D97-AF65-F5344CB8AC3E}">
        <p14:creationId xmlns:p14="http://schemas.microsoft.com/office/powerpoint/2010/main" val="3076848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98962D1F-EBD6-44C1-A0ED-6441966F5E8A}" type="slidenum">
              <a:rPr lang="ru-RU" smtClean="0"/>
              <a:pPr/>
              <a:t>5</a:t>
            </a:fld>
            <a:endParaRPr lang="ru-RU"/>
          </a:p>
        </p:txBody>
      </p:sp>
    </p:spTree>
    <p:extLst>
      <p:ext uri="{BB962C8B-B14F-4D97-AF65-F5344CB8AC3E}">
        <p14:creationId xmlns:p14="http://schemas.microsoft.com/office/powerpoint/2010/main" val="180794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r>
              <a:rPr lang="ru-RU" sz="1200" b="1" i="0" u="none" strike="noStrike" kern="1200" baseline="0" dirty="0">
                <a:solidFill>
                  <a:schemeClr val="tx1"/>
                </a:solidFill>
                <a:latin typeface="+mn-lt"/>
                <a:ea typeface="+mn-ea"/>
                <a:cs typeface="+mn-cs"/>
              </a:rPr>
              <a:t>РЕЧЬ:ПЛЮС</a:t>
            </a:r>
            <a:r>
              <a:rPr lang="ru-RU" sz="1200" b="1" i="0" u="none" strike="noStrike" kern="1200" baseline="30000" dirty="0">
                <a:solidFill>
                  <a:schemeClr val="tx1"/>
                </a:solidFill>
                <a:latin typeface="+mn-lt"/>
                <a:ea typeface="+mn-ea"/>
                <a:cs typeface="+mn-cs"/>
              </a:rPr>
              <a:t>®</a:t>
            </a:r>
            <a:r>
              <a:rPr lang="ru-RU" sz="1200" b="1" i="0" u="none" strike="noStrike" kern="1200" baseline="0" dirty="0">
                <a:solidFill>
                  <a:schemeClr val="tx1"/>
                </a:solidFill>
                <a:latin typeface="+mn-lt"/>
                <a:ea typeface="+mn-ea"/>
                <a:cs typeface="+mn-cs"/>
              </a:rPr>
              <a:t>. Буквы: обучающие открытки: 33 буквы-открытки для детей 5–7 лет </a:t>
            </a:r>
            <a:endParaRPr lang="ru-RU" sz="1200" b="0" i="1"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Е. А. Вершинина; под редакцией Т. И. </a:t>
            </a:r>
            <a:r>
              <a:rPr lang="ru-RU" sz="1200" b="0" i="0" u="none" strike="noStrike" kern="1200" baseline="0" dirty="0" err="1">
                <a:solidFill>
                  <a:schemeClr val="tx1"/>
                </a:solidFill>
                <a:latin typeface="+mn-lt"/>
                <a:ea typeface="+mn-ea"/>
                <a:cs typeface="+mn-cs"/>
              </a:rPr>
              <a:t>Гризик</a:t>
            </a:r>
            <a:endParaRPr lang="ru-RU"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ISBN 978-5-4454-1079-9</a:t>
            </a:r>
            <a:endParaRPr lang="ru-RU" sz="1200" b="0" i="1" u="none" strike="noStrike" kern="1200" baseline="0" dirty="0">
              <a:solidFill>
                <a:schemeClr val="tx1"/>
              </a:solidFill>
              <a:latin typeface="+mn-lt"/>
              <a:ea typeface="+mn-ea"/>
              <a:cs typeface="+mn-cs"/>
            </a:endParaRPr>
          </a:p>
          <a:p>
            <a:endParaRPr lang="ru-RU" sz="1200" b="0" i="1"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a:latin typeface="Arial" panose="020B0604020202020204" pitchFamily="34" charset="0"/>
                <a:cs typeface="Arial" panose="020B0604020202020204" pitchFamily="34" charset="0"/>
              </a:rPr>
              <a:t>В НАБОРЕ: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1" dirty="0">
                <a:solidFill>
                  <a:srgbClr val="0062AC"/>
                </a:solidFill>
                <a:latin typeface="Arial" panose="020B0604020202020204" pitchFamily="34" charset="0"/>
                <a:cs typeface="Arial" panose="020B0604020202020204" pitchFamily="34" charset="0"/>
              </a:rPr>
              <a:t>33 открытки</a:t>
            </a:r>
            <a:r>
              <a:rPr lang="ru-RU" sz="1200" dirty="0">
                <a:latin typeface="Arial" panose="020B0604020202020204" pitchFamily="34" charset="0"/>
                <a:cs typeface="Arial" panose="020B0604020202020204" pitchFamily="34" charset="0"/>
              </a:rPr>
              <a:t>, каждая из которых посвящена одной букве русского алфавита.</a:t>
            </a:r>
          </a:p>
          <a:p>
            <a:endParaRPr lang="ru-RU" i="1" dirty="0"/>
          </a:p>
          <a:p>
            <a:r>
              <a:rPr lang="ru-RU" sz="1200" dirty="0">
                <a:latin typeface="Arial" panose="020B0604020202020204" pitchFamily="34" charset="0"/>
                <a:cs typeface="Arial" panose="020B0604020202020204" pitchFamily="34" charset="0"/>
              </a:rPr>
              <a:t>Знакомство с каждой буквой можно превратить в маленький праздник. Например, сегодня будет День буквы А. </a:t>
            </a:r>
          </a:p>
          <a:p>
            <a:r>
              <a:rPr lang="ru-RU" sz="1200" dirty="0">
                <a:latin typeface="Arial" panose="020B0604020202020204" pitchFamily="34" charset="0"/>
                <a:cs typeface="Arial" panose="020B0604020202020204" pitchFamily="34" charset="0"/>
              </a:rPr>
              <a:t>Дети могут пригласить ее и позвать букву по имени: «Какой звук обозначает буква? Скажите громко! Кто ещё издает такой звук?» А какие слова начинаются на этот звук? Подсказки дети найдут на картинках внутри открытки. </a:t>
            </a:r>
          </a:p>
          <a:p>
            <a:r>
              <a:rPr lang="ru-RU" sz="1200" dirty="0">
                <a:latin typeface="Arial" panose="020B0604020202020204" pitchFamily="34" charset="0"/>
                <a:cs typeface="Arial" panose="020B0604020202020204" pitchFamily="34" charset="0"/>
              </a:rPr>
              <a:t>Чем дети могут порадовать гостью? Можно много раз красиво написать ее — и одну, и в словах — рядом с другими буквами. Можно поискать слова, в которых она живет. </a:t>
            </a:r>
          </a:p>
          <a:p>
            <a:r>
              <a:rPr lang="ru-RU" sz="1200" dirty="0">
                <a:latin typeface="Arial" panose="020B0604020202020204" pitchFamily="34" charset="0"/>
                <a:cs typeface="Arial" panose="020B0604020202020204" pitchFamily="34" charset="0"/>
              </a:rPr>
              <a:t>А еще буквы любят играть! Вы когда-нибудь играли в догонялки или в прятки с буквами? Присоединяйтесь! Попробуйте найти все спрятавшиеся буквы.</a:t>
            </a:r>
          </a:p>
          <a:p>
            <a:r>
              <a:rPr lang="ru-RU" sz="1200" dirty="0">
                <a:latin typeface="Arial" panose="020B0604020202020204" pitchFamily="34" charset="0"/>
                <a:cs typeface="Arial" panose="020B0604020202020204" pitchFamily="34" charset="0"/>
              </a:rPr>
              <a:t>В конце праздника можно украсить букву самыми красивыми узорами или аппликацией. </a:t>
            </a:r>
          </a:p>
          <a:p>
            <a:r>
              <a:rPr lang="ru-RU" sz="1200" dirty="0">
                <a:latin typeface="Arial" panose="020B0604020202020204" pitchFamily="34" charset="0"/>
                <a:cs typeface="Arial" panose="020B0604020202020204" pitchFamily="34" charset="0"/>
              </a:rPr>
              <a:t>Отличная получилась открытка для буквы! </a:t>
            </a:r>
          </a:p>
        </p:txBody>
      </p:sp>
      <p:sp>
        <p:nvSpPr>
          <p:cNvPr id="4" name="Номер слайда 3"/>
          <p:cNvSpPr>
            <a:spLocks noGrp="1"/>
          </p:cNvSpPr>
          <p:nvPr>
            <p:ph type="sldNum" sz="quarter" idx="5"/>
          </p:nvPr>
        </p:nvSpPr>
        <p:spPr/>
        <p:txBody>
          <a:bodyPr/>
          <a:lstStyle/>
          <a:p>
            <a:fld id="{98962D1F-EBD6-44C1-A0ED-6441966F5E8A}" type="slidenum">
              <a:rPr lang="ru-RU" smtClean="0"/>
              <a:pPr/>
              <a:t>33</a:t>
            </a:fld>
            <a:endParaRPr lang="ru-RU"/>
          </a:p>
        </p:txBody>
      </p:sp>
    </p:spTree>
    <p:extLst>
      <p:ext uri="{BB962C8B-B14F-4D97-AF65-F5344CB8AC3E}">
        <p14:creationId xmlns:p14="http://schemas.microsoft.com/office/powerpoint/2010/main" val="23164113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Серия </a:t>
            </a:r>
            <a:r>
              <a:rPr lang="ru-RU" sz="1200" b="1" kern="1200" dirty="0">
                <a:solidFill>
                  <a:schemeClr val="tx1"/>
                </a:solidFill>
                <a:effectLst/>
                <a:latin typeface="+mn-lt"/>
                <a:ea typeface="+mn-ea"/>
                <a:cs typeface="+mn-cs"/>
              </a:rPr>
              <a:t>«</a:t>
            </a:r>
            <a:r>
              <a:rPr lang="ru-RU" sz="1200" b="1" dirty="0">
                <a:solidFill>
                  <a:srgbClr val="002060"/>
                </a:solidFill>
                <a:latin typeface="Arial" panose="020B0604020202020204" pitchFamily="34" charset="0"/>
                <a:cs typeface="Arial" panose="020B0604020202020204" pitchFamily="34" charset="0"/>
              </a:rPr>
              <a:t>ПИШИ И СТИРАЙ»</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ЗАДАЧА ПОСОБИЙ СЕРИИ «ПИШИ И СТИРАЙ» — помочь детям в игровой форме освоить навыки и развить способности, необходимые для успешного обучения в школе.</a:t>
            </a:r>
          </a:p>
          <a:p>
            <a:r>
              <a:rPr lang="ru-RU" sz="1200" kern="1200" dirty="0">
                <a:solidFill>
                  <a:schemeClr val="tx1"/>
                </a:solidFill>
                <a:effectLst/>
                <a:latin typeface="+mn-lt"/>
                <a:ea typeface="+mn-ea"/>
                <a:cs typeface="+mn-cs"/>
              </a:rPr>
              <a:t>Преимущество тетрадей серии — возможность многократно писать и стирать написанное — позволяет ребёнку вновь и вновь возвращаться к заданиям и незаметно для себя совершенствовать свои навыки. Задания построены по принципу «от простого к сложному» и интуитивно понятны, поэтому в большинстве случаев ребёнок может работать самостоятельно.</a:t>
            </a:r>
          </a:p>
          <a:p>
            <a:r>
              <a:rPr lang="ru-RU" sz="1200" kern="1200" dirty="0">
                <a:solidFill>
                  <a:schemeClr val="tx1"/>
                </a:solidFill>
                <a:effectLst/>
                <a:latin typeface="+mn-lt"/>
                <a:ea typeface="+mn-ea"/>
                <a:cs typeface="+mn-cs"/>
              </a:rPr>
              <a:t>ПОСОБИЯ СЕРИИ «ПИШИ И СТИРАЙ» ПОМОГУТ РАЗВИТЬ У РЕБЁНКА:</a:t>
            </a:r>
          </a:p>
          <a:p>
            <a:r>
              <a:rPr lang="ru-RU" sz="1200" kern="1200" dirty="0">
                <a:solidFill>
                  <a:schemeClr val="tx1"/>
                </a:solidFill>
                <a:effectLst/>
                <a:latin typeface="+mn-lt"/>
                <a:ea typeface="+mn-ea"/>
                <a:cs typeface="+mn-cs"/>
              </a:rPr>
              <a:t>• умение писать буквы и цифры, а также читать и считать;</a:t>
            </a:r>
          </a:p>
          <a:p>
            <a:r>
              <a:rPr lang="ru-RU" sz="1200" kern="1200" dirty="0">
                <a:solidFill>
                  <a:schemeClr val="tx1"/>
                </a:solidFill>
                <a:effectLst/>
                <a:latin typeface="+mn-lt"/>
                <a:ea typeface="+mn-ea"/>
                <a:cs typeface="+mn-cs"/>
              </a:rPr>
              <a:t>• мелкую моторику и зрительно-моторную координацию;</a:t>
            </a:r>
          </a:p>
          <a:p>
            <a:r>
              <a:rPr lang="ru-RU" sz="1200" kern="1200" dirty="0">
                <a:solidFill>
                  <a:schemeClr val="tx1"/>
                </a:solidFill>
                <a:effectLst/>
                <a:latin typeface="+mn-lt"/>
                <a:ea typeface="+mn-ea"/>
                <a:cs typeface="+mn-cs"/>
              </a:rPr>
              <a:t>• визуальное внимание;</a:t>
            </a:r>
          </a:p>
          <a:p>
            <a:r>
              <a:rPr lang="ru-RU" sz="1200" kern="1200" dirty="0">
                <a:solidFill>
                  <a:schemeClr val="tx1"/>
                </a:solidFill>
                <a:effectLst/>
                <a:latin typeface="+mn-lt"/>
                <a:ea typeface="+mn-ea"/>
                <a:cs typeface="+mn-cs"/>
              </a:rPr>
              <a:t>• пространственное мышление;</a:t>
            </a:r>
          </a:p>
          <a:p>
            <a:r>
              <a:rPr lang="ru-RU" sz="1200" kern="1200" dirty="0">
                <a:solidFill>
                  <a:schemeClr val="tx1"/>
                </a:solidFill>
                <a:effectLst/>
                <a:latin typeface="+mn-lt"/>
                <a:ea typeface="+mn-ea"/>
                <a:cs typeface="+mn-cs"/>
              </a:rPr>
              <a:t>• логическое мышление и речь.</a:t>
            </a:r>
          </a:p>
        </p:txBody>
      </p:sp>
      <p:sp>
        <p:nvSpPr>
          <p:cNvPr id="4" name="Номер слайда 3"/>
          <p:cNvSpPr>
            <a:spLocks noGrp="1"/>
          </p:cNvSpPr>
          <p:nvPr>
            <p:ph type="sldNum" sz="quarter" idx="5"/>
          </p:nvPr>
        </p:nvSpPr>
        <p:spPr/>
        <p:txBody>
          <a:bodyPr/>
          <a:lstStyle/>
          <a:p>
            <a:fld id="{98962D1F-EBD6-44C1-A0ED-6441966F5E8A}" type="slidenum">
              <a:rPr lang="ru-RU" smtClean="0"/>
              <a:pPr/>
              <a:t>34</a:t>
            </a:fld>
            <a:endParaRPr lang="ru-RU"/>
          </a:p>
        </p:txBody>
      </p:sp>
    </p:spTree>
    <p:extLst>
      <p:ext uri="{BB962C8B-B14F-4D97-AF65-F5344CB8AC3E}">
        <p14:creationId xmlns:p14="http://schemas.microsoft.com/office/powerpoint/2010/main" val="1603888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i="0" u="none" strike="noStrike" kern="1200" baseline="0" dirty="0">
                <a:solidFill>
                  <a:schemeClr val="tx1"/>
                </a:solidFill>
                <a:latin typeface="+mn-lt"/>
                <a:ea typeface="+mn-ea"/>
                <a:cs typeface="+mn-cs"/>
              </a:rPr>
              <a:t>РЕЧЬ:ПЛЮС</a:t>
            </a:r>
            <a:r>
              <a:rPr lang="ru-RU" sz="1200" b="1" i="0" u="none" strike="noStrike" kern="1200" baseline="30000" dirty="0">
                <a:solidFill>
                  <a:schemeClr val="tx1"/>
                </a:solidFill>
                <a:latin typeface="+mn-lt"/>
                <a:ea typeface="+mn-ea"/>
                <a:cs typeface="+mn-cs"/>
              </a:rPr>
              <a:t>®</a:t>
            </a:r>
            <a:r>
              <a:rPr lang="ru-RU" sz="1200" b="1" i="0" u="none" strike="noStrike" kern="1200" baseline="0" dirty="0">
                <a:solidFill>
                  <a:schemeClr val="tx1"/>
                </a:solidFill>
                <a:latin typeface="+mn-lt"/>
                <a:ea typeface="+mn-ea"/>
                <a:cs typeface="+mn-cs"/>
              </a:rPr>
              <a:t>. </a:t>
            </a:r>
            <a:r>
              <a:rPr lang="ru-RU" sz="1200" b="1" dirty="0">
                <a:solidFill>
                  <a:srgbClr val="0062AC"/>
                </a:solidFill>
                <a:latin typeface="Arial" panose="020B0604020202020204" pitchFamily="34" charset="0"/>
                <a:cs typeface="Arial" panose="020B0604020202020204" pitchFamily="34" charset="0"/>
              </a:rPr>
              <a:t>БУКВЫ</a:t>
            </a:r>
            <a:r>
              <a:rPr lang="ru-RU" sz="1200" dirty="0">
                <a:latin typeface="Arial" panose="020B0604020202020204" pitchFamily="34" charset="0"/>
                <a:cs typeface="Arial" panose="020B0604020202020204" pitchFamily="34" charset="0"/>
              </a:rPr>
              <a:t>. </a:t>
            </a:r>
            <a:r>
              <a:rPr lang="ru-RU" sz="1200" b="1" dirty="0">
                <a:solidFill>
                  <a:srgbClr val="0062AC"/>
                </a:solidFill>
                <a:latin typeface="Arial" panose="020B0604020202020204" pitchFamily="34" charset="0"/>
                <a:cs typeface="Arial" panose="020B0604020202020204" pitchFamily="34" charset="0"/>
              </a:rPr>
              <a:t>Пиши и стирай</a:t>
            </a:r>
            <a:r>
              <a:rPr lang="ru-RU" sz="1200" b="1" kern="1200" dirty="0">
                <a:solidFill>
                  <a:srgbClr val="0062AC"/>
                </a:solidFill>
                <a:latin typeface="Arial" panose="020B0604020202020204" pitchFamily="34" charset="0"/>
                <a:ea typeface="+mn-ea"/>
                <a:cs typeface="Arial" panose="020B0604020202020204" pitchFamily="34" charset="0"/>
              </a:rPr>
              <a:t>: тетрадь для письма маркером для детей </a:t>
            </a:r>
            <a:r>
              <a:rPr lang="ru-RU" sz="800" b="1" dirty="0">
                <a:solidFill>
                  <a:srgbClr val="0062AC"/>
                </a:solidFill>
                <a:latin typeface="Arial" panose="020B0604020202020204" pitchFamily="34" charset="0"/>
                <a:cs typeface="Arial" panose="020B0604020202020204" pitchFamily="34" charset="0"/>
              </a:rPr>
              <a:t>4–7 лет</a:t>
            </a:r>
            <a:endParaRPr lang="ru-RU" sz="800" b="0" i="0" u="none" strike="noStrike" kern="1200" baseline="0" dirty="0">
              <a:solidFill>
                <a:schemeClr val="tx1"/>
              </a:solidFill>
              <a:latin typeface="+mn-lt"/>
              <a:ea typeface="+mn-ea"/>
              <a:cs typeface="+mn-cs"/>
            </a:endParaRPr>
          </a:p>
          <a:p>
            <a:r>
              <a:rPr lang="ru-RU" sz="800" b="0" i="0" u="none" strike="noStrike" kern="1200" baseline="0" dirty="0">
                <a:solidFill>
                  <a:schemeClr val="tx1"/>
                </a:solidFill>
                <a:latin typeface="+mn-lt"/>
                <a:ea typeface="+mn-ea"/>
                <a:cs typeface="+mn-cs"/>
              </a:rPr>
              <a:t>Е. А. Вершинина</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i="1" u="none" strike="noStrike" kern="1200" baseline="0" dirty="0">
                <a:solidFill>
                  <a:schemeClr val="tx1"/>
                </a:solidFill>
                <a:latin typeface="+mn-lt"/>
                <a:ea typeface="+mn-ea"/>
                <a:cs typeface="+mn-cs"/>
              </a:rPr>
              <a:t>ISBN </a:t>
            </a:r>
            <a:r>
              <a:rPr lang="ru-RU" sz="1200" b="0" i="1" u="none" strike="noStrike" kern="1200" dirty="0">
                <a:solidFill>
                  <a:schemeClr val="tx1"/>
                </a:solidFill>
                <a:effectLst/>
                <a:latin typeface="+mn-lt"/>
                <a:ea typeface="+mn-ea"/>
                <a:cs typeface="+mn-cs"/>
              </a:rPr>
              <a:t>978-5-4454-1078-2</a:t>
            </a:r>
            <a:endParaRPr lang="ru-RU" i="1" dirty="0"/>
          </a:p>
          <a:p>
            <a:endParaRPr lang="ru-RU" dirty="0"/>
          </a:p>
          <a:p>
            <a:pPr>
              <a:lnSpc>
                <a:spcPct val="115000"/>
              </a:lnSpc>
              <a:spcAft>
                <a:spcPts val="0"/>
              </a:spcAft>
            </a:pPr>
            <a:r>
              <a:rPr lang="ru-RU" sz="1200" b="0" i="0" u="none" strike="noStrike" kern="1200" dirty="0">
                <a:solidFill>
                  <a:schemeClr val="tx1"/>
                </a:solidFill>
                <a:effectLst/>
                <a:latin typeface="+mn-lt"/>
                <a:ea typeface="+mn-ea"/>
                <a:cs typeface="+mn-cs"/>
              </a:rPr>
              <a:t>Учиться писать буквы — очень увлекательное занятие. Попробуйте сами: напишите маркером букву в этой тетради, сначала по стрелочкам, затем самостоятельно. Хорошо получилось? Все красивые буквы оставляйте, а остальные просто стирайте. Благодаря картинкам, пунктирным буквам и прочим подсказкам ваш ребенок прекрасно справится с этой задачей. Незаметно для себя он напишет каждую букву много раз и доведет ее почти до совершенства. На ламинированных страницах этой тетради можно писать маркерами и фломастерами. Они чисто стираются ватным диском или влажной салфеткой. Поэтому писать и стирать в тетради можно столько, сколько захочется! </a:t>
            </a:r>
            <a:endParaRPr lang="ru-RU" dirty="0"/>
          </a:p>
        </p:txBody>
      </p:sp>
      <p:sp>
        <p:nvSpPr>
          <p:cNvPr id="4" name="Номер слайда 3"/>
          <p:cNvSpPr>
            <a:spLocks noGrp="1"/>
          </p:cNvSpPr>
          <p:nvPr>
            <p:ph type="sldNum" sz="quarter" idx="5"/>
          </p:nvPr>
        </p:nvSpPr>
        <p:spPr/>
        <p:txBody>
          <a:bodyPr/>
          <a:lstStyle/>
          <a:p>
            <a:fld id="{98962D1F-EBD6-44C1-A0ED-6441966F5E8A}" type="slidenum">
              <a:rPr lang="ru-RU" smtClean="0"/>
              <a:pPr/>
              <a:t>35</a:t>
            </a:fld>
            <a:endParaRPr lang="ru-RU"/>
          </a:p>
        </p:txBody>
      </p:sp>
    </p:spTree>
    <p:extLst>
      <p:ext uri="{BB962C8B-B14F-4D97-AF65-F5344CB8AC3E}">
        <p14:creationId xmlns:p14="http://schemas.microsoft.com/office/powerpoint/2010/main" val="25338156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i="0" u="none" strike="noStrike" kern="1200" baseline="0" dirty="0">
                <a:solidFill>
                  <a:schemeClr val="tx1"/>
                </a:solidFill>
                <a:latin typeface="+mn-lt"/>
                <a:ea typeface="+mn-ea"/>
                <a:cs typeface="+mn-cs"/>
              </a:rPr>
              <a:t>МАТЕ:ПЛЮС</a:t>
            </a:r>
            <a:r>
              <a:rPr lang="ru-RU" sz="1200" b="1" i="0" u="none" strike="noStrike" kern="1200" baseline="30000" dirty="0">
                <a:solidFill>
                  <a:schemeClr val="tx1"/>
                </a:solidFill>
                <a:latin typeface="+mn-lt"/>
                <a:ea typeface="+mn-ea"/>
                <a:cs typeface="+mn-cs"/>
              </a:rPr>
              <a:t>®</a:t>
            </a:r>
            <a:r>
              <a:rPr lang="ru-RU" sz="1200" b="1" i="0" u="none" strike="noStrike" kern="1200" baseline="0" dirty="0">
                <a:solidFill>
                  <a:schemeClr val="tx1"/>
                </a:solidFill>
                <a:latin typeface="+mn-lt"/>
                <a:ea typeface="+mn-ea"/>
                <a:cs typeface="+mn-cs"/>
              </a:rPr>
              <a:t>. </a:t>
            </a:r>
            <a:r>
              <a:rPr lang="ru-RU" sz="1200" b="1" dirty="0">
                <a:solidFill>
                  <a:srgbClr val="0062AC"/>
                </a:solidFill>
                <a:latin typeface="Arial" panose="020B0604020202020204" pitchFamily="34" charset="0"/>
                <a:cs typeface="Arial" panose="020B0604020202020204" pitchFamily="34" charset="0"/>
              </a:rPr>
              <a:t>ЧИСЛА</a:t>
            </a:r>
            <a:r>
              <a:rPr lang="ru-RU" sz="1200" dirty="0">
                <a:latin typeface="Arial" panose="020B0604020202020204" pitchFamily="34" charset="0"/>
                <a:cs typeface="Arial" panose="020B0604020202020204" pitchFamily="34" charset="0"/>
              </a:rPr>
              <a:t>. </a:t>
            </a:r>
            <a:r>
              <a:rPr lang="ru-RU" sz="1200" b="1" dirty="0">
                <a:solidFill>
                  <a:srgbClr val="0062AC"/>
                </a:solidFill>
                <a:latin typeface="Arial" panose="020B0604020202020204" pitchFamily="34" charset="0"/>
                <a:cs typeface="Arial" panose="020B0604020202020204" pitchFamily="34" charset="0"/>
              </a:rPr>
              <a:t>Пиши и стирай</a:t>
            </a:r>
            <a:r>
              <a:rPr lang="ru-RU" sz="1200" b="1" kern="1200" dirty="0">
                <a:solidFill>
                  <a:srgbClr val="0062AC"/>
                </a:solidFill>
                <a:latin typeface="Arial" panose="020B0604020202020204" pitchFamily="34" charset="0"/>
                <a:ea typeface="+mn-ea"/>
                <a:cs typeface="Arial" panose="020B0604020202020204" pitchFamily="34" charset="0"/>
              </a:rPr>
              <a:t>: тетрадь для письма маркером для детей </a:t>
            </a:r>
            <a:r>
              <a:rPr lang="ru-RU" sz="800" b="1" dirty="0">
                <a:solidFill>
                  <a:srgbClr val="0062AC"/>
                </a:solidFill>
                <a:latin typeface="Arial" panose="020B0604020202020204" pitchFamily="34" charset="0"/>
                <a:cs typeface="Arial" panose="020B0604020202020204" pitchFamily="34" charset="0"/>
              </a:rPr>
              <a:t>4–5–6 лет</a:t>
            </a:r>
            <a:endParaRPr lang="ru-RU" sz="800" b="0" i="0" u="none" strike="noStrike" kern="1200" baseline="0" dirty="0">
              <a:solidFill>
                <a:schemeClr val="tx1"/>
              </a:solidFill>
              <a:latin typeface="+mn-lt"/>
              <a:ea typeface="+mn-ea"/>
              <a:cs typeface="+mn-cs"/>
            </a:endParaRPr>
          </a:p>
          <a:p>
            <a:r>
              <a:rPr lang="ru-RU" sz="800" b="0" i="0" u="none" strike="noStrike" kern="1200" baseline="0" dirty="0">
                <a:solidFill>
                  <a:schemeClr val="tx1"/>
                </a:solidFill>
                <a:latin typeface="+mn-lt"/>
                <a:ea typeface="+mn-ea"/>
                <a:cs typeface="+mn-cs"/>
              </a:rPr>
              <a:t>Е. А. Вершинина, И. Е. Федосова</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i="1" u="none" strike="noStrike" kern="1200" baseline="0" dirty="0">
                <a:solidFill>
                  <a:schemeClr val="tx1"/>
                </a:solidFill>
                <a:latin typeface="+mn-lt"/>
                <a:ea typeface="+mn-ea"/>
                <a:cs typeface="+mn-cs"/>
              </a:rPr>
              <a:t>ISBN </a:t>
            </a:r>
            <a:r>
              <a:rPr lang="ru-RU" sz="1200" b="0" i="1" u="none" strike="noStrike" kern="1200" dirty="0">
                <a:solidFill>
                  <a:schemeClr val="tx1"/>
                </a:solidFill>
                <a:effectLst/>
                <a:latin typeface="+mn-lt"/>
                <a:ea typeface="+mn-ea"/>
                <a:cs typeface="+mn-cs"/>
              </a:rPr>
              <a:t>978-5-4454-1092-8</a:t>
            </a:r>
            <a:endParaRPr lang="ru-RU" i="1" dirty="0"/>
          </a:p>
          <a:p>
            <a:endParaRPr lang="ru-RU" dirty="0"/>
          </a:p>
          <a:p>
            <a:r>
              <a:rPr lang="ru-RU" sz="1200" b="0" i="0" u="none" strike="noStrike" kern="1200" dirty="0">
                <a:solidFill>
                  <a:schemeClr val="tx1"/>
                </a:solidFill>
                <a:effectLst/>
                <a:latin typeface="+mn-lt"/>
                <a:ea typeface="+mn-ea"/>
                <a:cs typeface="+mn-cs"/>
              </a:rPr>
              <a:t>В тетради представлена система заданий, которая поможет ребёнку:</a:t>
            </a:r>
            <a:r>
              <a:rPr lang="ru-RU" dirty="0"/>
              <a:t/>
            </a:r>
            <a:br>
              <a:rPr lang="ru-RU" dirty="0"/>
            </a:br>
            <a:r>
              <a:rPr lang="ru-RU" sz="1200" b="0" i="0" u="none" strike="noStrike" kern="1200" dirty="0">
                <a:solidFill>
                  <a:schemeClr val="tx1"/>
                </a:solidFill>
                <a:effectLst/>
                <a:latin typeface="+mn-lt"/>
                <a:ea typeface="+mn-ea"/>
                <a:cs typeface="+mn-cs"/>
              </a:rPr>
              <a:t>– освоить счет в пределах 10;</a:t>
            </a:r>
          </a:p>
          <a:p>
            <a:r>
              <a:rPr lang="ru-RU" sz="1200" b="0" i="0" u="none" strike="noStrike" kern="1200" dirty="0">
                <a:solidFill>
                  <a:schemeClr val="tx1"/>
                </a:solidFill>
                <a:effectLst/>
                <a:latin typeface="+mn-lt"/>
                <a:ea typeface="+mn-ea"/>
                <a:cs typeface="+mn-cs"/>
              </a:rPr>
              <a:t>– познакомиться с цифрами и научиться их писать;</a:t>
            </a:r>
            <a:r>
              <a:rPr lang="ru-RU" dirty="0"/>
              <a:t/>
            </a:r>
            <a:br>
              <a:rPr lang="ru-RU" dirty="0"/>
            </a:br>
            <a:r>
              <a:rPr lang="ru-RU" sz="1200" b="0" i="0" u="none" strike="noStrike" kern="1200" dirty="0">
                <a:solidFill>
                  <a:schemeClr val="tx1"/>
                </a:solidFill>
                <a:effectLst/>
                <a:latin typeface="+mn-lt"/>
                <a:ea typeface="+mn-ea"/>
                <a:cs typeface="+mn-cs"/>
              </a:rPr>
              <a:t>–</a:t>
            </a:r>
            <a:r>
              <a:rPr lang="ru-RU" sz="1200" b="0" i="0" u="none" strike="noStrike" kern="1200" baseline="0" dirty="0">
                <a:solidFill>
                  <a:schemeClr val="tx1"/>
                </a:solidFill>
                <a:effectLst/>
                <a:latin typeface="+mn-lt"/>
                <a:ea typeface="+mn-ea"/>
                <a:cs typeface="+mn-cs"/>
              </a:rPr>
              <a:t> научиться определять количество предметов (в том числе с одного взгляда, то есть не пересчитывая их по одному) и сопоставлять его с соответствующей цифрой;</a:t>
            </a:r>
            <a:endParaRPr lang="ru-RU" sz="1200" b="0" i="0" u="none" strike="noStrike" kern="1200" dirty="0">
              <a:solidFill>
                <a:schemeClr val="tx1"/>
              </a:solidFill>
              <a:effectLst/>
              <a:latin typeface="+mn-lt"/>
              <a:ea typeface="+mn-ea"/>
              <a:cs typeface="+mn-cs"/>
            </a:endParaRPr>
          </a:p>
          <a:p>
            <a:r>
              <a:rPr lang="ru-RU" sz="1200" b="0" i="0" u="none" strike="noStrike" kern="1200" dirty="0">
                <a:solidFill>
                  <a:schemeClr val="tx1"/>
                </a:solidFill>
                <a:effectLst/>
                <a:latin typeface="+mn-lt"/>
                <a:ea typeface="+mn-ea"/>
                <a:cs typeface="+mn-cs"/>
              </a:rPr>
              <a:t>– получить первые представления о составе чисел в пределах 10.</a:t>
            </a:r>
          </a:p>
          <a:p>
            <a:r>
              <a:rPr lang="ru-RU" sz="1200" dirty="0">
                <a:latin typeface="Arial" panose="020B0604020202020204" pitchFamily="34" charset="0"/>
                <a:ea typeface="Calibri" panose="020F0502020204030204" pitchFamily="34" charset="0"/>
                <a:cs typeface="Arial" panose="020B0604020202020204" pitchFamily="34" charset="0"/>
              </a:rPr>
              <a:t>Красочные персонажи и сюжеты,</a:t>
            </a:r>
            <a:r>
              <a:rPr lang="ru-RU" sz="1200" baseline="0" dirty="0">
                <a:latin typeface="Arial" panose="020B0604020202020204" pitchFamily="34" charset="0"/>
                <a:ea typeface="Calibri" panose="020F0502020204030204" pitchFamily="34" charset="0"/>
                <a:cs typeface="Arial" panose="020B0604020202020204" pitchFamily="34" charset="0"/>
              </a:rPr>
              <a:t> требующие активного участия ребенка, </a:t>
            </a:r>
            <a:r>
              <a:rPr lang="ru-RU" sz="1200" dirty="0">
                <a:latin typeface="Arial" panose="020B0604020202020204" pitchFamily="34" charset="0"/>
                <a:ea typeface="Calibri" panose="020F0502020204030204" pitchFamily="34" charset="0"/>
                <a:cs typeface="Arial" panose="020B0604020202020204" pitchFamily="34" charset="0"/>
              </a:rPr>
              <a:t>а</a:t>
            </a:r>
            <a:r>
              <a:rPr lang="ru-RU" sz="1200" baseline="0" dirty="0">
                <a:latin typeface="Arial" panose="020B0604020202020204" pitchFamily="34" charset="0"/>
                <a:ea typeface="Calibri" panose="020F0502020204030204" pitchFamily="34" charset="0"/>
                <a:cs typeface="Arial" panose="020B0604020202020204" pitchFamily="34" charset="0"/>
              </a:rPr>
              <a:t> также в</a:t>
            </a:r>
            <a:r>
              <a:rPr lang="ru-RU" sz="1200" dirty="0">
                <a:latin typeface="Arial" panose="020B0604020202020204" pitchFamily="34" charset="0"/>
                <a:ea typeface="Calibri" panose="020F0502020204030204" pitchFamily="34" charset="0"/>
                <a:cs typeface="Arial" panose="020B0604020202020204" pitchFamily="34" charset="0"/>
              </a:rPr>
              <a:t>озможность стирать</a:t>
            </a:r>
            <a:r>
              <a:rPr lang="ru-RU" sz="1200" baseline="0" dirty="0">
                <a:latin typeface="Arial" panose="020B0604020202020204" pitchFamily="34" charset="0"/>
                <a:ea typeface="Calibri" panose="020F0502020204030204" pitchFamily="34" charset="0"/>
                <a:cs typeface="Arial" panose="020B0604020202020204" pitchFamily="34" charset="0"/>
              </a:rPr>
              <a:t> написанное, пробуя разные способы решения задач</a:t>
            </a:r>
            <a:r>
              <a:rPr lang="ru-RU" sz="1200" dirty="0">
                <a:latin typeface="Arial" panose="020B0604020202020204" pitchFamily="34" charset="0"/>
                <a:ea typeface="Calibri" panose="020F0502020204030204" pitchFamily="34" charset="0"/>
                <a:cs typeface="Arial" panose="020B0604020202020204" pitchFamily="34" charset="0"/>
              </a:rPr>
              <a:t>, незаметно превратят знакомство с цифрами и числами в радостное занятие. И тогда ребенок будет готов бесконечно экспериментировать с множествами, все глубже осваивая базовые математические понятия и закономерности. </a:t>
            </a:r>
            <a:endParaRPr lang="ru-RU" dirty="0"/>
          </a:p>
        </p:txBody>
      </p:sp>
      <p:sp>
        <p:nvSpPr>
          <p:cNvPr id="4" name="Номер слайда 3"/>
          <p:cNvSpPr>
            <a:spLocks noGrp="1"/>
          </p:cNvSpPr>
          <p:nvPr>
            <p:ph type="sldNum" sz="quarter" idx="5"/>
          </p:nvPr>
        </p:nvSpPr>
        <p:spPr/>
        <p:txBody>
          <a:bodyPr/>
          <a:lstStyle/>
          <a:p>
            <a:fld id="{98962D1F-EBD6-44C1-A0ED-6441966F5E8A}" type="slidenum">
              <a:rPr lang="ru-RU" smtClean="0"/>
              <a:pPr/>
              <a:t>36</a:t>
            </a:fld>
            <a:endParaRPr lang="ru-RU"/>
          </a:p>
        </p:txBody>
      </p:sp>
    </p:spTree>
    <p:extLst>
      <p:ext uri="{BB962C8B-B14F-4D97-AF65-F5344CB8AC3E}">
        <p14:creationId xmlns:p14="http://schemas.microsoft.com/office/powerpoint/2010/main" val="2501053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i="0" u="none" strike="noStrike" kern="1200" baseline="0" dirty="0">
                <a:solidFill>
                  <a:schemeClr val="tx1"/>
                </a:solidFill>
                <a:latin typeface="+mn-lt"/>
                <a:ea typeface="+mn-ea"/>
                <a:cs typeface="+mn-cs"/>
              </a:rPr>
              <a:t>РЕЧЬ:ПЛЮС</a:t>
            </a:r>
            <a:r>
              <a:rPr lang="ru-RU" sz="1200" b="1" i="0" u="none" strike="noStrike" kern="1200" baseline="30000" dirty="0">
                <a:solidFill>
                  <a:schemeClr val="tx1"/>
                </a:solidFill>
                <a:latin typeface="+mn-lt"/>
                <a:ea typeface="+mn-ea"/>
                <a:cs typeface="+mn-cs"/>
              </a:rPr>
              <a:t>®</a:t>
            </a:r>
            <a:r>
              <a:rPr lang="ru-RU" sz="1200" b="1" i="0" u="none" strike="noStrike" kern="1200" baseline="0" dirty="0">
                <a:solidFill>
                  <a:schemeClr val="tx1"/>
                </a:solidFill>
                <a:latin typeface="+mn-lt"/>
                <a:ea typeface="+mn-ea"/>
                <a:cs typeface="+mn-cs"/>
              </a:rPr>
              <a:t>. </a:t>
            </a:r>
            <a:r>
              <a:rPr lang="ru-RU" sz="1200" b="1" dirty="0">
                <a:solidFill>
                  <a:srgbClr val="0062AC"/>
                </a:solidFill>
                <a:latin typeface="Arial" panose="020B0604020202020204" pitchFamily="34" charset="0"/>
                <a:cs typeface="Arial" panose="020B0604020202020204" pitchFamily="34" charset="0"/>
              </a:rPr>
              <a:t>ЛАБИРИНТЫ</a:t>
            </a:r>
            <a:r>
              <a:rPr lang="ru-RU" sz="1200" dirty="0">
                <a:latin typeface="Arial" panose="020B0604020202020204" pitchFamily="34" charset="0"/>
                <a:cs typeface="Arial" panose="020B0604020202020204" pitchFamily="34" charset="0"/>
              </a:rPr>
              <a:t>. </a:t>
            </a:r>
            <a:r>
              <a:rPr lang="ru-RU" sz="1200" b="1" dirty="0">
                <a:solidFill>
                  <a:srgbClr val="0062AC"/>
                </a:solidFill>
                <a:latin typeface="Arial" panose="020B0604020202020204" pitchFamily="34" charset="0"/>
                <a:cs typeface="Arial" panose="020B0604020202020204" pitchFamily="34" charset="0"/>
              </a:rPr>
              <a:t>Пиши и стирай</a:t>
            </a:r>
            <a:r>
              <a:rPr lang="ru-RU" sz="1200" b="1" kern="1200" dirty="0">
                <a:solidFill>
                  <a:srgbClr val="0062AC"/>
                </a:solidFill>
                <a:latin typeface="Arial" panose="020B0604020202020204" pitchFamily="34" charset="0"/>
                <a:ea typeface="+mn-ea"/>
                <a:cs typeface="Arial" panose="020B0604020202020204" pitchFamily="34" charset="0"/>
              </a:rPr>
              <a:t>: тетрадь для письма маркером для детей </a:t>
            </a:r>
            <a:r>
              <a:rPr lang="ru-RU" sz="800" b="1" dirty="0">
                <a:solidFill>
                  <a:srgbClr val="0062AC"/>
                </a:solidFill>
                <a:latin typeface="Arial" panose="020B0604020202020204" pitchFamily="34" charset="0"/>
                <a:cs typeface="Arial" panose="020B0604020202020204" pitchFamily="34" charset="0"/>
              </a:rPr>
              <a:t>4–5–6 лет</a:t>
            </a:r>
            <a:endParaRPr lang="ru-RU" sz="800" b="0" i="0" u="none" strike="noStrike" kern="1200" baseline="0" dirty="0">
              <a:solidFill>
                <a:schemeClr val="tx1"/>
              </a:solidFill>
              <a:latin typeface="+mn-lt"/>
              <a:ea typeface="+mn-ea"/>
              <a:cs typeface="+mn-cs"/>
            </a:endParaRPr>
          </a:p>
          <a:p>
            <a:r>
              <a:rPr lang="ru-RU" sz="800" b="0" i="0" u="none" strike="noStrike" kern="1200" baseline="0" dirty="0">
                <a:solidFill>
                  <a:schemeClr val="tx1"/>
                </a:solidFill>
                <a:latin typeface="+mn-lt"/>
                <a:ea typeface="+mn-ea"/>
                <a:cs typeface="+mn-cs"/>
              </a:rPr>
              <a:t>Е. А. Вершинина, И. Е. Федосова</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i="1" u="none" strike="noStrike" kern="1200" baseline="0" dirty="0">
                <a:solidFill>
                  <a:schemeClr val="tx1"/>
                </a:solidFill>
                <a:latin typeface="+mn-lt"/>
                <a:ea typeface="+mn-ea"/>
                <a:cs typeface="+mn-cs"/>
              </a:rPr>
              <a:t>ISBN </a:t>
            </a:r>
            <a:r>
              <a:rPr lang="ru-RU" sz="1200" b="0" i="1" u="none" strike="noStrike" kern="1200" dirty="0">
                <a:solidFill>
                  <a:schemeClr val="tx1"/>
                </a:solidFill>
                <a:effectLst/>
                <a:latin typeface="+mn-lt"/>
                <a:ea typeface="+mn-ea"/>
                <a:cs typeface="+mn-cs"/>
              </a:rPr>
              <a:t>978-5-4454-1390-5</a:t>
            </a:r>
            <a:endParaRPr lang="ru-RU" i="1" dirty="0"/>
          </a:p>
          <a:p>
            <a:endParaRPr lang="ru-RU" dirty="0"/>
          </a:p>
          <a:p>
            <a:r>
              <a:rPr lang="ru-RU" sz="1200" b="0" i="0" u="none" strike="noStrike" kern="1200" dirty="0">
                <a:solidFill>
                  <a:schemeClr val="tx1"/>
                </a:solidFill>
                <a:effectLst/>
                <a:latin typeface="+mn-lt"/>
                <a:ea typeface="+mn-ea"/>
                <a:cs typeface="+mn-cs"/>
              </a:rPr>
              <a:t>Чем лабиринты полезны для детей? Рисование линий в первую очередь развивает мелкую моторику. Но это далеко не всё. Чтобы выбрать верный путь, ребенку, прежде чем нарисовать линию, приходится прослеживать дорожку взглядом на несколько «шагов» вперед. Так развивается визуальное внимание. Затем, стараясь нарисовать аккуратную линию в дорожке, он должен точно соотносить движение руки и глаз. Так развивается зрительно-моторная координация. Это важнейшие навыки, которые ему в скором времени потребуются для успешного освоения чтения и письма. Кроме того, разгадывание лабиринтов тренирует мышление и такое полезное качество, как настойчивость в достижении цели.</a:t>
            </a:r>
            <a:r>
              <a:rPr lang="ru-RU" dirty="0"/>
              <a:t/>
            </a:r>
            <a:br>
              <a:rPr lang="ru-RU" dirty="0"/>
            </a:br>
            <a:r>
              <a:rPr lang="ru-RU" sz="1200" b="0" i="0" u="none" strike="noStrike" kern="1200" dirty="0">
                <a:solidFill>
                  <a:schemeClr val="tx1"/>
                </a:solidFill>
                <a:effectLst/>
                <a:latin typeface="+mn-lt"/>
                <a:ea typeface="+mn-ea"/>
                <a:cs typeface="+mn-cs"/>
              </a:rPr>
              <a:t>В тетради представлена система заданий, построенных по принципу «от простого к сложному». Возможность стирать линии и рисовать их заново, а также красочные персонажи и сюжеты, требующие деятельного участия ребенка, превратят тренировки в увлекательное занятие, когда он будет готов рисовать бесконечно, оттачивая свое мастерство.</a:t>
            </a:r>
            <a:endParaRPr lang="ru-RU" dirty="0"/>
          </a:p>
        </p:txBody>
      </p:sp>
      <p:sp>
        <p:nvSpPr>
          <p:cNvPr id="4" name="Номер слайда 3"/>
          <p:cNvSpPr>
            <a:spLocks noGrp="1"/>
          </p:cNvSpPr>
          <p:nvPr>
            <p:ph type="sldNum" sz="quarter" idx="5"/>
          </p:nvPr>
        </p:nvSpPr>
        <p:spPr/>
        <p:txBody>
          <a:bodyPr/>
          <a:lstStyle/>
          <a:p>
            <a:fld id="{98962D1F-EBD6-44C1-A0ED-6441966F5E8A}" type="slidenum">
              <a:rPr lang="ru-RU" smtClean="0"/>
              <a:pPr/>
              <a:t>37</a:t>
            </a:fld>
            <a:endParaRPr lang="ru-RU"/>
          </a:p>
        </p:txBody>
      </p:sp>
    </p:spTree>
    <p:extLst>
      <p:ext uri="{BB962C8B-B14F-4D97-AF65-F5344CB8AC3E}">
        <p14:creationId xmlns:p14="http://schemas.microsoft.com/office/powerpoint/2010/main" val="3155002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800" b="1" i="0" u="none" strike="noStrike" kern="1200" baseline="0" dirty="0">
                <a:solidFill>
                  <a:schemeClr val="tx1"/>
                </a:solidFill>
                <a:latin typeface="+mn-lt"/>
                <a:ea typeface="+mn-ea"/>
                <a:cs typeface="+mn-cs"/>
              </a:rPr>
              <a:t>РЕЧЬ:ПЛЮС</a:t>
            </a:r>
            <a:r>
              <a:rPr lang="ru-RU" sz="2800" b="1" i="0" u="none" strike="noStrike" kern="1200" baseline="30000" dirty="0">
                <a:solidFill>
                  <a:schemeClr val="tx1"/>
                </a:solidFill>
                <a:latin typeface="+mn-lt"/>
                <a:ea typeface="+mn-ea"/>
                <a:cs typeface="+mn-cs"/>
              </a:rPr>
              <a:t>®</a:t>
            </a:r>
            <a:r>
              <a:rPr lang="ru-RU" sz="2800" b="1" i="0" u="none" strike="noStrike" kern="1200" baseline="0" dirty="0">
                <a:solidFill>
                  <a:schemeClr val="tx1"/>
                </a:solidFill>
                <a:latin typeface="+mn-lt"/>
                <a:ea typeface="+mn-ea"/>
                <a:cs typeface="+mn-cs"/>
              </a:rPr>
              <a:t>. </a:t>
            </a:r>
            <a:r>
              <a:rPr lang="ru-RU" sz="2800" b="1" dirty="0">
                <a:solidFill>
                  <a:srgbClr val="0062AC"/>
                </a:solidFill>
                <a:latin typeface="Arial" panose="020B0604020202020204" pitchFamily="34" charset="0"/>
                <a:cs typeface="Arial" panose="020B0604020202020204" pitchFamily="34" charset="0"/>
              </a:rPr>
              <a:t>ЛИНИИ</a:t>
            </a:r>
            <a:r>
              <a:rPr lang="ru-RU" sz="2800" dirty="0">
                <a:latin typeface="Arial" panose="020B0604020202020204" pitchFamily="34" charset="0"/>
                <a:cs typeface="Arial" panose="020B0604020202020204" pitchFamily="34" charset="0"/>
              </a:rPr>
              <a:t>. </a:t>
            </a:r>
            <a:r>
              <a:rPr lang="ru-RU" sz="2800" b="1" dirty="0">
                <a:solidFill>
                  <a:srgbClr val="0062AC"/>
                </a:solidFill>
                <a:latin typeface="Arial" panose="020B0604020202020204" pitchFamily="34" charset="0"/>
                <a:cs typeface="Arial" panose="020B0604020202020204" pitchFamily="34" charset="0"/>
              </a:rPr>
              <a:t>Пиши и стирай</a:t>
            </a:r>
            <a:r>
              <a:rPr lang="ru-RU" sz="2800" b="1" kern="1200" dirty="0">
                <a:solidFill>
                  <a:srgbClr val="0062AC"/>
                </a:solidFill>
                <a:latin typeface="Arial" panose="020B0604020202020204" pitchFamily="34" charset="0"/>
                <a:ea typeface="+mn-ea"/>
                <a:cs typeface="Arial" panose="020B0604020202020204" pitchFamily="34" charset="0"/>
              </a:rPr>
              <a:t>: тетрадь для письма маркером для детей </a:t>
            </a:r>
            <a:r>
              <a:rPr lang="ru-RU" sz="1200" b="1" dirty="0">
                <a:solidFill>
                  <a:srgbClr val="0062AC"/>
                </a:solidFill>
                <a:latin typeface="Arial" panose="020B0604020202020204" pitchFamily="34" charset="0"/>
                <a:cs typeface="Arial" panose="020B0604020202020204" pitchFamily="34" charset="0"/>
              </a:rPr>
              <a:t>3–5 лет</a:t>
            </a:r>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Е. А. Вершинина, И. Е. Федосова</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baseline="0" dirty="0">
                <a:solidFill>
                  <a:schemeClr val="tx1"/>
                </a:solidFill>
                <a:latin typeface="+mn-lt"/>
                <a:ea typeface="+mn-ea"/>
                <a:cs typeface="+mn-cs"/>
              </a:rPr>
              <a:t>ISBN 978-5-4454-</a:t>
            </a:r>
            <a:r>
              <a:rPr lang="ru-RU" sz="1200" b="0" i="1" u="none" strike="noStrike" kern="1200" baseline="0" dirty="0">
                <a:solidFill>
                  <a:schemeClr val="tx1"/>
                </a:solidFill>
                <a:latin typeface="+mn-lt"/>
                <a:ea typeface="+mn-ea"/>
                <a:cs typeface="+mn-cs"/>
              </a:rPr>
              <a:t>1379</a:t>
            </a:r>
            <a:r>
              <a:rPr lang="en-US" sz="1200" b="0" i="1" u="none" strike="noStrike" kern="1200" baseline="0" dirty="0">
                <a:solidFill>
                  <a:schemeClr val="tx1"/>
                </a:solidFill>
                <a:latin typeface="+mn-lt"/>
                <a:ea typeface="+mn-ea"/>
                <a:cs typeface="+mn-cs"/>
              </a:rPr>
              <a:t>-</a:t>
            </a:r>
            <a:r>
              <a:rPr lang="ru-RU" sz="1200" b="0" i="1" u="none" strike="noStrike" kern="1200" baseline="0" dirty="0">
                <a:solidFill>
                  <a:schemeClr val="tx1"/>
                </a:solidFill>
                <a:latin typeface="+mn-lt"/>
                <a:ea typeface="+mn-ea"/>
                <a:cs typeface="+mn-cs"/>
              </a:rPr>
              <a:t>0</a:t>
            </a:r>
            <a:endParaRPr lang="ru-RU" sz="1200" b="1" dirty="0">
              <a:solidFill>
                <a:srgbClr val="0062AC"/>
              </a:solidFill>
              <a:latin typeface="Arial" panose="020B0604020202020204" pitchFamily="34" charset="0"/>
              <a:cs typeface="Arial" panose="020B0604020202020204" pitchFamily="34" charset="0"/>
            </a:endParaRPr>
          </a:p>
          <a:p>
            <a:endParaRPr lang="ru-RU" dirty="0"/>
          </a:p>
          <a:p>
            <a:pPr>
              <a:lnSpc>
                <a:spcPct val="115000"/>
              </a:lnSpc>
              <a:spcAft>
                <a:spcPts val="0"/>
              </a:spcAft>
            </a:pPr>
            <a:r>
              <a:rPr lang="ru-RU" sz="1200" dirty="0">
                <a:latin typeface="Arial" panose="020B0604020202020204" pitchFamily="34" charset="0"/>
                <a:ea typeface="Calibri" panose="020F0502020204030204" pitchFamily="34" charset="0"/>
                <a:cs typeface="Arial" panose="020B0604020202020204" pitchFamily="34" charset="0"/>
              </a:rPr>
              <a:t>Провести прямую линию или добраться до цели, аккуратно обойдя все препятствия, — сколько нужно тренироваться, чтобы всё получилось красиво? Возможность стирать линии и рисовать их заново, а также красочные персонажи, с которыми можно вместе «бросать шишки» или «ездить по треку на гоночной машине», незаметно превратят тренировки в радостное занятие. И тогда ребенок будет готов рисовать бесконечно, оттачивая свое мастерство. Сюжетные картинки, стрелки и прочие подсказки позволят ему справиться с любой задачей в этой тетради самостоятельно.</a:t>
            </a:r>
          </a:p>
          <a:p>
            <a:pPr>
              <a:lnSpc>
                <a:spcPct val="115000"/>
              </a:lnSpc>
              <a:spcAft>
                <a:spcPts val="0"/>
              </a:spcAft>
            </a:pPr>
            <a:r>
              <a:rPr lang="ru-RU" sz="1200" dirty="0">
                <a:latin typeface="Arial" panose="020B0604020202020204" pitchFamily="34" charset="0"/>
                <a:ea typeface="Calibri" panose="020F0502020204030204" pitchFamily="34" charset="0"/>
                <a:cs typeface="Arial" panose="020B0604020202020204" pitchFamily="34" charset="0"/>
              </a:rPr>
              <a:t>В тетради представлена система графических заданий, которые построены по принципу «от простого к сложному» и направлены на приобретение и закрепление навыка рисования разных линий, а также на развитие:</a:t>
            </a:r>
          </a:p>
          <a:p>
            <a:pPr>
              <a:lnSpc>
                <a:spcPct val="115000"/>
              </a:lnSpc>
              <a:spcAft>
                <a:spcPts val="0"/>
              </a:spcAft>
            </a:pPr>
            <a:r>
              <a:rPr lang="ru-RU" sz="1200" dirty="0">
                <a:latin typeface="Arial" panose="020B0604020202020204" pitchFamily="34" charset="0"/>
                <a:ea typeface="Calibri" panose="020F0502020204030204" pitchFamily="34" charset="0"/>
                <a:cs typeface="Arial" panose="020B0604020202020204" pitchFamily="34" charset="0"/>
              </a:rPr>
              <a:t>– визуального внимания и зрительно-моторной координации;</a:t>
            </a:r>
          </a:p>
          <a:p>
            <a:pPr>
              <a:lnSpc>
                <a:spcPct val="115000"/>
              </a:lnSpc>
              <a:spcAft>
                <a:spcPts val="0"/>
              </a:spcAft>
            </a:pPr>
            <a:r>
              <a:rPr lang="ru-RU" sz="1200" dirty="0">
                <a:latin typeface="Arial" panose="020B0604020202020204" pitchFamily="34" charset="0"/>
                <a:ea typeface="Calibri" panose="020F0502020204030204" pitchFamily="34" charset="0"/>
                <a:cs typeface="Arial" panose="020B0604020202020204" pitchFamily="34" charset="0"/>
              </a:rPr>
              <a:t>– мелкой моторики руки и качества графических навыков — плавности движений, их уверенности и точности;</a:t>
            </a:r>
          </a:p>
          <a:p>
            <a:r>
              <a:rPr lang="ru-RU" sz="1200" dirty="0">
                <a:latin typeface="Arial" panose="020B0604020202020204" pitchFamily="34" charset="0"/>
                <a:ea typeface="Calibri" panose="020F0502020204030204" pitchFamily="34" charset="0"/>
                <a:cs typeface="Arial" panose="020B0604020202020204" pitchFamily="34" charset="0"/>
              </a:rPr>
              <a:t>– умения ориентироваться на листе бумаги и использовать простые пространственные понятия в речи.</a:t>
            </a:r>
            <a:endParaRPr lang="ru-RU" sz="1200" dirty="0">
              <a:latin typeface="Arial" panose="020B0604020202020204" pitchFamily="34" charset="0"/>
              <a:cs typeface="Arial" panose="020B0604020202020204" pitchFamily="34" charset="0"/>
            </a:endParaRPr>
          </a:p>
          <a:p>
            <a:endParaRPr lang="ru-RU" dirty="0"/>
          </a:p>
        </p:txBody>
      </p:sp>
      <p:sp>
        <p:nvSpPr>
          <p:cNvPr id="4" name="Номер слайда 3"/>
          <p:cNvSpPr>
            <a:spLocks noGrp="1"/>
          </p:cNvSpPr>
          <p:nvPr>
            <p:ph type="sldNum" sz="quarter" idx="5"/>
          </p:nvPr>
        </p:nvSpPr>
        <p:spPr/>
        <p:txBody>
          <a:bodyPr/>
          <a:lstStyle/>
          <a:p>
            <a:fld id="{98962D1F-EBD6-44C1-A0ED-6441966F5E8A}" type="slidenum">
              <a:rPr lang="ru-RU" smtClean="0"/>
              <a:pPr/>
              <a:t>38</a:t>
            </a:fld>
            <a:endParaRPr lang="ru-RU"/>
          </a:p>
        </p:txBody>
      </p:sp>
    </p:spTree>
    <p:extLst>
      <p:ext uri="{BB962C8B-B14F-4D97-AF65-F5344CB8AC3E}">
        <p14:creationId xmlns:p14="http://schemas.microsoft.com/office/powerpoint/2010/main" val="1229259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i="0" u="none" strike="noStrike" kern="1200" baseline="0" dirty="0">
                <a:solidFill>
                  <a:schemeClr val="tx1"/>
                </a:solidFill>
                <a:latin typeface="+mn-lt"/>
                <a:ea typeface="+mn-ea"/>
                <a:cs typeface="+mn-cs"/>
              </a:rPr>
              <a:t>РЕЧЬ:ПЛЮС</a:t>
            </a:r>
            <a:r>
              <a:rPr lang="ru-RU" sz="1200" b="1" i="0" u="none" strike="noStrike" kern="1200" baseline="30000" dirty="0">
                <a:solidFill>
                  <a:schemeClr val="tx1"/>
                </a:solidFill>
                <a:latin typeface="+mn-lt"/>
                <a:ea typeface="+mn-ea"/>
                <a:cs typeface="+mn-cs"/>
              </a:rPr>
              <a:t>®</a:t>
            </a:r>
            <a:r>
              <a:rPr lang="ru-RU" sz="1200" b="1" i="0" u="none" strike="noStrike" kern="1200" baseline="0" dirty="0">
                <a:solidFill>
                  <a:schemeClr val="tx1"/>
                </a:solidFill>
                <a:latin typeface="+mn-lt"/>
                <a:ea typeface="+mn-ea"/>
                <a:cs typeface="+mn-cs"/>
              </a:rPr>
              <a:t>. </a:t>
            </a:r>
            <a:r>
              <a:rPr lang="ru-RU" sz="1200" b="1" dirty="0">
                <a:solidFill>
                  <a:srgbClr val="0062AC"/>
                </a:solidFill>
                <a:latin typeface="Arial" panose="020B0604020202020204" pitchFamily="34" charset="0"/>
                <a:cs typeface="Arial" panose="020B0604020202020204" pitchFamily="34" charset="0"/>
              </a:rPr>
              <a:t>ЛИНИИ</a:t>
            </a:r>
            <a:r>
              <a:rPr lang="ru-RU" sz="1200" dirty="0">
                <a:latin typeface="Arial" panose="020B0604020202020204" pitchFamily="34" charset="0"/>
                <a:cs typeface="Arial" panose="020B0604020202020204" pitchFamily="34" charset="0"/>
              </a:rPr>
              <a:t>. </a:t>
            </a:r>
            <a:r>
              <a:rPr lang="ru-RU" sz="1200" b="1" dirty="0">
                <a:solidFill>
                  <a:srgbClr val="0062AC"/>
                </a:solidFill>
                <a:latin typeface="Arial" panose="020B0604020202020204" pitchFamily="34" charset="0"/>
                <a:cs typeface="Arial" panose="020B0604020202020204" pitchFamily="34" charset="0"/>
              </a:rPr>
              <a:t>Пиши и стирай</a:t>
            </a:r>
            <a:r>
              <a:rPr lang="ru-RU" sz="1200" b="1" kern="1200" dirty="0">
                <a:solidFill>
                  <a:srgbClr val="0062AC"/>
                </a:solidFill>
                <a:latin typeface="Arial" panose="020B0604020202020204" pitchFamily="34" charset="0"/>
                <a:ea typeface="+mn-ea"/>
                <a:cs typeface="Arial" panose="020B0604020202020204" pitchFamily="34" charset="0"/>
              </a:rPr>
              <a:t>: тетрадь для письма маркером для детей </a:t>
            </a:r>
            <a:r>
              <a:rPr lang="ru-RU" sz="800" b="1" dirty="0">
                <a:solidFill>
                  <a:srgbClr val="0062AC"/>
                </a:solidFill>
                <a:latin typeface="Arial" panose="020B0604020202020204" pitchFamily="34" charset="0"/>
                <a:cs typeface="Arial" panose="020B0604020202020204" pitchFamily="34" charset="0"/>
              </a:rPr>
              <a:t>4–7 лет</a:t>
            </a:r>
            <a:endParaRPr lang="ru-RU" sz="800" b="0" i="0" u="none" strike="noStrike" kern="1200" baseline="0" dirty="0">
              <a:solidFill>
                <a:schemeClr val="tx1"/>
              </a:solidFill>
              <a:latin typeface="+mn-lt"/>
              <a:ea typeface="+mn-ea"/>
              <a:cs typeface="+mn-cs"/>
            </a:endParaRPr>
          </a:p>
          <a:p>
            <a:r>
              <a:rPr lang="ru-RU" sz="800" b="0" i="0" u="none" strike="noStrike" kern="1200" baseline="0" dirty="0">
                <a:solidFill>
                  <a:schemeClr val="tx1"/>
                </a:solidFill>
                <a:latin typeface="+mn-lt"/>
                <a:ea typeface="+mn-ea"/>
                <a:cs typeface="+mn-cs"/>
              </a:rPr>
              <a:t>Е. А. Вершинина, И. Е. Федосова</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b="0" i="1" u="none" strike="noStrike" kern="1200" baseline="0" dirty="0">
                <a:solidFill>
                  <a:schemeClr val="tx1"/>
                </a:solidFill>
                <a:latin typeface="+mn-lt"/>
                <a:ea typeface="+mn-ea"/>
                <a:cs typeface="+mn-cs"/>
              </a:rPr>
              <a:t>ISBN </a:t>
            </a:r>
            <a:r>
              <a:rPr lang="ru-RU" sz="1200" b="0" i="1" u="none" strike="noStrike" kern="1200" dirty="0">
                <a:solidFill>
                  <a:schemeClr val="tx1"/>
                </a:solidFill>
                <a:effectLst/>
                <a:latin typeface="+mn-lt"/>
                <a:ea typeface="+mn-ea"/>
                <a:cs typeface="+mn-cs"/>
              </a:rPr>
              <a:t>978-5-4454-1274-8</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a:p>
            <a:r>
              <a:rPr lang="ru-RU" sz="1200" b="0" i="0" u="none" strike="noStrike" kern="1200" dirty="0">
                <a:solidFill>
                  <a:schemeClr val="tx1"/>
                </a:solidFill>
                <a:effectLst/>
                <a:latin typeface="+mn-lt"/>
                <a:ea typeface="+mn-ea"/>
                <a:cs typeface="+mn-cs"/>
              </a:rPr>
              <a:t>Нарисовать ровный круг или волнистую линию — сколько нужно тренироваться, чтобы всё получилось красиво? Возможность стирать линии и рисовать их заново, а также красочные персонажи, побуждающие к действию, превратят тренировки в увлекательное занятие, когда ребенок будет готов рисовать бесконечно, оттачивая свое мастерство. Картинки, стрелки и прочие подсказки позволят ему справиться с этой задачей самостоятельно.</a:t>
            </a:r>
            <a:r>
              <a:rPr lang="ru-RU" dirty="0"/>
              <a:t/>
            </a:r>
            <a:br>
              <a:rPr lang="ru-RU" dirty="0"/>
            </a:br>
            <a:r>
              <a:rPr lang="ru-RU" dirty="0"/>
              <a:t/>
            </a:r>
            <a:br>
              <a:rPr lang="ru-RU" dirty="0"/>
            </a:br>
            <a:r>
              <a:rPr lang="ru-RU" sz="1200" b="0" i="0" u="none" strike="noStrike" kern="1200" dirty="0">
                <a:solidFill>
                  <a:schemeClr val="tx1"/>
                </a:solidFill>
                <a:effectLst/>
                <a:latin typeface="+mn-lt"/>
                <a:ea typeface="+mn-ea"/>
                <a:cs typeface="+mn-cs"/>
              </a:rPr>
              <a:t>В тетради представлена система графических заданий, которые построены по принципу «от простого к сложному» и направлены на приобретение и закрепление навыка рисования разных линий, в том числе элементов письма, а также на развитие:</a:t>
            </a:r>
            <a:r>
              <a:rPr lang="ru-RU" dirty="0"/>
              <a:t/>
            </a:r>
            <a:br>
              <a:rPr lang="ru-RU" dirty="0"/>
            </a:br>
            <a:r>
              <a:rPr lang="ru-RU" sz="1200" b="0" i="0" u="none" strike="noStrike" kern="1200" dirty="0">
                <a:solidFill>
                  <a:schemeClr val="tx1"/>
                </a:solidFill>
                <a:effectLst/>
                <a:latin typeface="+mn-lt"/>
                <a:ea typeface="+mn-ea"/>
                <a:cs typeface="+mn-cs"/>
              </a:rPr>
              <a:t>• визуального внимания и зрительно-моторной координации;</a:t>
            </a:r>
            <a:r>
              <a:rPr lang="ru-RU" dirty="0"/>
              <a:t/>
            </a:r>
            <a:br>
              <a:rPr lang="ru-RU" dirty="0"/>
            </a:br>
            <a:r>
              <a:rPr lang="ru-RU" sz="1200" b="0" i="0" u="none" strike="noStrike" kern="1200" dirty="0">
                <a:solidFill>
                  <a:schemeClr val="tx1"/>
                </a:solidFill>
                <a:effectLst/>
                <a:latin typeface="+mn-lt"/>
                <a:ea typeface="+mn-ea"/>
                <a:cs typeface="+mn-cs"/>
              </a:rPr>
              <a:t>• мелкой моторики руки и качества графических навыков — плавности движений, их уверенности и точности;</a:t>
            </a:r>
            <a:r>
              <a:rPr lang="ru-RU" dirty="0"/>
              <a:t/>
            </a:r>
            <a:br>
              <a:rPr lang="ru-RU" dirty="0"/>
            </a:br>
            <a:r>
              <a:rPr lang="ru-RU" sz="1200" b="0" i="0" u="none" strike="noStrike" kern="1200" dirty="0">
                <a:solidFill>
                  <a:schemeClr val="tx1"/>
                </a:solidFill>
                <a:effectLst/>
                <a:latin typeface="+mn-lt"/>
                <a:ea typeface="+mn-ea"/>
                <a:cs typeface="+mn-cs"/>
              </a:rPr>
              <a:t>• чувства ритма;</a:t>
            </a:r>
            <a:r>
              <a:rPr lang="ru-RU" dirty="0"/>
              <a:t/>
            </a:r>
            <a:br>
              <a:rPr lang="ru-RU" dirty="0"/>
            </a:br>
            <a:r>
              <a:rPr lang="ru-RU" sz="1200" b="0" i="0" u="none" strike="noStrike" kern="1200" dirty="0">
                <a:solidFill>
                  <a:schemeClr val="tx1"/>
                </a:solidFill>
                <a:effectLst/>
                <a:latin typeface="+mn-lt"/>
                <a:ea typeface="+mn-ea"/>
                <a:cs typeface="+mn-cs"/>
              </a:rPr>
              <a:t>• умения ориентироваться на листе бумаги и использовать пространственные понятия в речи.</a:t>
            </a:r>
            <a:endParaRPr lang="ru-RU" dirty="0"/>
          </a:p>
        </p:txBody>
      </p:sp>
      <p:sp>
        <p:nvSpPr>
          <p:cNvPr id="4" name="Номер слайда 3"/>
          <p:cNvSpPr>
            <a:spLocks noGrp="1"/>
          </p:cNvSpPr>
          <p:nvPr>
            <p:ph type="sldNum" sz="quarter" idx="10"/>
          </p:nvPr>
        </p:nvSpPr>
        <p:spPr/>
        <p:txBody>
          <a:bodyPr/>
          <a:lstStyle/>
          <a:p>
            <a:fld id="{98962D1F-EBD6-44C1-A0ED-6441966F5E8A}" type="slidenum">
              <a:rPr lang="ru-RU" smtClean="0"/>
              <a:pPr/>
              <a:t>39</a:t>
            </a:fld>
            <a:endParaRPr lang="ru-RU"/>
          </a:p>
        </p:txBody>
      </p:sp>
    </p:spTree>
    <p:extLst>
      <p:ext uri="{BB962C8B-B14F-4D97-AF65-F5344CB8AC3E}">
        <p14:creationId xmlns:p14="http://schemas.microsoft.com/office/powerpoint/2010/main" val="2094341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5"/>
          </p:nvPr>
        </p:nvSpPr>
        <p:spPr/>
        <p:txBody>
          <a:bodyPr/>
          <a:lstStyle/>
          <a:p>
            <a:fld id="{98962D1F-EBD6-44C1-A0ED-6441966F5E8A}" type="slidenum">
              <a:rPr lang="ru-RU" smtClean="0"/>
              <a:pPr/>
              <a:t>41</a:t>
            </a:fld>
            <a:endParaRPr lang="ru-RU"/>
          </a:p>
        </p:txBody>
      </p:sp>
    </p:spTree>
    <p:extLst>
      <p:ext uri="{BB962C8B-B14F-4D97-AF65-F5344CB8AC3E}">
        <p14:creationId xmlns:p14="http://schemas.microsoft.com/office/powerpoint/2010/main" val="363847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7500" lnSpcReduction="20000"/>
          </a:bodyPr>
          <a:lstStyle/>
          <a:p>
            <a:r>
              <a:rPr lang="ru-RU" dirty="0" err="1"/>
              <a:t>Юст</a:t>
            </a:r>
            <a:r>
              <a:rPr lang="ru-RU" dirty="0"/>
              <a:t> Р., Мюллер М. </a:t>
            </a:r>
          </a:p>
          <a:p>
            <a:r>
              <a:rPr lang="ru-RU" b="1" dirty="0"/>
              <a:t>ТЕРРИТОРИЯ ДВИЖЕНИЯ И ТВОРЧЕСТВА. 32 идеи для занятий по физкультуре в детском саду: для детей от 3 до 6 лет </a:t>
            </a:r>
          </a:p>
          <a:p>
            <a:r>
              <a:rPr lang="ru-RU" i="1" dirty="0"/>
              <a:t>ISBN 978-5-4454-1376-9</a:t>
            </a:r>
          </a:p>
          <a:p>
            <a:pPr marL="0" marR="0" indent="0" algn="l" defTabSz="914400" rtl="0" eaLnBrk="1" fontAlgn="auto" latinLnBrk="0" hangingPunct="1">
              <a:lnSpc>
                <a:spcPct val="100000"/>
              </a:lnSpc>
              <a:spcBef>
                <a:spcPts val="0"/>
              </a:spcBef>
              <a:spcAft>
                <a:spcPts val="0"/>
              </a:spcAft>
              <a:buClrTx/>
              <a:buSzTx/>
              <a:buFontTx/>
              <a:buNone/>
              <a:tabLst/>
              <a:defRPr/>
            </a:pPr>
            <a:endParaRPr lang="ru-RU" b="1" dirty="0"/>
          </a:p>
          <a:p>
            <a:pPr marL="0" marR="0" indent="0" algn="l" defTabSz="914400" rtl="0" eaLnBrk="1" fontAlgn="auto" latinLnBrk="0" hangingPunct="1">
              <a:lnSpc>
                <a:spcPct val="100000"/>
              </a:lnSpc>
              <a:spcBef>
                <a:spcPts val="0"/>
              </a:spcBef>
              <a:spcAft>
                <a:spcPts val="0"/>
              </a:spcAft>
              <a:buClrTx/>
              <a:buSzTx/>
              <a:buFontTx/>
              <a:buNone/>
              <a:tabLst/>
              <a:defRPr/>
            </a:pPr>
            <a:r>
              <a:rPr lang="ru-RU" b="1" dirty="0"/>
              <a:t>В КОМПЛЕКТЕ:</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dirty="0"/>
              <a:t>32 карточки</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dirty="0"/>
              <a:t>брошюра (32 с.) </a:t>
            </a:r>
          </a:p>
          <a:p>
            <a:endParaRPr lang="ru-RU" dirty="0"/>
          </a:p>
          <a:p>
            <a:r>
              <a:rPr lang="ru-RU" b="1" dirty="0"/>
              <a:t>СПИСОК ИГР</a:t>
            </a:r>
            <a:endParaRPr lang="en-US" b="1" dirty="0"/>
          </a:p>
          <a:p>
            <a:endParaRPr lang="ru-RU" dirty="0"/>
          </a:p>
          <a:p>
            <a:r>
              <a:rPr lang="ru-RU" dirty="0"/>
              <a:t>1. Развлечения</a:t>
            </a:r>
          </a:p>
          <a:p>
            <a:r>
              <a:rPr lang="ru-RU" dirty="0"/>
              <a:t>• Автогонки</a:t>
            </a:r>
          </a:p>
          <a:p>
            <a:r>
              <a:rPr lang="ru-RU" dirty="0"/>
              <a:t>• Ферма</a:t>
            </a:r>
          </a:p>
          <a:p>
            <a:r>
              <a:rPr lang="ru-RU" dirty="0"/>
              <a:t>• Аквапарк</a:t>
            </a:r>
          </a:p>
          <a:p>
            <a:r>
              <a:rPr lang="ru-RU" dirty="0"/>
              <a:t>• Природа</a:t>
            </a:r>
          </a:p>
          <a:p>
            <a:r>
              <a:rPr lang="ru-RU" dirty="0"/>
              <a:t>• Игровая площадка</a:t>
            </a:r>
          </a:p>
          <a:p>
            <a:r>
              <a:rPr lang="ru-RU" dirty="0"/>
              <a:t>• Отпуск</a:t>
            </a:r>
          </a:p>
          <a:p>
            <a:r>
              <a:rPr lang="ru-RU" dirty="0"/>
              <a:t>• Цирк</a:t>
            </a:r>
          </a:p>
          <a:p>
            <a:r>
              <a:rPr lang="ru-RU" dirty="0"/>
              <a:t>• Зоопарк</a:t>
            </a:r>
          </a:p>
          <a:p>
            <a:endParaRPr lang="ru-RU" dirty="0"/>
          </a:p>
          <a:p>
            <a:r>
              <a:rPr lang="ru-RU" dirty="0"/>
              <a:t>2. Путешествие вокруг света</a:t>
            </a:r>
          </a:p>
          <a:p>
            <a:r>
              <a:rPr lang="ru-RU" dirty="0"/>
              <a:t>• Африка</a:t>
            </a:r>
          </a:p>
          <a:p>
            <a:r>
              <a:rPr lang="ru-RU" dirty="0"/>
              <a:t>• Египет</a:t>
            </a:r>
          </a:p>
          <a:p>
            <a:r>
              <a:rPr lang="ru-RU" dirty="0"/>
              <a:t>• Австралия</a:t>
            </a:r>
          </a:p>
          <a:p>
            <a:r>
              <a:rPr lang="ru-RU" dirty="0"/>
              <a:t>• Россия</a:t>
            </a:r>
          </a:p>
          <a:p>
            <a:r>
              <a:rPr lang="ru-RU" dirty="0"/>
              <a:t>• Джунгли</a:t>
            </a:r>
          </a:p>
          <a:p>
            <a:r>
              <a:rPr lang="ru-RU" dirty="0"/>
              <a:t>• Франция</a:t>
            </a:r>
          </a:p>
          <a:p>
            <a:r>
              <a:rPr lang="ru-RU" dirty="0"/>
              <a:t>• </a:t>
            </a:r>
            <a:r>
              <a:rPr lang="ru-RU" dirty="0" err="1"/>
              <a:t>Карибы</a:t>
            </a:r>
            <a:endParaRPr lang="ru-RU" dirty="0"/>
          </a:p>
          <a:p>
            <a:r>
              <a:rPr lang="ru-RU" dirty="0"/>
              <a:t>• Океан</a:t>
            </a:r>
          </a:p>
          <a:p>
            <a:endParaRPr lang="ru-RU" dirty="0"/>
          </a:p>
          <a:p>
            <a:r>
              <a:rPr lang="ru-RU" dirty="0"/>
              <a:t>3. Сказки и истории</a:t>
            </a:r>
          </a:p>
          <a:p>
            <a:r>
              <a:rPr lang="ru-RU" dirty="0"/>
              <a:t>• Феи и домовые</a:t>
            </a:r>
          </a:p>
          <a:p>
            <a:r>
              <a:rPr lang="ru-RU" dirty="0"/>
              <a:t>• Госпожа Метелица</a:t>
            </a:r>
          </a:p>
          <a:p>
            <a:r>
              <a:rPr lang="ru-RU" dirty="0"/>
              <a:t>• Призраки и привидения</a:t>
            </a:r>
          </a:p>
          <a:p>
            <a:r>
              <a:rPr lang="ru-RU" dirty="0"/>
              <a:t>• </a:t>
            </a:r>
            <a:r>
              <a:rPr lang="ru-RU" dirty="0" err="1"/>
              <a:t>Гензель</a:t>
            </a:r>
            <a:r>
              <a:rPr lang="ru-RU" dirty="0"/>
              <a:t> и </a:t>
            </a:r>
            <a:r>
              <a:rPr lang="ru-RU" dirty="0" err="1"/>
              <a:t>Гретель</a:t>
            </a:r>
            <a:endParaRPr lang="ru-RU" dirty="0"/>
          </a:p>
          <a:p>
            <a:r>
              <a:rPr lang="ru-RU" dirty="0"/>
              <a:t>• Ведьмы и волшебники</a:t>
            </a:r>
          </a:p>
          <a:p>
            <a:r>
              <a:rPr lang="ru-RU" dirty="0"/>
              <a:t>• </a:t>
            </a:r>
            <a:r>
              <a:rPr lang="ru-RU" dirty="0" err="1"/>
              <a:t>Пеппи</a:t>
            </a:r>
            <a:r>
              <a:rPr lang="ru-RU" dirty="0"/>
              <a:t> </a:t>
            </a:r>
            <a:r>
              <a:rPr lang="ru-RU" dirty="0" err="1"/>
              <a:t>Длинныйчулок</a:t>
            </a:r>
            <a:endParaRPr lang="ru-RU" dirty="0"/>
          </a:p>
          <a:p>
            <a:r>
              <a:rPr lang="ru-RU" dirty="0"/>
              <a:t>• Красная Шапочка</a:t>
            </a:r>
          </a:p>
          <a:p>
            <a:r>
              <a:rPr lang="ru-RU" dirty="0"/>
              <a:t>• Белоснежка</a:t>
            </a:r>
          </a:p>
          <a:p>
            <a:endParaRPr lang="ru-RU" dirty="0"/>
          </a:p>
          <a:p>
            <a:r>
              <a:rPr lang="ru-RU" dirty="0"/>
              <a:t>4. Машина времени</a:t>
            </a:r>
          </a:p>
          <a:p>
            <a:r>
              <a:rPr lang="ru-RU" dirty="0"/>
              <a:t>• Динозавры</a:t>
            </a:r>
          </a:p>
          <a:p>
            <a:r>
              <a:rPr lang="ru-RU" dirty="0"/>
              <a:t>• Ледниковый период</a:t>
            </a:r>
          </a:p>
          <a:p>
            <a:r>
              <a:rPr lang="ru-RU" dirty="0"/>
              <a:t>• Индейцы</a:t>
            </a:r>
          </a:p>
          <a:p>
            <a:r>
              <a:rPr lang="ru-RU" dirty="0"/>
              <a:t>• Олимпийские игры</a:t>
            </a:r>
          </a:p>
          <a:p>
            <a:r>
              <a:rPr lang="ru-RU" dirty="0"/>
              <a:t>• Пираты</a:t>
            </a:r>
          </a:p>
          <a:p>
            <a:r>
              <a:rPr lang="ru-RU" dirty="0"/>
              <a:t>• Рыцари</a:t>
            </a:r>
          </a:p>
          <a:p>
            <a:r>
              <a:rPr lang="ru-RU" dirty="0"/>
              <a:t>• Поиски сокровищ</a:t>
            </a:r>
          </a:p>
          <a:p>
            <a:r>
              <a:rPr lang="ru-RU" dirty="0"/>
              <a:t>• Будущее</a:t>
            </a:r>
          </a:p>
        </p:txBody>
      </p:sp>
      <p:sp>
        <p:nvSpPr>
          <p:cNvPr id="4" name="Номер слайда 3"/>
          <p:cNvSpPr>
            <a:spLocks noGrp="1"/>
          </p:cNvSpPr>
          <p:nvPr>
            <p:ph type="sldNum" sz="quarter" idx="5"/>
          </p:nvPr>
        </p:nvSpPr>
        <p:spPr/>
        <p:txBody>
          <a:bodyPr/>
          <a:lstStyle/>
          <a:p>
            <a:fld id="{98962D1F-EBD6-44C1-A0ED-6441966F5E8A}" type="slidenum">
              <a:rPr lang="ru-RU" smtClean="0"/>
              <a:pPr/>
              <a:t>42</a:t>
            </a:fld>
            <a:endParaRPr lang="ru-RU"/>
          </a:p>
        </p:txBody>
      </p:sp>
    </p:spTree>
    <p:extLst>
      <p:ext uri="{BB962C8B-B14F-4D97-AF65-F5344CB8AC3E}">
        <p14:creationId xmlns:p14="http://schemas.microsoft.com/office/powerpoint/2010/main" val="34997357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r>
              <a:rPr lang="ru-RU" dirty="0"/>
              <a:t>Л. С. Выготский</a:t>
            </a:r>
          </a:p>
          <a:p>
            <a:r>
              <a:rPr lang="ru-RU" b="1" dirty="0"/>
              <a:t>МЫШЛЕНИЕ И РЕЧЬ: психологические исследования </a:t>
            </a:r>
          </a:p>
          <a:p>
            <a:r>
              <a:rPr lang="ru-RU" i="1" dirty="0"/>
              <a:t>ISBN 978-5-4454-0723-2</a:t>
            </a:r>
            <a:endParaRPr lang="ru-RU" dirty="0"/>
          </a:p>
          <a:p>
            <a:endParaRPr lang="ru-RU" dirty="0"/>
          </a:p>
          <a:p>
            <a:r>
              <a:rPr lang="ru-RU" dirty="0"/>
              <a:t>Книга «Мышление и речь», написанная в начале XX века, считается одной из основополагающих</a:t>
            </a:r>
          </a:p>
          <a:p>
            <a:r>
              <a:rPr lang="ru-RU" dirty="0"/>
              <a:t>работ в области современной психологической науки, ориентиром для любого думающего читателя.</a:t>
            </a:r>
          </a:p>
          <a:p>
            <a:r>
              <a:rPr lang="ru-RU" dirty="0"/>
              <a:t>Исследуя причины кризиса в психологии, возникшие в начале прошлого века, Л. С. Выготский обнаружил</a:t>
            </a:r>
          </a:p>
          <a:p>
            <a:r>
              <a:rPr lang="ru-RU" dirty="0"/>
              <a:t>во всех современных ему концепциях развития психики ошибочный, по его мнению, подход, который он назвал</a:t>
            </a:r>
          </a:p>
          <a:p>
            <a:r>
              <a:rPr lang="ru-RU" dirty="0"/>
              <a:t>«натуралистическим», пытающимся «выстроить в один ряд психологическое развитие животного и развитие</a:t>
            </a:r>
          </a:p>
          <a:p>
            <a:r>
              <a:rPr lang="ru-RU" dirty="0"/>
              <a:t>ребенка». Этому подходу Выготский противопоставил свою культурно-историческую концепцию развития</a:t>
            </a:r>
          </a:p>
          <a:p>
            <a:r>
              <a:rPr lang="ru-RU" dirty="0"/>
              <a:t>психики. Основные положения этой теории нашли отражение в книге «Мышление и речь» и сохранили</a:t>
            </a:r>
          </a:p>
          <a:p>
            <a:r>
              <a:rPr lang="ru-RU" dirty="0"/>
              <a:t>свое значение для многих поколений ученых — как зарубежных, так и отечественных.</a:t>
            </a:r>
          </a:p>
          <a:p>
            <a:r>
              <a:rPr lang="ru-RU" dirty="0"/>
              <a:t>Данная публикация воспроизводит первое издание книги «Мышление и речь» Л. С. Выготского, вышедшее</a:t>
            </a:r>
          </a:p>
          <a:p>
            <a:r>
              <a:rPr lang="ru-RU" dirty="0"/>
              <a:t>в 1934 году, с учетом правил современной орфографии и пунктуации, и сопровождается предисловием</a:t>
            </a:r>
          </a:p>
          <a:p>
            <a:r>
              <a:rPr lang="ru-RU" dirty="0"/>
              <a:t>Л. Ф. Обуховой, профессора, доктора психологических наук, заведующей кафедрой возрастной психологии</a:t>
            </a:r>
          </a:p>
          <a:p>
            <a:r>
              <a:rPr lang="ru-RU" dirty="0"/>
              <a:t>факультета психологии образования МГППУ, одного из ведущих исследователей научного наследия Л. С. Выготского.</a:t>
            </a:r>
          </a:p>
          <a:p>
            <a:endParaRPr lang="ru-RU" dirty="0"/>
          </a:p>
          <a:p>
            <a:r>
              <a:rPr lang="ru-RU" b="0" dirty="0"/>
              <a:t>СОДЕРЖАНИЕ</a:t>
            </a:r>
          </a:p>
          <a:p>
            <a:r>
              <a:rPr lang="ru-RU" dirty="0"/>
              <a:t>Л. Ф. Обухова. Л. С. Выготский под знаком времени 6</a:t>
            </a:r>
          </a:p>
          <a:p>
            <a:r>
              <a:rPr lang="ru-RU" dirty="0"/>
              <a:t>Предисловие автора 20</a:t>
            </a:r>
          </a:p>
          <a:p>
            <a:r>
              <a:rPr lang="ru-RU" dirty="0"/>
              <a:t>ГЛАВА ПЕРВАЯ	</a:t>
            </a:r>
          </a:p>
          <a:p>
            <a:r>
              <a:rPr lang="ru-RU" dirty="0"/>
              <a:t>Проблема и метод исследования 24</a:t>
            </a:r>
          </a:p>
          <a:p>
            <a:r>
              <a:rPr lang="ru-RU" dirty="0"/>
              <a:t>ГЛАВА ВТОРАЯ</a:t>
            </a:r>
          </a:p>
          <a:p>
            <a:r>
              <a:rPr lang="ru-RU" dirty="0"/>
              <a:t>Проблема речи и мышления ребенка в учении Ж. Пиаже 37</a:t>
            </a:r>
          </a:p>
          <a:p>
            <a:r>
              <a:rPr lang="ru-RU" dirty="0"/>
              <a:t>ГЛАВА ТРЕТЬЯ	</a:t>
            </a:r>
          </a:p>
          <a:p>
            <a:r>
              <a:rPr lang="ru-RU" dirty="0"/>
              <a:t>Проблема развития речи в учении В. Штерна 90</a:t>
            </a:r>
          </a:p>
          <a:p>
            <a:r>
              <a:rPr lang="ru-RU" dirty="0"/>
              <a:t>ГЛАВА ЧЕТВЕРТАЯ	</a:t>
            </a:r>
          </a:p>
          <a:p>
            <a:r>
              <a:rPr lang="ru-RU" dirty="0"/>
              <a:t>Генетические корни мышления и речи 99</a:t>
            </a:r>
          </a:p>
          <a:p>
            <a:r>
              <a:rPr lang="ru-RU" dirty="0"/>
              <a:t>ГЛАВА ПЯТАЯ	</a:t>
            </a:r>
          </a:p>
          <a:p>
            <a:r>
              <a:rPr lang="ru-RU" dirty="0"/>
              <a:t>Экспериментальное исследование развития понятий 126</a:t>
            </a:r>
          </a:p>
          <a:p>
            <a:r>
              <a:rPr lang="ru-RU" dirty="0"/>
              <a:t>ГЛАВА ШЕСТАЯ</a:t>
            </a:r>
          </a:p>
          <a:p>
            <a:r>
              <a:rPr lang="ru-RU" dirty="0"/>
              <a:t>Исследование развития научных понятий в детском возрасте 188</a:t>
            </a:r>
          </a:p>
          <a:p>
            <a:r>
              <a:rPr lang="ru-RU" dirty="0"/>
              <a:t>ГЛАВА СЕДЬМАЯ	</a:t>
            </a:r>
          </a:p>
          <a:p>
            <a:r>
              <a:rPr lang="ru-RU" dirty="0"/>
              <a:t>Мысль и слово 290</a:t>
            </a:r>
          </a:p>
          <a:p>
            <a:r>
              <a:rPr lang="ru-RU" dirty="0"/>
              <a:t>Литература 352</a:t>
            </a:r>
          </a:p>
          <a:p>
            <a:r>
              <a:rPr lang="ru-RU" dirty="0"/>
              <a:t>Основные научные работы Л. С. Выготского 353</a:t>
            </a:r>
          </a:p>
          <a:p>
            <a:r>
              <a:rPr lang="ru-RU" dirty="0"/>
              <a:t>Комментарии 357</a:t>
            </a:r>
          </a:p>
        </p:txBody>
      </p:sp>
      <p:sp>
        <p:nvSpPr>
          <p:cNvPr id="4" name="Номер слайда 3"/>
          <p:cNvSpPr>
            <a:spLocks noGrp="1"/>
          </p:cNvSpPr>
          <p:nvPr>
            <p:ph type="sldNum" sz="quarter" idx="5"/>
          </p:nvPr>
        </p:nvSpPr>
        <p:spPr/>
        <p:txBody>
          <a:bodyPr/>
          <a:lstStyle/>
          <a:p>
            <a:fld id="{98962D1F-EBD6-44C1-A0ED-6441966F5E8A}" type="slidenum">
              <a:rPr lang="ru-RU" smtClean="0"/>
              <a:pPr/>
              <a:t>44</a:t>
            </a:fld>
            <a:endParaRPr lang="ru-RU"/>
          </a:p>
        </p:txBody>
      </p:sp>
    </p:spTree>
    <p:extLst>
      <p:ext uri="{BB962C8B-B14F-4D97-AF65-F5344CB8AC3E}">
        <p14:creationId xmlns:p14="http://schemas.microsoft.com/office/powerpoint/2010/main" val="2386552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fld id="{98962D1F-EBD6-44C1-A0ED-6441966F5E8A}" type="slidenum">
              <a:rPr lang="ru-RU" smtClean="0"/>
              <a:pPr/>
              <a:t>6</a:t>
            </a:fld>
            <a:endParaRPr lang="ru-RU"/>
          </a:p>
        </p:txBody>
      </p:sp>
    </p:spTree>
    <p:extLst>
      <p:ext uri="{BB962C8B-B14F-4D97-AF65-F5344CB8AC3E}">
        <p14:creationId xmlns:p14="http://schemas.microsoft.com/office/powerpoint/2010/main" val="19237038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dirty="0"/>
              <a:t>Л. Е. </a:t>
            </a:r>
            <a:r>
              <a:rPr lang="ru-RU" dirty="0" err="1"/>
              <a:t>Берк</a:t>
            </a:r>
            <a:endParaRPr lang="ru-RU" dirty="0"/>
          </a:p>
          <a:p>
            <a:r>
              <a:rPr lang="ru-RU" b="1" dirty="0"/>
              <a:t>РАЗВИТИЕ</a:t>
            </a:r>
            <a:r>
              <a:rPr lang="ru-RU" b="1" baseline="0" dirty="0"/>
              <a:t> РЕБЕНКА</a:t>
            </a:r>
          </a:p>
          <a:p>
            <a:r>
              <a:rPr lang="en-US" i="1" baseline="0" dirty="0"/>
              <a:t>ISBN </a:t>
            </a:r>
            <a:r>
              <a:rPr lang="ru-RU" sz="1200" b="0" i="1" u="none" strike="noStrike" kern="1200" baseline="0" dirty="0">
                <a:solidFill>
                  <a:schemeClr val="tx1"/>
                </a:solidFill>
                <a:latin typeface="+mn-lt"/>
                <a:ea typeface="+mn-ea"/>
                <a:cs typeface="+mn-cs"/>
              </a:rPr>
              <a:t>978-5-4454-1266-3</a:t>
            </a:r>
            <a:endParaRPr lang="en-US" sz="1200" b="0" i="1" u="none" strike="noStrike" kern="1200" baseline="0" dirty="0">
              <a:solidFill>
                <a:schemeClr val="tx1"/>
              </a:solidFill>
              <a:latin typeface="+mn-lt"/>
              <a:ea typeface="+mn-ea"/>
              <a:cs typeface="+mn-cs"/>
            </a:endParaRPr>
          </a:p>
          <a:p>
            <a:endParaRPr lang="en-US" sz="1200" b="0" i="1"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&gt;</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Как крошечный младенец превращается в сложную,</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многогранную личность?</a:t>
            </a:r>
          </a:p>
          <a:p>
            <a:r>
              <a:rPr lang="ru-RU" sz="1200" b="0" i="0" u="none" strike="noStrike" kern="1200" baseline="0" dirty="0">
                <a:solidFill>
                  <a:schemeClr val="tx1"/>
                </a:solidFill>
                <a:latin typeface="+mn-lt"/>
                <a:ea typeface="+mn-ea"/>
                <a:cs typeface="+mn-cs"/>
              </a:rPr>
              <a:t>&gt; Чем отличается восприятие мира ребенком и взрослым?</a:t>
            </a:r>
          </a:p>
          <a:p>
            <a:r>
              <a:rPr lang="ru-RU" sz="1200" b="0" i="0" u="none" strike="noStrike" kern="1200" baseline="0" dirty="0">
                <a:solidFill>
                  <a:schemeClr val="tx1"/>
                </a:solidFill>
                <a:latin typeface="+mn-lt"/>
                <a:ea typeface="+mn-ea"/>
                <a:cs typeface="+mn-cs"/>
              </a:rPr>
              <a:t>&gt; Как полученный в раннем детстве опыт влияет</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на профессиональную успешность человека?</a:t>
            </a:r>
          </a:p>
          <a:p>
            <a:r>
              <a:rPr lang="ru-RU" sz="1200" b="0" i="0" u="none" strike="noStrike" kern="1200" baseline="0" dirty="0">
                <a:solidFill>
                  <a:schemeClr val="tx1"/>
                </a:solidFill>
                <a:latin typeface="+mn-lt"/>
                <a:ea typeface="+mn-ea"/>
                <a:cs typeface="+mn-cs"/>
              </a:rPr>
              <a:t>&gt; Что определяет общие для всех особенности развития,</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а что делает нас уникальными в отношении физических,</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психических и поведенческих черт?</a:t>
            </a:r>
          </a:p>
          <a:p>
            <a:r>
              <a:rPr lang="ru-RU" sz="1200" b="0" i="0" u="none" strike="noStrike" kern="1200" baseline="0" dirty="0">
                <a:solidFill>
                  <a:schemeClr val="tx1"/>
                </a:solidFill>
                <a:latin typeface="+mn-lt"/>
                <a:ea typeface="+mn-ea"/>
                <a:cs typeface="+mn-cs"/>
              </a:rPr>
              <a:t>&gt; Почему одни люди во взрослом возрасте сохраняют</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сформировавшиеся в детстве реакции на внешний мир,</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а другие существенно меняют модель поведения?</a:t>
            </a:r>
          </a:p>
          <a:p>
            <a:r>
              <a:rPr lang="ru-RU" sz="1200" b="0" i="0" u="none" strike="noStrike" kern="1200" baseline="0" dirty="0">
                <a:solidFill>
                  <a:schemeClr val="tx1"/>
                </a:solidFill>
                <a:latin typeface="+mn-lt"/>
                <a:ea typeface="+mn-ea"/>
                <a:cs typeface="+mn-cs"/>
              </a:rPr>
              <a:t>&gt; Как культурные изменения в обществе — массовая занятость</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матерей, наличие дошкольных образовательных организаций</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и новые технологии — влияют на</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детей?</a:t>
            </a:r>
          </a:p>
          <a:p>
            <a:r>
              <a:rPr lang="ru-RU" sz="1200" b="0" i="0" u="none" strike="noStrike" kern="1200" baseline="0" dirty="0">
                <a:solidFill>
                  <a:schemeClr val="tx1"/>
                </a:solidFill>
                <a:latin typeface="+mn-lt"/>
                <a:ea typeface="+mn-ea"/>
                <a:cs typeface="+mn-cs"/>
              </a:rPr>
              <a:t>На все эти и многие другие вопросы отвечает увлекательная и динамичная</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наука о развитии ребенка, в которой постоянно происходят новые открытия.</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Полученные знания имеют важное практическое значение и позволяют</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обществу улучшить жизнь подрастающего поколения. Так, педагоги должны</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быть</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осведомлены о том, чему и как учить своих воспитанников разного</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возраста, педиатрам требуется информация о физическом развитии</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маленьких пациентов,</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психологи используют сведения о личности</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ребенка, чтобы скорректировать детские поведенческие проблемы.</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А родителей всегда интересуют опыт и практики</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воспитания,</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способствующие благополучию детей.</a:t>
            </a:r>
          </a:p>
          <a:p>
            <a:r>
              <a:rPr lang="ru-RU" sz="1200" b="0" i="0" u="none" strike="noStrike" kern="1200" baseline="0" dirty="0">
                <a:solidFill>
                  <a:schemeClr val="tx1"/>
                </a:solidFill>
                <a:latin typeface="+mn-lt"/>
                <a:ea typeface="+mn-ea"/>
                <a:cs typeface="+mn-cs"/>
              </a:rPr>
              <a:t>Предлагаемое учебное пособие написано Лорой </a:t>
            </a:r>
            <a:r>
              <a:rPr lang="ru-RU" sz="1200" b="0" i="0" u="none" strike="noStrike" kern="1200" baseline="0" dirty="0" err="1">
                <a:solidFill>
                  <a:schemeClr val="tx1"/>
                </a:solidFill>
                <a:latin typeface="+mn-lt"/>
                <a:ea typeface="+mn-ea"/>
                <a:cs typeface="+mn-cs"/>
              </a:rPr>
              <a:t>Берк</a:t>
            </a:r>
            <a:r>
              <a:rPr lang="ru-RU" sz="1200" b="0" i="0" u="none" strike="noStrike" kern="1200" baseline="0" dirty="0">
                <a:solidFill>
                  <a:schemeClr val="tx1"/>
                </a:solidFill>
                <a:latin typeface="+mn-lt"/>
                <a:ea typeface="+mn-ea"/>
                <a:cs typeface="+mn-cs"/>
              </a:rPr>
              <a:t> — заслуженным</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профессором психологии, более 30 лет преподающей науку о развитии</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ребенка в ряде</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университетов. Автору в полной мере удалось воплотить</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свой замысел — создать книгу, которая заставит читателей думать, будет</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отличаться глубиной и</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широтой охвата рассматриваемых проблем,</a:t>
            </a:r>
            <a:r>
              <a:rPr lang="en-US" sz="1200" b="0" i="0" u="none" strike="noStrike" kern="1200" baseline="0" dirty="0">
                <a:solidFill>
                  <a:schemeClr val="tx1"/>
                </a:solidFill>
                <a:latin typeface="+mn-lt"/>
                <a:ea typeface="+mn-ea"/>
                <a:cs typeface="+mn-cs"/>
              </a:rPr>
              <a:t> </a:t>
            </a:r>
            <a:r>
              <a:rPr lang="ru-RU" sz="1200" b="0" i="0" u="none" strike="noStrike" kern="1200" baseline="0" dirty="0">
                <a:solidFill>
                  <a:schemeClr val="tx1"/>
                </a:solidFill>
                <a:latin typeface="+mn-lt"/>
                <a:ea typeface="+mn-ea"/>
                <a:cs typeface="+mn-cs"/>
              </a:rPr>
              <a:t>наглядно проиллюстрирует сложности развития ребенка и свяжет теорию</a:t>
            </a:r>
            <a:r>
              <a:rPr lang="en-US" sz="1200" b="0" i="0" u="none" strike="noStrike" kern="1200" baseline="0" dirty="0">
                <a:solidFill>
                  <a:schemeClr val="tx1"/>
                </a:solidFill>
                <a:latin typeface="+mn-lt"/>
                <a:ea typeface="+mn-ea"/>
                <a:cs typeface="+mn-cs"/>
              </a:rPr>
              <a:t> c </a:t>
            </a:r>
            <a:r>
              <a:rPr lang="ru-RU" sz="1200" b="0" i="0" u="none" strike="noStrike" kern="1200" baseline="0" dirty="0">
                <a:solidFill>
                  <a:schemeClr val="tx1"/>
                </a:solidFill>
                <a:latin typeface="+mn-lt"/>
                <a:ea typeface="+mn-ea"/>
                <a:cs typeface="+mn-cs"/>
              </a:rPr>
              <a:t>повседневной жизнью.</a:t>
            </a:r>
            <a:endParaRPr lang="en-US" baseline="0" dirty="0"/>
          </a:p>
          <a:p>
            <a:endParaRPr lang="ru-RU" dirty="0"/>
          </a:p>
          <a:p>
            <a:endParaRPr lang="ru-RU" dirty="0"/>
          </a:p>
        </p:txBody>
      </p:sp>
      <p:sp>
        <p:nvSpPr>
          <p:cNvPr id="4" name="Номер слайда 3"/>
          <p:cNvSpPr>
            <a:spLocks noGrp="1"/>
          </p:cNvSpPr>
          <p:nvPr>
            <p:ph type="sldNum" sz="quarter" idx="10"/>
          </p:nvPr>
        </p:nvSpPr>
        <p:spPr/>
        <p:txBody>
          <a:bodyPr/>
          <a:lstStyle/>
          <a:p>
            <a:fld id="{98962D1F-EBD6-44C1-A0ED-6441966F5E8A}" type="slidenum">
              <a:rPr lang="ru-RU" smtClean="0"/>
              <a:pPr/>
              <a:t>45</a:t>
            </a:fld>
            <a:endParaRPr lang="ru-RU"/>
          </a:p>
        </p:txBody>
      </p:sp>
    </p:spTree>
    <p:extLst>
      <p:ext uri="{BB962C8B-B14F-4D97-AF65-F5344CB8AC3E}">
        <p14:creationId xmlns:p14="http://schemas.microsoft.com/office/powerpoint/2010/main" val="13120068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32500" lnSpcReduction="20000"/>
          </a:bodyPr>
          <a:lstStyle/>
          <a:p>
            <a:r>
              <a:rPr lang="ru-RU" sz="1200" b="0" i="0" u="none" strike="noStrike" kern="1200" baseline="0" dirty="0">
                <a:solidFill>
                  <a:schemeClr val="tx1"/>
                </a:solidFill>
                <a:latin typeface="Arial" panose="020B0604020202020204" pitchFamily="34" charset="0"/>
                <a:ea typeface="+mn-ea"/>
                <a:cs typeface="Arial" panose="020B0604020202020204" pitchFamily="34" charset="0"/>
              </a:rPr>
              <a:t>С. Г. </a:t>
            </a:r>
            <a:r>
              <a:rPr lang="ru-RU" sz="1200" b="0" i="0" u="none" strike="noStrike" kern="1200" baseline="0" dirty="0" err="1">
                <a:solidFill>
                  <a:schemeClr val="tx1"/>
                </a:solidFill>
                <a:latin typeface="Arial" panose="020B0604020202020204" pitchFamily="34" charset="0"/>
                <a:ea typeface="+mn-ea"/>
                <a:cs typeface="Arial" panose="020B0604020202020204" pitchFamily="34" charset="0"/>
              </a:rPr>
              <a:t>Блайт</a:t>
            </a:r>
            <a:endParaRPr lang="ru-RU"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ru-RU" sz="1200" b="1" dirty="0">
                <a:latin typeface="Arial" panose="020B0604020202020204" pitchFamily="34" charset="0"/>
                <a:ea typeface="Calibri" panose="020F0502020204030204" pitchFamily="34" charset="0"/>
                <a:cs typeface="Arial" panose="020B0604020202020204" pitchFamily="34" charset="0"/>
              </a:rPr>
              <a:t>ХОРОШО СБАЛАНСИРОВАННЫЙ РЕБЕНОК: </a:t>
            </a:r>
            <a:br>
              <a:rPr lang="ru-RU" sz="1200" b="1" dirty="0">
                <a:latin typeface="Arial" panose="020B0604020202020204" pitchFamily="34" charset="0"/>
                <a:ea typeface="Calibri" panose="020F0502020204030204" pitchFamily="34" charset="0"/>
                <a:cs typeface="Arial" panose="020B0604020202020204" pitchFamily="34" charset="0"/>
              </a:rPr>
            </a:br>
            <a:r>
              <a:rPr lang="ru-RU" sz="1200" b="1" dirty="0">
                <a:latin typeface="Arial" panose="020B0604020202020204" pitchFamily="34" charset="0"/>
                <a:ea typeface="Calibri" panose="020F0502020204030204" pitchFamily="34" charset="0"/>
                <a:cs typeface="Arial" panose="020B0604020202020204" pitchFamily="34" charset="0"/>
              </a:rPr>
              <a:t>движение и раннее развитие </a:t>
            </a:r>
          </a:p>
          <a:p>
            <a:r>
              <a:rPr lang="en-US" sz="1200" b="0" i="1" u="none" strike="noStrike" kern="1200" baseline="0" dirty="0">
                <a:solidFill>
                  <a:schemeClr val="tx1"/>
                </a:solidFill>
                <a:latin typeface="+mn-lt"/>
                <a:ea typeface="+mn-ea"/>
                <a:cs typeface="+mn-cs"/>
              </a:rPr>
              <a:t>ISBN</a:t>
            </a:r>
            <a:r>
              <a:rPr lang="ru-RU" sz="1200" b="0" i="1" u="none" strike="noStrike" kern="1200" baseline="0" dirty="0">
                <a:solidFill>
                  <a:schemeClr val="tx1"/>
                </a:solidFill>
                <a:latin typeface="+mn-lt"/>
                <a:ea typeface="+mn-ea"/>
                <a:cs typeface="+mn-cs"/>
              </a:rPr>
              <a:t> </a:t>
            </a:r>
            <a:r>
              <a:rPr lang="ru-RU" sz="1200" b="0" i="1" dirty="0">
                <a:latin typeface="Arial" panose="020B0604020202020204" pitchFamily="34" charset="0"/>
                <a:ea typeface="Calibri" panose="020F0502020204030204" pitchFamily="34" charset="0"/>
                <a:cs typeface="Arial" panose="020B0604020202020204" pitchFamily="34" charset="0"/>
              </a:rPr>
              <a:t>978-5-4454-1387-5</a:t>
            </a:r>
          </a:p>
          <a:p>
            <a:pPr lvl="0"/>
            <a:endParaRPr lang="ru-RU" sz="1200" kern="1200" dirty="0">
              <a:solidFill>
                <a:schemeClr val="tx1"/>
              </a:solidFill>
              <a:effectLst/>
              <a:latin typeface="+mn-lt"/>
              <a:ea typeface="+mn-ea"/>
              <a:cs typeface="+mn-cs"/>
            </a:endParaRPr>
          </a:p>
          <a:p>
            <a:pPr lvl="0"/>
            <a:r>
              <a:rPr lang="ru-RU" sz="1200" kern="1200" dirty="0">
                <a:solidFill>
                  <a:schemeClr val="tx1"/>
                </a:solidFill>
                <a:effectLst/>
                <a:latin typeface="+mn-lt"/>
                <a:ea typeface="+mn-ea"/>
                <a:cs typeface="+mn-cs"/>
              </a:rPr>
              <a:t>Как помочь ребенку, испытывающему проблемы в обучении и поведении?</a:t>
            </a:r>
          </a:p>
          <a:p>
            <a:pPr lvl="0"/>
            <a:r>
              <a:rPr lang="ru-RU" sz="1200" kern="1200" dirty="0">
                <a:solidFill>
                  <a:schemeClr val="tx1"/>
                </a:solidFill>
                <a:effectLst/>
                <a:latin typeface="+mn-lt"/>
                <a:ea typeface="+mn-ea"/>
                <a:cs typeface="+mn-cs"/>
              </a:rPr>
              <a:t>Почему движение имеет столь важное значение в развитии ребенка?</a:t>
            </a:r>
          </a:p>
          <a:p>
            <a:pPr lvl="0"/>
            <a:r>
              <a:rPr lang="ru-RU" sz="1200" kern="1200" dirty="0">
                <a:solidFill>
                  <a:schemeClr val="tx1"/>
                </a:solidFill>
                <a:effectLst/>
                <a:latin typeface="+mn-lt"/>
                <a:ea typeface="+mn-ea"/>
                <a:cs typeface="+mn-cs"/>
              </a:rPr>
              <a:t>Как музыка влияет на развитие мозга детей?</a:t>
            </a:r>
          </a:p>
          <a:p>
            <a:pPr lvl="0"/>
            <a:r>
              <a:rPr lang="ru-RU" sz="1200" kern="1200" dirty="0">
                <a:solidFill>
                  <a:schemeClr val="tx1"/>
                </a:solidFill>
                <a:effectLst/>
                <a:latin typeface="+mn-lt"/>
                <a:ea typeface="+mn-ea"/>
                <a:cs typeface="+mn-cs"/>
              </a:rPr>
              <a:t>Какова роль сбалансированного питания в жизни ребенка?</a:t>
            </a:r>
          </a:p>
          <a:p>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Ответы на эти и другие вопросы, волнующие сегодня и родителей, и педагогов, вы найдете в этом издании.</a:t>
            </a:r>
          </a:p>
          <a:p>
            <a:r>
              <a:rPr lang="ru-RU" sz="1200" kern="1200" dirty="0">
                <a:solidFill>
                  <a:schemeClr val="tx1"/>
                </a:solidFill>
                <a:effectLst/>
                <a:latin typeface="+mn-lt"/>
                <a:ea typeface="+mn-ea"/>
                <a:cs typeface="+mn-cs"/>
              </a:rPr>
              <a:t>В книге, блестяще написанной профессионалом, с научной точки зрения анализируется смысл древней мудрости «В здоровом теле — здоровый дух» и объясняется, почему двигательная активность в первые годы жизни ребенка необходима для развития чувства равновесия, формирования речи, способности к обучению, познавательной активности и эмоциональных реакций.</a:t>
            </a:r>
          </a:p>
          <a:p>
            <a:r>
              <a:rPr lang="ru-RU" sz="1200" kern="1200" dirty="0">
                <a:solidFill>
                  <a:schemeClr val="tx1"/>
                </a:solidFill>
                <a:effectLst/>
                <a:latin typeface="+mn-lt"/>
                <a:ea typeface="+mn-ea"/>
                <a:cs typeface="+mn-cs"/>
              </a:rPr>
              <a:t>Издание содержит комплекс упражнений для детей 3–6 лет, выполнение которых вместе с персонажами сказки доставит удовольствие и детям, и взрослым.</a:t>
            </a:r>
          </a:p>
          <a:p>
            <a:r>
              <a:rPr lang="ru-RU" sz="1200" kern="1200" dirty="0">
                <a:solidFill>
                  <a:schemeClr val="tx1"/>
                </a:solidFill>
                <a:effectLst/>
                <a:latin typeface="+mn-lt"/>
                <a:ea typeface="+mn-ea"/>
                <a:cs typeface="+mn-cs"/>
              </a:rPr>
              <a:t>Для педагогов, родителей, а также для всех, кто заинтересован в успешном развитии ребенка.</a:t>
            </a:r>
            <a:endParaRPr lang="ru-RU" dirty="0">
              <a:effectLst/>
            </a:endParaRPr>
          </a:p>
          <a:p>
            <a:endParaRPr lang="ru-RU" baseline="0" dirty="0"/>
          </a:p>
          <a:p>
            <a:r>
              <a:rPr lang="ru-RU" sz="1200" b="0" i="0" u="none" strike="noStrike" kern="1200" baseline="0" dirty="0">
                <a:solidFill>
                  <a:schemeClr val="tx1"/>
                </a:solidFill>
                <a:latin typeface="+mn-lt"/>
                <a:ea typeface="+mn-ea"/>
                <a:cs typeface="+mn-cs"/>
              </a:rPr>
              <a:t>ОГЛАВЛЕНИЕ</a:t>
            </a:r>
          </a:p>
          <a:p>
            <a:r>
              <a:rPr lang="ru-RU" sz="1200" b="0" i="0" u="none" strike="noStrike" kern="1200" baseline="0" dirty="0">
                <a:solidFill>
                  <a:schemeClr val="tx1"/>
                </a:solidFill>
                <a:latin typeface="+mn-lt"/>
                <a:ea typeface="+mn-ea"/>
                <a:cs typeface="+mn-cs"/>
              </a:rPr>
              <a:t>Предисловие к русскому изданию 12</a:t>
            </a:r>
          </a:p>
          <a:p>
            <a:r>
              <a:rPr lang="ru-RU" sz="1200" b="0" i="0" u="none" strike="noStrike" kern="1200" baseline="0" dirty="0">
                <a:solidFill>
                  <a:schemeClr val="tx1"/>
                </a:solidFill>
                <a:latin typeface="+mn-lt"/>
                <a:ea typeface="+mn-ea"/>
                <a:cs typeface="+mn-cs"/>
              </a:rPr>
              <a:t>Предисловие к английскому изданию 12</a:t>
            </a:r>
          </a:p>
          <a:p>
            <a:r>
              <a:rPr lang="ru-RU" sz="1200" b="0" i="0" u="none" strike="noStrike" kern="1200" baseline="0" dirty="0">
                <a:solidFill>
                  <a:schemeClr val="tx1"/>
                </a:solidFill>
                <a:latin typeface="+mn-lt"/>
                <a:ea typeface="+mn-ea"/>
                <a:cs typeface="+mn-cs"/>
              </a:rPr>
              <a:t>Выражение благодарности 12</a:t>
            </a:r>
          </a:p>
          <a:p>
            <a:r>
              <a:rPr lang="ru-RU" sz="1200" b="0" i="0" u="none" strike="noStrike" kern="1200" baseline="0" dirty="0">
                <a:solidFill>
                  <a:schemeClr val="tx1"/>
                </a:solidFill>
                <a:latin typeface="+mn-lt"/>
                <a:ea typeface="+mn-ea"/>
                <a:cs typeface="+mn-cs"/>
              </a:rPr>
              <a:t>Введение 16</a:t>
            </a:r>
          </a:p>
          <a:p>
            <a:r>
              <a:rPr lang="ru-RU" sz="1200" b="0" i="0" u="none" strike="noStrike" kern="1200" baseline="0" dirty="0">
                <a:solidFill>
                  <a:schemeClr val="tx1"/>
                </a:solidFill>
                <a:latin typeface="+mn-lt"/>
                <a:ea typeface="+mn-ea"/>
                <a:cs typeface="+mn-cs"/>
              </a:rPr>
              <a:t>ГЛАВА 1. Происхождение 18</a:t>
            </a:r>
          </a:p>
          <a:p>
            <a:r>
              <a:rPr lang="ru-RU" sz="1200" b="0" i="0" u="none" strike="noStrike" kern="1200" baseline="0" dirty="0">
                <a:solidFill>
                  <a:schemeClr val="tx1"/>
                </a:solidFill>
                <a:latin typeface="+mn-lt"/>
                <a:ea typeface="+mn-ea"/>
                <a:cs typeface="+mn-cs"/>
              </a:rPr>
              <a:t>Почему движение так важно для ребенка? 18</a:t>
            </a:r>
          </a:p>
          <a:p>
            <a:r>
              <a:rPr lang="ru-RU" sz="1200" b="0" i="0" u="none" strike="noStrike" kern="1200" baseline="0" dirty="0">
                <a:solidFill>
                  <a:schemeClr val="tx1"/>
                </a:solidFill>
                <a:latin typeface="+mn-lt"/>
                <a:ea typeface="+mn-ea"/>
                <a:cs typeface="+mn-cs"/>
              </a:rPr>
              <a:t>Значение двигательной активности на раннем этапе обучения 19</a:t>
            </a:r>
          </a:p>
          <a:p>
            <a:r>
              <a:rPr lang="ru-RU" sz="1200" b="0" i="0" u="none" strike="noStrike" kern="1200" baseline="0" dirty="0">
                <a:solidFill>
                  <a:schemeClr val="tx1"/>
                </a:solidFill>
                <a:latin typeface="+mn-lt"/>
                <a:ea typeface="+mn-ea"/>
                <a:cs typeface="+mn-cs"/>
              </a:rPr>
              <a:t>ГЛАВА 2. Равновесие 22</a:t>
            </a:r>
          </a:p>
          <a:p>
            <a:r>
              <a:rPr lang="ru-RU" sz="1200" b="0" i="0" u="none" strike="noStrike" kern="1200" baseline="0" dirty="0">
                <a:solidFill>
                  <a:schemeClr val="tx1"/>
                </a:solidFill>
                <a:latin typeface="+mn-lt"/>
                <a:ea typeface="+mn-ea"/>
                <a:cs typeface="+mn-cs"/>
              </a:rPr>
              <a:t>Равновесие — первое чувство 23</a:t>
            </a:r>
          </a:p>
          <a:p>
            <a:r>
              <a:rPr lang="ru-RU" sz="1200" b="0" i="0" u="none" strike="noStrike" kern="1200" baseline="0" dirty="0">
                <a:solidFill>
                  <a:schemeClr val="tx1"/>
                </a:solidFill>
                <a:latin typeface="+mn-lt"/>
                <a:ea typeface="+mn-ea"/>
                <a:cs typeface="+mn-cs"/>
              </a:rPr>
              <a:t>Как появились чувство равновесия и слух 24</a:t>
            </a:r>
          </a:p>
          <a:p>
            <a:r>
              <a:rPr lang="ru-RU" sz="1200" b="0" i="0" u="none" strike="noStrike" kern="1200" baseline="0" dirty="0">
                <a:solidFill>
                  <a:schemeClr val="tx1"/>
                </a:solidFill>
                <a:latin typeface="+mn-lt"/>
                <a:ea typeface="+mn-ea"/>
                <a:cs typeface="+mn-cs"/>
              </a:rPr>
              <a:t>Развитие чувства равновесия 26</a:t>
            </a:r>
          </a:p>
          <a:p>
            <a:r>
              <a:rPr lang="ru-RU" sz="1200" b="0" i="0" u="none" strike="noStrike" kern="1200" baseline="0" dirty="0">
                <a:solidFill>
                  <a:schemeClr val="tx1"/>
                </a:solidFill>
                <a:latin typeface="+mn-lt"/>
                <a:ea typeface="+mn-ea"/>
                <a:cs typeface="+mn-cs"/>
              </a:rPr>
              <a:t>Обретение равновесия через движение — важнейшая тренировка 26</a:t>
            </a:r>
          </a:p>
          <a:p>
            <a:r>
              <a:rPr lang="ru-RU" sz="1200" b="0" i="0" u="none" strike="noStrike" kern="1200" baseline="0" dirty="0">
                <a:solidFill>
                  <a:schemeClr val="tx1"/>
                </a:solidFill>
                <a:latin typeface="+mn-lt"/>
                <a:ea typeface="+mn-ea"/>
                <a:cs typeface="+mn-cs"/>
              </a:rPr>
              <a:t>Пространственная ориентировка 27</a:t>
            </a:r>
          </a:p>
          <a:p>
            <a:r>
              <a:rPr lang="ru-RU" sz="1200" b="0" i="0" u="none" strike="noStrike" kern="1200" baseline="0" dirty="0">
                <a:solidFill>
                  <a:schemeClr val="tx1"/>
                </a:solidFill>
                <a:latin typeface="+mn-lt"/>
                <a:ea typeface="+mn-ea"/>
                <a:cs typeface="+mn-cs"/>
              </a:rPr>
              <a:t>Чувство равновесия и обучение 28</a:t>
            </a:r>
          </a:p>
          <a:p>
            <a:r>
              <a:rPr lang="ru-RU" sz="1200" b="0" i="0" u="none" strike="noStrike" kern="1200" baseline="0" dirty="0">
                <a:solidFill>
                  <a:schemeClr val="tx1"/>
                </a:solidFill>
                <a:latin typeface="+mn-lt"/>
                <a:ea typeface="+mn-ea"/>
                <a:cs typeface="+mn-cs"/>
              </a:rPr>
              <a:t>Как происходит тренировка вестибулярного аппарата 28</a:t>
            </a:r>
          </a:p>
          <a:p>
            <a:r>
              <a:rPr lang="ru-RU" sz="1200" b="0" i="0" u="none" strike="noStrike" kern="1200" baseline="0" dirty="0">
                <a:solidFill>
                  <a:schemeClr val="tx1"/>
                </a:solidFill>
                <a:latin typeface="+mn-lt"/>
                <a:ea typeface="+mn-ea"/>
                <a:cs typeface="+mn-cs"/>
              </a:rPr>
              <a:t>Глава 3. Мозг и тело — развитие сознания 31</a:t>
            </a:r>
          </a:p>
          <a:p>
            <a:r>
              <a:rPr lang="ru-RU" sz="1200" b="0" i="0" u="none" strike="noStrike" kern="1200" baseline="0" dirty="0">
                <a:solidFill>
                  <a:schemeClr val="tx1"/>
                </a:solidFill>
                <a:latin typeface="+mn-lt"/>
                <a:ea typeface="+mn-ea"/>
                <a:cs typeface="+mn-cs"/>
              </a:rPr>
              <a:t>Моторное развитие 33</a:t>
            </a:r>
          </a:p>
          <a:p>
            <a:r>
              <a:rPr lang="ru-RU" sz="1200" b="0" i="0" u="none" strike="noStrike" kern="1200" baseline="0" dirty="0">
                <a:solidFill>
                  <a:schemeClr val="tx1"/>
                </a:solidFill>
                <a:latin typeface="+mn-lt"/>
                <a:ea typeface="+mn-ea"/>
                <a:cs typeface="+mn-cs"/>
              </a:rPr>
              <a:t>Рефлексы: основные этапы развития 33</a:t>
            </a:r>
          </a:p>
          <a:p>
            <a:r>
              <a:rPr lang="ru-RU" sz="1200" b="0" i="0" u="none" strike="noStrike" kern="1200" baseline="0" dirty="0">
                <a:solidFill>
                  <a:schemeClr val="tx1"/>
                </a:solidFill>
                <a:latin typeface="+mn-lt"/>
                <a:ea typeface="+mn-ea"/>
                <a:cs typeface="+mn-cs"/>
              </a:rPr>
              <a:t>Роль рефлексов на ранних этапах развития ребенка 35</a:t>
            </a:r>
          </a:p>
          <a:p>
            <a:r>
              <a:rPr lang="ru-RU" sz="1200" b="0" i="0" u="none" strike="noStrike" kern="1200" baseline="0" dirty="0">
                <a:solidFill>
                  <a:schemeClr val="tx1"/>
                </a:solidFill>
                <a:latin typeface="+mn-lt"/>
                <a:ea typeface="+mn-ea"/>
                <a:cs typeface="+mn-cs"/>
              </a:rPr>
              <a:t>Глава 4. От беспомощности до скоординированных движений 37</a:t>
            </a:r>
          </a:p>
          <a:p>
            <a:r>
              <a:rPr lang="ru-RU" sz="1200" b="0" i="0" u="none" strike="noStrike" kern="1200" baseline="0" dirty="0">
                <a:solidFill>
                  <a:schemeClr val="tx1"/>
                </a:solidFill>
                <a:latin typeface="+mn-lt"/>
                <a:ea typeface="+mn-ea"/>
                <a:cs typeface="+mn-cs"/>
              </a:rPr>
              <a:t>Рефлекс Моро 37</a:t>
            </a:r>
          </a:p>
          <a:p>
            <a:r>
              <a:rPr lang="ru-RU" sz="1200" b="0" i="0" u="none" strike="noStrike" kern="1200" baseline="0" dirty="0">
                <a:solidFill>
                  <a:schemeClr val="tx1"/>
                </a:solidFill>
                <a:latin typeface="+mn-lt"/>
                <a:ea typeface="+mn-ea"/>
                <a:cs typeface="+mn-cs"/>
              </a:rPr>
              <a:t>Лабиринтный тонический рефлекс (ЛТР) 40</a:t>
            </a:r>
          </a:p>
          <a:p>
            <a:r>
              <a:rPr lang="ru-RU" sz="1200" b="0" i="0" u="none" strike="noStrike" kern="1200" baseline="0" dirty="0">
                <a:solidFill>
                  <a:schemeClr val="tx1"/>
                </a:solidFill>
                <a:latin typeface="+mn-lt"/>
                <a:ea typeface="+mn-ea"/>
                <a:cs typeface="+mn-cs"/>
              </a:rPr>
              <a:t>Асимметричный шейный тонический рефлекс (АШТР) 45</a:t>
            </a:r>
          </a:p>
          <a:p>
            <a:r>
              <a:rPr lang="ru-RU" sz="1200" b="0" i="0" u="none" strike="noStrike" kern="1200" baseline="0" dirty="0">
                <a:solidFill>
                  <a:schemeClr val="tx1"/>
                </a:solidFill>
                <a:latin typeface="+mn-lt"/>
                <a:ea typeface="+mn-ea"/>
                <a:cs typeface="+mn-cs"/>
              </a:rPr>
              <a:t>Симметричный шейный тонический рефлекс (СШТР) 48</a:t>
            </a:r>
          </a:p>
          <a:p>
            <a:r>
              <a:rPr lang="ru-RU" sz="1200" b="0" i="0" u="none" strike="noStrike" kern="1200" baseline="0" dirty="0">
                <a:solidFill>
                  <a:schemeClr val="tx1"/>
                </a:solidFill>
                <a:latin typeface="+mn-lt"/>
                <a:ea typeface="+mn-ea"/>
                <a:cs typeface="+mn-cs"/>
              </a:rPr>
              <a:t>Поисковый и сосательный рефлексы 53</a:t>
            </a:r>
          </a:p>
          <a:p>
            <a:r>
              <a:rPr lang="ru-RU" sz="1200" b="0" i="0" u="none" strike="noStrike" kern="1200" baseline="0" dirty="0">
                <a:solidFill>
                  <a:schemeClr val="tx1"/>
                </a:solidFill>
                <a:latin typeface="+mn-lt"/>
                <a:ea typeface="+mn-ea"/>
                <a:cs typeface="+mn-cs"/>
              </a:rPr>
              <a:t>Хватательные рефлексы: ладонный и подошвенный 56</a:t>
            </a:r>
          </a:p>
          <a:p>
            <a:r>
              <a:rPr lang="ru-RU" sz="1200" b="0" i="0" u="none" strike="noStrike" kern="1200" baseline="0" dirty="0">
                <a:solidFill>
                  <a:schemeClr val="tx1"/>
                </a:solidFill>
                <a:latin typeface="+mn-lt"/>
                <a:ea typeface="+mn-ea"/>
                <a:cs typeface="+mn-cs"/>
              </a:rPr>
              <a:t>Рефлекс </a:t>
            </a:r>
            <a:r>
              <a:rPr lang="ru-RU" sz="1200" b="0" i="0" u="none" strike="noStrike" kern="1200" baseline="0" dirty="0" err="1">
                <a:solidFill>
                  <a:schemeClr val="tx1"/>
                </a:solidFill>
                <a:latin typeface="+mn-lt"/>
                <a:ea typeface="+mn-ea"/>
                <a:cs typeface="+mn-cs"/>
              </a:rPr>
              <a:t>Бабинского</a:t>
            </a:r>
            <a:r>
              <a:rPr lang="ru-RU" sz="1200" b="0" i="0" u="none" strike="noStrike" kern="1200" baseline="0" dirty="0">
                <a:solidFill>
                  <a:schemeClr val="tx1"/>
                </a:solidFill>
                <a:latin typeface="+mn-lt"/>
                <a:ea typeface="+mn-ea"/>
                <a:cs typeface="+mn-cs"/>
              </a:rPr>
              <a:t> 60</a:t>
            </a:r>
          </a:p>
          <a:p>
            <a:r>
              <a:rPr lang="ru-RU" sz="1200" b="0" i="0" u="none" strike="noStrike" kern="1200" baseline="0" dirty="0">
                <a:solidFill>
                  <a:schemeClr val="tx1"/>
                </a:solidFill>
                <a:latin typeface="+mn-lt"/>
                <a:ea typeface="+mn-ea"/>
                <a:cs typeface="+mn-cs"/>
              </a:rPr>
              <a:t>Спинальный рефлекс Галанта 61</a:t>
            </a:r>
          </a:p>
          <a:p>
            <a:r>
              <a:rPr lang="ru-RU" sz="1200" b="0" i="0" u="none" strike="noStrike" kern="1200" baseline="0" dirty="0">
                <a:solidFill>
                  <a:schemeClr val="tx1"/>
                </a:solidFill>
                <a:latin typeface="+mn-lt"/>
                <a:ea typeface="+mn-ea"/>
                <a:cs typeface="+mn-cs"/>
              </a:rPr>
              <a:t>Глава 5. Музыка языка 65</a:t>
            </a:r>
          </a:p>
          <a:p>
            <a:r>
              <a:rPr lang="ru-RU" sz="1200" b="0" i="0" u="none" strike="noStrike" kern="1200" baseline="0" dirty="0">
                <a:solidFill>
                  <a:schemeClr val="tx1"/>
                </a:solidFill>
                <a:latin typeface="+mn-lt"/>
                <a:ea typeface="+mn-ea"/>
                <a:cs typeface="+mn-cs"/>
              </a:rPr>
              <a:t>Глава 6. Музыка и мозг 72</a:t>
            </a:r>
          </a:p>
          <a:p>
            <a:r>
              <a:rPr lang="ru-RU" sz="1200" b="0" i="0" u="none" strike="noStrike" kern="1200" baseline="0" dirty="0">
                <a:solidFill>
                  <a:schemeClr val="tx1"/>
                </a:solidFill>
                <a:latin typeface="+mn-lt"/>
                <a:ea typeface="+mn-ea"/>
                <a:cs typeface="+mn-cs"/>
              </a:rPr>
              <a:t>Преимущества пения 74</a:t>
            </a:r>
          </a:p>
          <a:p>
            <a:r>
              <a:rPr lang="ru-RU" sz="1200" b="0" i="0" u="none" strike="noStrike" kern="1200" baseline="0" dirty="0">
                <a:solidFill>
                  <a:schemeClr val="tx1"/>
                </a:solidFill>
                <a:latin typeface="+mn-lt"/>
                <a:ea typeface="+mn-ea"/>
                <a:cs typeface="+mn-cs"/>
              </a:rPr>
              <a:t>Звук и голос 76</a:t>
            </a:r>
          </a:p>
          <a:p>
            <a:r>
              <a:rPr lang="ru-RU" sz="1200" b="0" i="0" u="none" strike="noStrike" kern="1200" baseline="0" dirty="0">
                <a:solidFill>
                  <a:schemeClr val="tx1"/>
                </a:solidFill>
                <a:latin typeface="+mn-lt"/>
                <a:ea typeface="+mn-ea"/>
                <a:cs typeface="+mn-cs"/>
              </a:rPr>
              <a:t>Музыка и мозг 77</a:t>
            </a:r>
          </a:p>
          <a:p>
            <a:r>
              <a:rPr lang="ru-RU" sz="1200" b="0" i="0" u="none" strike="noStrike" kern="1200" baseline="0" dirty="0">
                <a:solidFill>
                  <a:schemeClr val="tx1"/>
                </a:solidFill>
                <a:latin typeface="+mn-lt"/>
                <a:ea typeface="+mn-ea"/>
                <a:cs typeface="+mn-cs"/>
              </a:rPr>
              <a:t>Другие функции музыки 79</a:t>
            </a:r>
          </a:p>
          <a:p>
            <a:r>
              <a:rPr lang="ru-RU" sz="1200" b="0" i="0" u="none" strike="noStrike" kern="1200" baseline="0" dirty="0">
                <a:solidFill>
                  <a:schemeClr val="tx1"/>
                </a:solidFill>
                <a:latin typeface="+mn-lt"/>
                <a:ea typeface="+mn-ea"/>
                <a:cs typeface="+mn-cs"/>
              </a:rPr>
              <a:t>Музыка и математика 80</a:t>
            </a:r>
          </a:p>
          <a:p>
            <a:r>
              <a:rPr lang="ru-RU" sz="1200" b="0" i="0" u="none" strike="noStrike" kern="1200" baseline="0" dirty="0">
                <a:solidFill>
                  <a:schemeClr val="tx1"/>
                </a:solidFill>
                <a:latin typeface="+mn-lt"/>
                <a:ea typeface="+mn-ea"/>
                <a:cs typeface="+mn-cs"/>
              </a:rPr>
              <a:t>Активность, внимание и способность к творчеству 80</a:t>
            </a:r>
          </a:p>
          <a:p>
            <a:r>
              <a:rPr lang="ru-RU" sz="1200" b="0" i="0" u="none" strike="noStrike" kern="1200" baseline="0" dirty="0">
                <a:solidFill>
                  <a:schemeClr val="tx1"/>
                </a:solidFill>
                <a:latin typeface="+mn-lt"/>
                <a:ea typeface="+mn-ea"/>
                <a:cs typeface="+mn-cs"/>
              </a:rPr>
              <a:t>ГЛАВА 7. От многих умов 83</a:t>
            </a:r>
          </a:p>
          <a:p>
            <a:r>
              <a:rPr lang="ru-RU" sz="1200" b="0" i="0" u="none" strike="noStrike" kern="1200" baseline="0" dirty="0">
                <a:solidFill>
                  <a:schemeClr val="tx1"/>
                </a:solidFill>
                <a:latin typeface="+mn-lt"/>
                <a:ea typeface="+mn-ea"/>
                <a:cs typeface="+mn-cs"/>
              </a:rPr>
              <a:t>Как различные стадии развития мозга влияют на процесс обучения 85</a:t>
            </a:r>
          </a:p>
          <a:p>
            <a:r>
              <a:rPr lang="ru-RU" sz="1200" b="0" i="0" u="none" strike="noStrike" kern="1200" baseline="0" dirty="0">
                <a:solidFill>
                  <a:schemeClr val="tx1"/>
                </a:solidFill>
                <a:latin typeface="+mn-lt"/>
                <a:ea typeface="+mn-ea"/>
                <a:cs typeface="+mn-cs"/>
              </a:rPr>
              <a:t>Развитие, готовность к обучению и игра 90</a:t>
            </a:r>
          </a:p>
          <a:p>
            <a:r>
              <a:rPr lang="ru-RU" sz="1200" b="0" i="0" u="none" strike="noStrike" kern="1200" baseline="0" dirty="0">
                <a:solidFill>
                  <a:schemeClr val="tx1"/>
                </a:solidFill>
                <a:latin typeface="+mn-lt"/>
                <a:ea typeface="+mn-ea"/>
                <a:cs typeface="+mn-cs"/>
              </a:rPr>
              <a:t>ГЛАВА 8. Питание, рост и работа мозга 94</a:t>
            </a:r>
          </a:p>
          <a:p>
            <a:r>
              <a:rPr lang="ru-RU" sz="1200" b="0" i="0" u="none" strike="noStrike" kern="1200" baseline="0" dirty="0">
                <a:solidFill>
                  <a:schemeClr val="tx1"/>
                </a:solidFill>
                <a:latin typeface="+mn-lt"/>
                <a:ea typeface="+mn-ea"/>
                <a:cs typeface="+mn-cs"/>
              </a:rPr>
              <a:t>Хорошие и плохие жиры 96</a:t>
            </a:r>
          </a:p>
          <a:p>
            <a:r>
              <a:rPr lang="ru-RU" sz="1200" b="0" i="0" u="none" strike="noStrike" kern="1200" baseline="0" dirty="0">
                <a:solidFill>
                  <a:schemeClr val="tx1"/>
                </a:solidFill>
                <a:latin typeface="+mn-lt"/>
                <a:ea typeface="+mn-ea"/>
                <a:cs typeface="+mn-cs"/>
              </a:rPr>
              <a:t>Цинк 98</a:t>
            </a:r>
          </a:p>
          <a:p>
            <a:r>
              <a:rPr lang="ru-RU" sz="1200" b="0" i="0" u="none" strike="noStrike" kern="1200" baseline="0" dirty="0">
                <a:solidFill>
                  <a:schemeClr val="tx1"/>
                </a:solidFill>
                <a:latin typeface="+mn-lt"/>
                <a:ea typeface="+mn-ea"/>
                <a:cs typeface="+mn-cs"/>
              </a:rPr>
              <a:t>Магний 101</a:t>
            </a:r>
          </a:p>
          <a:p>
            <a:r>
              <a:rPr lang="ru-RU" sz="1200" b="0" i="0" u="none" strike="noStrike" kern="1200" baseline="0" dirty="0">
                <a:solidFill>
                  <a:schemeClr val="tx1"/>
                </a:solidFill>
                <a:latin typeface="+mn-lt"/>
                <a:ea typeface="+mn-ea"/>
                <a:cs typeface="+mn-cs"/>
              </a:rPr>
              <a:t>Кальций 102</a:t>
            </a:r>
          </a:p>
          <a:p>
            <a:r>
              <a:rPr lang="ru-RU" sz="1200" b="0" i="0" u="none" strike="noStrike" kern="1200" baseline="0" dirty="0">
                <a:solidFill>
                  <a:schemeClr val="tx1"/>
                </a:solidFill>
                <a:latin typeface="+mn-lt"/>
                <a:ea typeface="+mn-ea"/>
                <a:cs typeface="+mn-cs"/>
              </a:rPr>
              <a:t>Марганец 104</a:t>
            </a:r>
          </a:p>
          <a:p>
            <a:r>
              <a:rPr lang="ru-RU" sz="1200" b="0" i="0" u="none" strike="noStrike" kern="1200" baseline="0" dirty="0">
                <a:solidFill>
                  <a:schemeClr val="tx1"/>
                </a:solidFill>
                <a:latin typeface="+mn-lt"/>
                <a:ea typeface="+mn-ea"/>
                <a:cs typeface="+mn-cs"/>
              </a:rPr>
              <a:t>Социальная среда и модели питания 105</a:t>
            </a:r>
          </a:p>
          <a:p>
            <a:r>
              <a:rPr lang="ru-RU" sz="1200" b="0" i="0" u="none" strike="noStrike" kern="1200" baseline="0" dirty="0">
                <a:solidFill>
                  <a:schemeClr val="tx1"/>
                </a:solidFill>
                <a:latin typeface="+mn-lt"/>
                <a:ea typeface="+mn-ea"/>
                <a:cs typeface="+mn-cs"/>
              </a:rPr>
              <a:t>Биологические факторы 106</a:t>
            </a:r>
          </a:p>
          <a:p>
            <a:r>
              <a:rPr lang="ru-RU" sz="1200" b="0" i="0" u="none" strike="noStrike" kern="1200" baseline="0" dirty="0">
                <a:solidFill>
                  <a:schemeClr val="tx1"/>
                </a:solidFill>
                <a:latin typeface="+mn-lt"/>
                <a:ea typeface="+mn-ea"/>
                <a:cs typeface="+mn-cs"/>
              </a:rPr>
              <a:t>ГЛАВА 9. Как помочь ребенку в развитии 110</a:t>
            </a:r>
          </a:p>
          <a:p>
            <a:r>
              <a:rPr lang="ru-RU" sz="1200" b="0" i="0" u="none" strike="noStrike" kern="1200" baseline="0" dirty="0">
                <a:solidFill>
                  <a:schemeClr val="tx1"/>
                </a:solidFill>
                <a:latin typeface="+mn-lt"/>
                <a:ea typeface="+mn-ea"/>
                <a:cs typeface="+mn-cs"/>
              </a:rPr>
              <a:t>Место для игр 112</a:t>
            </a:r>
          </a:p>
          <a:p>
            <a:r>
              <a:rPr lang="ru-RU" sz="1200" b="0" i="0" u="none" strike="noStrike" kern="1200" baseline="0" dirty="0">
                <a:solidFill>
                  <a:schemeClr val="tx1"/>
                </a:solidFill>
                <a:latin typeface="+mn-lt"/>
                <a:ea typeface="+mn-ea"/>
                <a:cs typeface="+mn-cs"/>
              </a:rPr>
              <a:t>Городская утопия 113</a:t>
            </a:r>
          </a:p>
          <a:p>
            <a:r>
              <a:rPr lang="ru-RU" sz="1200" b="0" i="0" u="none" strike="noStrike" kern="1200" baseline="0" dirty="0">
                <a:solidFill>
                  <a:schemeClr val="tx1"/>
                </a:solidFill>
                <a:latin typeface="+mn-lt"/>
                <a:ea typeface="+mn-ea"/>
                <a:cs typeface="+mn-cs"/>
              </a:rPr>
              <a:t>Исследование с участием школьников 115</a:t>
            </a:r>
          </a:p>
          <a:p>
            <a:r>
              <a:rPr lang="ru-RU" sz="1200" b="0" i="0" u="none" strike="noStrike" kern="1200" baseline="0" dirty="0">
                <a:solidFill>
                  <a:schemeClr val="tx1"/>
                </a:solidFill>
                <a:latin typeface="+mn-lt"/>
                <a:ea typeface="+mn-ea"/>
                <a:cs typeface="+mn-cs"/>
              </a:rPr>
              <a:t>ГЛАВА 10. Учимся у древних: обучение через движение 132</a:t>
            </a:r>
          </a:p>
          <a:p>
            <a:r>
              <a:rPr lang="ru-RU" sz="1200" b="0" i="0" u="none" strike="noStrike" kern="1200" baseline="0" dirty="0">
                <a:solidFill>
                  <a:schemeClr val="tx1"/>
                </a:solidFill>
                <a:latin typeface="+mn-lt"/>
                <a:ea typeface="+mn-ea"/>
                <a:cs typeface="+mn-cs"/>
              </a:rPr>
              <a:t>Восточное образование 132</a:t>
            </a:r>
          </a:p>
          <a:p>
            <a:r>
              <a:rPr lang="ru-RU" sz="1200" b="0" i="0" u="none" strike="noStrike" kern="1200" baseline="0" dirty="0">
                <a:solidFill>
                  <a:schemeClr val="tx1"/>
                </a:solidFill>
                <a:latin typeface="+mn-lt"/>
                <a:ea typeface="+mn-ea"/>
                <a:cs typeface="+mn-cs"/>
              </a:rPr>
              <a:t>Греческое образование 134</a:t>
            </a:r>
          </a:p>
          <a:p>
            <a:r>
              <a:rPr lang="ru-RU" sz="1200" b="0" i="0" u="none" strike="noStrike" kern="1200" baseline="0" dirty="0">
                <a:solidFill>
                  <a:schemeClr val="tx1"/>
                </a:solidFill>
                <a:latin typeface="+mn-lt"/>
                <a:ea typeface="+mn-ea"/>
                <a:cs typeface="+mn-cs"/>
              </a:rPr>
              <a:t>Римские традиции 136</a:t>
            </a:r>
          </a:p>
          <a:p>
            <a:r>
              <a:rPr lang="ru-RU" sz="1200" b="0" i="0" u="none" strike="noStrike" kern="1200" baseline="0" dirty="0">
                <a:solidFill>
                  <a:schemeClr val="tx1"/>
                </a:solidFill>
                <a:latin typeface="+mn-lt"/>
                <a:ea typeface="+mn-ea"/>
                <a:cs typeface="+mn-cs"/>
              </a:rPr>
              <a:t>Идеалы рыцарства 137</a:t>
            </a:r>
          </a:p>
          <a:p>
            <a:r>
              <a:rPr lang="ru-RU" sz="1200" b="0" i="0" u="none" strike="noStrike" kern="1200" baseline="0" dirty="0">
                <a:solidFill>
                  <a:schemeClr val="tx1"/>
                </a:solidFill>
                <a:latin typeface="+mn-lt"/>
                <a:ea typeface="+mn-ea"/>
                <a:cs typeface="+mn-cs"/>
              </a:rPr>
              <a:t>В современных детских садах 138</a:t>
            </a:r>
          </a:p>
          <a:p>
            <a:r>
              <a:rPr lang="ru-RU" sz="1200" b="0" i="0" u="none" strike="noStrike" kern="1200" baseline="0" dirty="0">
                <a:solidFill>
                  <a:schemeClr val="tx1"/>
                </a:solidFill>
                <a:latin typeface="+mn-lt"/>
                <a:ea typeface="+mn-ea"/>
                <a:cs typeface="+mn-cs"/>
              </a:rPr>
              <a:t>ГЛАВА 11. Первая игровая площадка 143</a:t>
            </a:r>
          </a:p>
          <a:p>
            <a:r>
              <a:rPr lang="ru-RU" sz="1200" b="0" i="0" u="none" strike="noStrike" kern="1200" baseline="0" dirty="0">
                <a:solidFill>
                  <a:schemeClr val="tx1"/>
                </a:solidFill>
                <a:latin typeface="+mn-lt"/>
                <a:ea typeface="+mn-ea"/>
                <a:cs typeface="+mn-cs"/>
              </a:rPr>
              <a:t>Важность движения 143</a:t>
            </a:r>
          </a:p>
          <a:p>
            <a:r>
              <a:rPr lang="ru-RU" sz="1200" b="0" i="0" u="none" strike="noStrike" kern="1200" baseline="0" dirty="0">
                <a:solidFill>
                  <a:schemeClr val="tx1"/>
                </a:solidFill>
                <a:latin typeface="+mn-lt"/>
                <a:ea typeface="+mn-ea"/>
                <a:cs typeface="+mn-cs"/>
              </a:rPr>
              <a:t>Равновесие 144</a:t>
            </a:r>
          </a:p>
          <a:p>
            <a:r>
              <a:rPr lang="ru-RU" sz="1200" b="0" i="0" u="none" strike="noStrike" kern="1200" baseline="0" dirty="0">
                <a:solidFill>
                  <a:schemeClr val="tx1"/>
                </a:solidFill>
                <a:latin typeface="+mn-lt"/>
                <a:ea typeface="+mn-ea"/>
                <a:cs typeface="+mn-cs"/>
              </a:rPr>
              <a:t>Осязание 154</a:t>
            </a:r>
          </a:p>
          <a:p>
            <a:r>
              <a:rPr lang="ru-RU" sz="1200" b="0" i="0" u="none" strike="noStrike" kern="1200" baseline="0" dirty="0">
                <a:solidFill>
                  <a:schemeClr val="tx1"/>
                </a:solidFill>
                <a:latin typeface="+mn-lt"/>
                <a:ea typeface="+mn-ea"/>
                <a:cs typeface="+mn-cs"/>
              </a:rPr>
              <a:t>Звук 158</a:t>
            </a:r>
          </a:p>
          <a:p>
            <a:r>
              <a:rPr lang="ru-RU" sz="1200" b="0" i="0" u="none" strike="noStrike" kern="1200" baseline="0" dirty="0">
                <a:solidFill>
                  <a:schemeClr val="tx1"/>
                </a:solidFill>
                <a:latin typeface="+mn-lt"/>
                <a:ea typeface="+mn-ea"/>
                <a:cs typeface="+mn-cs"/>
              </a:rPr>
              <a:t>Рекомендуемый комплекс упражнений для детей в возрасте от трех с половиной до шести лет «Утро на берегу пруда» 162</a:t>
            </a:r>
          </a:p>
          <a:p>
            <a:r>
              <a:rPr lang="ru-RU" sz="1200" b="0" i="0" u="none" strike="noStrike" kern="1200" baseline="0" dirty="0">
                <a:solidFill>
                  <a:schemeClr val="tx1"/>
                </a:solidFill>
                <a:latin typeface="+mn-lt"/>
                <a:ea typeface="+mn-ea"/>
                <a:cs typeface="+mn-cs"/>
              </a:rPr>
              <a:t>Список литературы</a:t>
            </a:r>
            <a:endParaRPr lang="ru-RU" b="0" dirty="0"/>
          </a:p>
        </p:txBody>
      </p:sp>
      <p:sp>
        <p:nvSpPr>
          <p:cNvPr id="4" name="Номер слайда 3"/>
          <p:cNvSpPr>
            <a:spLocks noGrp="1"/>
          </p:cNvSpPr>
          <p:nvPr>
            <p:ph type="sldNum" sz="quarter" idx="5"/>
          </p:nvPr>
        </p:nvSpPr>
        <p:spPr/>
        <p:txBody>
          <a:bodyPr/>
          <a:lstStyle/>
          <a:p>
            <a:fld id="{98962D1F-EBD6-44C1-A0ED-6441966F5E8A}" type="slidenum">
              <a:rPr lang="ru-RU" smtClean="0"/>
              <a:pPr/>
              <a:t>46</a:t>
            </a:fld>
            <a:endParaRPr lang="ru-RU"/>
          </a:p>
        </p:txBody>
      </p:sp>
    </p:spTree>
    <p:extLst>
      <p:ext uri="{BB962C8B-B14F-4D97-AF65-F5344CB8AC3E}">
        <p14:creationId xmlns:p14="http://schemas.microsoft.com/office/powerpoint/2010/main" val="1649372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r>
              <a:rPr lang="ru-RU" sz="1200" b="0" i="0" u="none" strike="noStrike" kern="1200" baseline="0" dirty="0">
                <a:solidFill>
                  <a:schemeClr val="tx1"/>
                </a:solidFill>
                <a:latin typeface="Arial" panose="020B0604020202020204" pitchFamily="34" charset="0"/>
                <a:ea typeface="+mn-ea"/>
                <a:cs typeface="Arial" panose="020B0604020202020204" pitchFamily="34" charset="0"/>
              </a:rPr>
              <a:t>С. Г. </a:t>
            </a:r>
            <a:r>
              <a:rPr lang="ru-RU" sz="1200" b="0" i="0" u="none" strike="noStrike" kern="1200" baseline="0" dirty="0" err="1">
                <a:solidFill>
                  <a:schemeClr val="tx1"/>
                </a:solidFill>
                <a:latin typeface="Arial" panose="020B0604020202020204" pitchFamily="34" charset="0"/>
                <a:ea typeface="+mn-ea"/>
                <a:cs typeface="Arial" panose="020B0604020202020204" pitchFamily="34" charset="0"/>
              </a:rPr>
              <a:t>Блайт</a:t>
            </a:r>
            <a:endParaRPr lang="ru-RU"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ru-RU" sz="1200" b="1" dirty="0">
                <a:latin typeface="Arial" panose="020B0604020202020204" pitchFamily="34" charset="0"/>
                <a:ea typeface="Calibri" panose="020F0502020204030204" pitchFamily="34" charset="0"/>
                <a:cs typeface="Arial" panose="020B0604020202020204" pitchFamily="34" charset="0"/>
              </a:rPr>
              <a:t>РАСТИМ СЧАСТЛИВЫХ И ЗДОРОВЫХ ДЕТЕЙ</a:t>
            </a:r>
          </a:p>
          <a:p>
            <a:r>
              <a:rPr lang="ru-RU" sz="1200" b="1" dirty="0">
                <a:latin typeface="Arial" panose="020B0604020202020204" pitchFamily="34" charset="0"/>
                <a:ea typeface="Calibri" panose="020F0502020204030204" pitchFamily="34" charset="0"/>
                <a:cs typeface="Arial" panose="020B0604020202020204" pitchFamily="34" charset="0"/>
              </a:rPr>
              <a:t>Осознанное материнство</a:t>
            </a:r>
          </a:p>
          <a:p>
            <a:r>
              <a:rPr lang="en-US" sz="1200" b="0" i="1" u="none" strike="noStrike" kern="1200" baseline="0" dirty="0">
                <a:solidFill>
                  <a:schemeClr val="tx1"/>
                </a:solidFill>
                <a:latin typeface="+mn-lt"/>
                <a:ea typeface="+mn-ea"/>
                <a:cs typeface="+mn-cs"/>
              </a:rPr>
              <a:t>ISBN</a:t>
            </a:r>
            <a:r>
              <a:rPr lang="ru-RU" sz="1200" b="0" i="1" u="none" strike="noStrike" kern="1200" baseline="0" dirty="0">
                <a:solidFill>
                  <a:schemeClr val="tx1"/>
                </a:solidFill>
                <a:latin typeface="+mn-lt"/>
                <a:ea typeface="+mn-ea"/>
                <a:cs typeface="+mn-cs"/>
              </a:rPr>
              <a:t> </a:t>
            </a:r>
            <a:r>
              <a:rPr lang="ru-RU" sz="1200" b="0" i="1" dirty="0">
                <a:latin typeface="Arial" panose="020B0604020202020204" pitchFamily="34" charset="0"/>
                <a:ea typeface="Calibri" panose="020F0502020204030204" pitchFamily="34" charset="0"/>
                <a:cs typeface="Arial" panose="020B0604020202020204" pitchFamily="34" charset="0"/>
              </a:rPr>
              <a:t>978-5-4454-1420-9</a:t>
            </a:r>
          </a:p>
          <a:p>
            <a:endParaRPr lang="ru-RU" sz="1200" b="0" i="1" dirty="0">
              <a:latin typeface="Arial" panose="020B0604020202020204" pitchFamily="34" charset="0"/>
              <a:ea typeface="Calibri" panose="020F0502020204030204" pitchFamily="34" charset="0"/>
              <a:cs typeface="Arial" panose="020B0604020202020204" pitchFamily="34" charset="0"/>
            </a:endParaRPr>
          </a:p>
          <a:p>
            <a:r>
              <a:rPr lang="ru-RU" sz="1200" kern="1200" dirty="0">
                <a:solidFill>
                  <a:schemeClr val="tx1"/>
                </a:solidFill>
                <a:effectLst/>
                <a:latin typeface="+mn-lt"/>
                <a:ea typeface="+mn-ea"/>
                <a:cs typeface="+mn-cs"/>
              </a:rPr>
              <a:t>Насколько реально сделать свое </a:t>
            </a:r>
            <a:r>
              <a:rPr lang="ru-RU" sz="1200" kern="1200" dirty="0" err="1">
                <a:solidFill>
                  <a:schemeClr val="tx1"/>
                </a:solidFill>
                <a:effectLst/>
                <a:latin typeface="+mn-lt"/>
                <a:ea typeface="+mn-ea"/>
                <a:cs typeface="+mn-cs"/>
              </a:rPr>
              <a:t>родительство</a:t>
            </a:r>
            <a:r>
              <a:rPr lang="ru-RU" sz="1200" kern="1200" dirty="0">
                <a:solidFill>
                  <a:schemeClr val="tx1"/>
                </a:solidFill>
                <a:effectLst/>
                <a:latin typeface="+mn-lt"/>
                <a:ea typeface="+mn-ea"/>
                <a:cs typeface="+mn-cs"/>
              </a:rPr>
              <a:t> максимально счастливым, спокойным? Какой опыт предыдущих поколений остается позитивным и актуальным? </a:t>
            </a:r>
          </a:p>
          <a:p>
            <a:r>
              <a:rPr lang="ru-RU" sz="1200" kern="1200" dirty="0">
                <a:solidFill>
                  <a:schemeClr val="tx1"/>
                </a:solidFill>
                <a:effectLst/>
                <a:latin typeface="+mn-lt"/>
                <a:ea typeface="+mn-ea"/>
                <a:cs typeface="+mn-cs"/>
              </a:rPr>
              <a:t>Какие процессы современного общества вторгаются в естественный процесс человеческого развития и каким образом?</a:t>
            </a:r>
          </a:p>
          <a:p>
            <a:r>
              <a:rPr lang="ru-RU" sz="1200" kern="1200" dirty="0">
                <a:solidFill>
                  <a:schemeClr val="tx1"/>
                </a:solidFill>
                <a:effectLst/>
                <a:latin typeface="+mn-lt"/>
                <a:ea typeface="+mn-ea"/>
                <a:cs typeface="+mn-cs"/>
              </a:rPr>
              <a:t>Как связано счастье и здоровье мамы и малыша?</a:t>
            </a:r>
          </a:p>
          <a:p>
            <a:r>
              <a:rPr lang="ru-RU" sz="1200" kern="1200" dirty="0">
                <a:solidFill>
                  <a:schemeClr val="tx1"/>
                </a:solidFill>
                <a:effectLst/>
                <a:latin typeface="+mn-lt"/>
                <a:ea typeface="+mn-ea"/>
                <a:cs typeface="+mn-cs"/>
              </a:rPr>
              <a:t>В чем заключается невосполнимая роль отца в жизни ребенка?</a:t>
            </a:r>
          </a:p>
          <a:p>
            <a:r>
              <a:rPr lang="ru-RU" sz="1200" kern="1200" dirty="0">
                <a:solidFill>
                  <a:schemeClr val="tx1"/>
                </a:solidFill>
                <a:effectLst/>
                <a:latin typeface="+mn-lt"/>
                <a:ea typeface="+mn-ea"/>
                <a:cs typeface="+mn-cs"/>
              </a:rPr>
              <a:t>   «Растим счастливых и здоровых детей: осознанное</a:t>
            </a:r>
            <a:r>
              <a:rPr lang="ru-RU" sz="1200" kern="1200" baseline="0" dirty="0">
                <a:solidFill>
                  <a:schemeClr val="tx1"/>
                </a:solidFill>
                <a:effectLst/>
                <a:latin typeface="+mn-lt"/>
                <a:ea typeface="+mn-ea"/>
                <a:cs typeface="+mn-cs"/>
              </a:rPr>
              <a:t> материнство</a:t>
            </a:r>
            <a:r>
              <a:rPr lang="ru-RU" sz="1200" kern="1200" dirty="0">
                <a:solidFill>
                  <a:schemeClr val="tx1"/>
                </a:solidFill>
                <a:effectLst/>
                <a:latin typeface="+mn-lt"/>
                <a:ea typeface="+mn-ea"/>
                <a:cs typeface="+mn-cs"/>
              </a:rPr>
              <a:t>» - издание,  в котором детально и объемно описываются множество аспектов, связанных с рождением и воспитанием детей. Его уникальность состоит в том, что все перечисленные выше вопросы рассмотрены автором с точки зрения современных достижений в области нейрофизиологии развития. В книге кропотливо разбираются и описываются многочисленные причинно-следственные связи успешных и неуспешных последствий разного рода действий в процессах подготовки к зачатию, во время протекания беременности, родов, первых лет жизни ребенка.  </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Для  людей, готовящихся стать родителями, педагогов, а также для всех, кто заинтересован в успешном развитии ребенка.</a:t>
            </a:r>
          </a:p>
          <a:p>
            <a:pPr marL="0" marR="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Оглавление</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Глава 1. Зачатие и общество. Демографическая политика</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Глава 2. Значение раннего развития</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Глава</a:t>
            </a:r>
            <a:r>
              <a:rPr lang="ru-RU" sz="1200" kern="1200" baseline="0" dirty="0">
                <a:solidFill>
                  <a:schemeClr val="tx1"/>
                </a:solidFill>
                <a:effectLst/>
                <a:latin typeface="+mn-lt"/>
                <a:ea typeface="+mn-ea"/>
                <a:cs typeface="+mn-cs"/>
              </a:rPr>
              <a:t> 3. Факторы, связанные с рождением</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a:solidFill>
                  <a:schemeClr val="tx1"/>
                </a:solidFill>
                <a:effectLst/>
                <a:latin typeface="+mn-lt"/>
                <a:ea typeface="+mn-ea"/>
                <a:cs typeface="+mn-cs"/>
              </a:rPr>
              <a:t>Глава 4. Первые годы жизни : факторы риска</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a:solidFill>
                  <a:schemeClr val="tx1"/>
                </a:solidFill>
                <a:effectLst/>
                <a:latin typeface="+mn-lt"/>
                <a:ea typeface="+mn-ea"/>
                <a:cs typeface="+mn-cs"/>
              </a:rPr>
              <a:t>Глава 5. Грудное вскармливание</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a:solidFill>
                  <a:schemeClr val="tx1"/>
                </a:solidFill>
                <a:effectLst/>
                <a:latin typeface="+mn-lt"/>
                <a:ea typeface="+mn-ea"/>
                <a:cs typeface="+mn-cs"/>
              </a:rPr>
              <a:t>Глава 6. Инстинкт движения</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a:solidFill>
                  <a:schemeClr val="tx1"/>
                </a:solidFill>
                <a:effectLst/>
                <a:latin typeface="+mn-lt"/>
                <a:ea typeface="+mn-ea"/>
                <a:cs typeface="+mn-cs"/>
              </a:rPr>
              <a:t>Глава 7. Речь, как инстинкт</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a:solidFill>
                  <a:schemeClr val="tx1"/>
                </a:solidFill>
                <a:effectLst/>
                <a:latin typeface="+mn-lt"/>
                <a:ea typeface="+mn-ea"/>
                <a:cs typeface="+mn-cs"/>
              </a:rPr>
              <a:t>Глава 8. Первый год жизни : нейробиологические основы регуляции эмоций</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a:solidFill>
                  <a:schemeClr val="tx1"/>
                </a:solidFill>
                <a:effectLst/>
                <a:latin typeface="+mn-lt"/>
                <a:ea typeface="+mn-ea"/>
                <a:cs typeface="+mn-cs"/>
              </a:rPr>
              <a:t>Глава 9. Факторы, на которые могут повлиять родители</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baseline="0" dirty="0">
                <a:solidFill>
                  <a:schemeClr val="tx1"/>
                </a:solidFill>
                <a:effectLst/>
                <a:latin typeface="+mn-lt"/>
                <a:ea typeface="+mn-ea"/>
                <a:cs typeface="+mn-cs"/>
              </a:rPr>
              <a:t>Глава 10. От младенчества до юности : роль родителей</a:t>
            </a:r>
            <a:endParaRPr lang="ru-RU" dirty="0">
              <a:effectLst/>
            </a:endParaRPr>
          </a:p>
          <a:p>
            <a:endParaRPr lang="ru-RU" sz="1200" kern="1200" dirty="0">
              <a:solidFill>
                <a:schemeClr val="tx1"/>
              </a:solidFill>
              <a:effectLst/>
              <a:latin typeface="+mn-lt"/>
              <a:ea typeface="+mn-ea"/>
              <a:cs typeface="+mn-cs"/>
            </a:endParaRPr>
          </a:p>
          <a:p>
            <a:pPr lvl="0"/>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98962D1F-EBD6-44C1-A0ED-6441966F5E8A}" type="slidenum">
              <a:rPr lang="ru-RU" smtClean="0"/>
              <a:pPr/>
              <a:t>47</a:t>
            </a:fld>
            <a:endParaRPr lang="ru-RU"/>
          </a:p>
        </p:txBody>
      </p:sp>
    </p:spTree>
    <p:extLst>
      <p:ext uri="{BB962C8B-B14F-4D97-AF65-F5344CB8AC3E}">
        <p14:creationId xmlns:p14="http://schemas.microsoft.com/office/powerpoint/2010/main" val="32965429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0000" lnSpcReduction="20000"/>
          </a:bodyPr>
          <a:lstStyle/>
          <a:p>
            <a:r>
              <a:rPr lang="ru-RU" dirty="0"/>
              <a:t>Л. В. Михайлова-Свирская</a:t>
            </a:r>
          </a:p>
          <a:p>
            <a:r>
              <a:rPr lang="ru-RU" b="1" dirty="0"/>
              <a:t>ПЕДАГОГИЧЕСКИЕ НАБЛЮДЕНИЯ В ДЕТСКОМ САДУ  </a:t>
            </a:r>
          </a:p>
          <a:p>
            <a:r>
              <a:rPr lang="ru-RU" dirty="0"/>
              <a:t>Учебно-практическое пособие для педагогов дошкольного образования </a:t>
            </a:r>
          </a:p>
          <a:p>
            <a:r>
              <a:rPr lang="ru-RU" i="1" dirty="0"/>
              <a:t>ISBN 978-5-4454-0765-2</a:t>
            </a:r>
          </a:p>
          <a:p>
            <a:endParaRPr lang="ru-RU" dirty="0"/>
          </a:p>
          <a:p>
            <a:r>
              <a:rPr lang="ru-RU" dirty="0"/>
              <a:t>Наблюдение — один из самых полезных инструментов педагога, закрепленный в требованиях ФГОС ДО. При этом простое, казалось бы, действие на практике большинство педагогов приводит в замешательство. Как выкроить время на ведение наблюдений и их запись? Как определить цели наблюдения? Что конкретно и где фиксировать? Как интерпретировать записи и в чем их польза?</a:t>
            </a:r>
          </a:p>
          <a:p>
            <a:r>
              <a:rPr lang="ru-RU" dirty="0"/>
              <a:t>Опыт многих российских детских садов подтверждает: наблюдение, когда оно ведется грамотно, позволяет педагогу сберечь свое время и при этом максимально «</a:t>
            </a:r>
            <a:r>
              <a:rPr lang="ru-RU" dirty="0" err="1"/>
              <a:t>экологично</a:t>
            </a:r>
            <a:r>
              <a:rPr lang="ru-RU" dirty="0"/>
              <a:t>» поддержать ребенка в его развитии. Достаточно лишь попробовать следовать простым и полезным правилам ведения наблюдений. Обоснованные выводы позволят увереннее строить педагогический процесс, а также взаимодействие с родителями. В книге вы найдете разработанные на базе наблюдений примеры реальных программ по работе с самыми разными детьми, среди которых ребенок с особенностями психического развития, ребенок с ДЦП, дети из семьи мигрантов и дети с устойчивыми интересами. Щадя время и силы педагога, автор показывает кратчайший и профессиональный путь к пониманию каждого ребенка в группе и выстраиванию адекватного педагогического процесса.</a:t>
            </a:r>
          </a:p>
          <a:p>
            <a:r>
              <a:rPr lang="ru-RU" dirty="0"/>
              <a:t>Настроив по-новому фокус своего внимания, вы с удовольствием обнаружите, что оказались на совершенно другом профессиональном уровне. Ваши дети умны, любознательны, свободолюбивы и самостоятельны. А вы можете реально помочь им взрастить в них все самое лучшее.</a:t>
            </a:r>
          </a:p>
          <a:p>
            <a:r>
              <a:rPr lang="ru-RU" dirty="0"/>
              <a:t>Книга входит в методический комплект образовательной программы «Вдохновение» и полностью соответствует требованиям ФГОС ДО.</a:t>
            </a:r>
          </a:p>
          <a:p>
            <a:endParaRPr lang="ru-RU" dirty="0"/>
          </a:p>
          <a:p>
            <a:r>
              <a:rPr lang="ru-RU" b="0" dirty="0"/>
              <a:t>СОДЕРЖАНИЕ</a:t>
            </a:r>
          </a:p>
          <a:p>
            <a:r>
              <a:rPr lang="ru-RU" dirty="0"/>
              <a:t>От автора 5</a:t>
            </a:r>
          </a:p>
          <a:p>
            <a:r>
              <a:rPr lang="ru-RU" dirty="0"/>
              <a:t>Введение 6</a:t>
            </a:r>
          </a:p>
          <a:p>
            <a:r>
              <a:rPr lang="ru-RU" dirty="0"/>
              <a:t>Глава 1. Окна возможностей 9</a:t>
            </a:r>
          </a:p>
          <a:p>
            <a:r>
              <a:rPr lang="ru-RU" dirty="0"/>
              <a:t>Теория первая — «О нейронах, ожидающих опыта» 11</a:t>
            </a:r>
          </a:p>
          <a:p>
            <a:r>
              <a:rPr lang="ru-RU" dirty="0"/>
              <a:t>Теория вторая — «Используй или потеряй» 12</a:t>
            </a:r>
          </a:p>
          <a:p>
            <a:r>
              <a:rPr lang="ru-RU" dirty="0"/>
              <a:t>Теория третья — «О зеркальных нейронах» 14</a:t>
            </a:r>
          </a:p>
          <a:p>
            <a:r>
              <a:rPr lang="ru-RU" dirty="0"/>
              <a:t>Влияние стрессов на развитие коры головного мозга  и жизненно важных функций 15</a:t>
            </a:r>
          </a:p>
          <a:p>
            <a:r>
              <a:rPr lang="ru-RU" dirty="0"/>
              <a:t>В качестве резюме 15</a:t>
            </a:r>
          </a:p>
          <a:p>
            <a:r>
              <a:rPr lang="ru-RU" dirty="0"/>
              <a:t>Глава 2. Для чего необходимо наблюдать за детьми и как вести наблюдения 17</a:t>
            </a:r>
          </a:p>
          <a:p>
            <a:r>
              <a:rPr lang="ru-RU" dirty="0"/>
              <a:t>Для чего педагоги ведут наблюдения за деятельностью детей? 19</a:t>
            </a:r>
          </a:p>
          <a:p>
            <a:r>
              <a:rPr lang="ru-RU" dirty="0"/>
              <a:t>Техника ведения наблюдений за деятельностью детей 38</a:t>
            </a:r>
          </a:p>
          <a:p>
            <a:r>
              <a:rPr lang="ru-RU" dirty="0"/>
              <a:t>Кто и когда ведет наблюдения 38</a:t>
            </a:r>
          </a:p>
          <a:p>
            <a:r>
              <a:rPr lang="ru-RU" dirty="0"/>
              <a:t>На чем целесообразнее всего делать записи 42</a:t>
            </a:r>
          </a:p>
          <a:p>
            <a:r>
              <a:rPr lang="ru-RU" dirty="0"/>
              <a:t>Направленность наблюдений 43</a:t>
            </a:r>
          </a:p>
          <a:p>
            <a:r>
              <a:rPr lang="ru-RU" dirty="0"/>
              <a:t>Чему стоит отдать предпочтение:  спонтанным или целенаправленным наблюдениям? 45</a:t>
            </a:r>
          </a:p>
          <a:p>
            <a:r>
              <a:rPr lang="ru-RU" dirty="0"/>
              <a:t>Требования, предъявляемые к записям наблюдений 48</a:t>
            </a:r>
          </a:p>
          <a:p>
            <a:r>
              <a:rPr lang="ru-RU" dirty="0"/>
              <a:t>Записи наблюдений как информационный ресурс 49</a:t>
            </a:r>
          </a:p>
          <a:p>
            <a:r>
              <a:rPr lang="ru-RU" dirty="0"/>
              <a:t>Информация в дополнение к наблюдениям 52</a:t>
            </a:r>
          </a:p>
          <a:p>
            <a:r>
              <a:rPr lang="ru-RU" dirty="0"/>
              <a:t>Глава 3. От наблюдений к действиям 53</a:t>
            </a:r>
          </a:p>
          <a:p>
            <a:r>
              <a:rPr lang="ru-RU" dirty="0"/>
              <a:t>Примеры разработки микропрограмм психолого-педагогической поддержки развития детей 55</a:t>
            </a:r>
          </a:p>
          <a:p>
            <a:r>
              <a:rPr lang="ru-RU" dirty="0"/>
              <a:t>Микропрограмма психолого-педагогической поддержки развития для ребенка с устойчивыми интересами 55</a:t>
            </a:r>
          </a:p>
          <a:p>
            <a:r>
              <a:rPr lang="ru-RU" dirty="0"/>
              <a:t>Микропрограмма психолого-педагогической поддержки развития для ребенка с синдромом Дауна 59</a:t>
            </a:r>
          </a:p>
          <a:p>
            <a:r>
              <a:rPr lang="ru-RU" dirty="0"/>
              <a:t>Микропрограмма психолого-педагогической поддержки развития для ребенка с ДЦП 62</a:t>
            </a:r>
          </a:p>
          <a:p>
            <a:r>
              <a:rPr lang="ru-RU" dirty="0"/>
              <a:t>Микропрограмма психолого-педагогической поддержки развития для ребенка из семьи мигрантов 64</a:t>
            </a:r>
          </a:p>
          <a:p>
            <a:r>
              <a:rPr lang="ru-RU" dirty="0"/>
              <a:t>Микропрограмма психолого-педагогической поддержки развития для ребенка с особенностями психического развития 66</a:t>
            </a:r>
          </a:p>
          <a:p>
            <a:r>
              <a:rPr lang="ru-RU" dirty="0"/>
              <a:t>Микропрограмма психолого-педагогической поддержки для развития детей, проявляющих способности 69</a:t>
            </a:r>
          </a:p>
          <a:p>
            <a:r>
              <a:rPr lang="ru-RU" dirty="0"/>
              <a:t>Формы для разработки индивидуальных программ поддержки типично развивающихся детей 77</a:t>
            </a:r>
          </a:p>
          <a:p>
            <a:r>
              <a:rPr lang="ru-RU" dirty="0"/>
              <a:t>В качестве резюме 82</a:t>
            </a:r>
          </a:p>
          <a:p>
            <a:r>
              <a:rPr lang="ru-RU" dirty="0"/>
              <a:t>Глава 4. Портфолио. И не только 83</a:t>
            </a:r>
          </a:p>
          <a:p>
            <a:r>
              <a:rPr lang="ru-RU" dirty="0"/>
              <a:t>Правило 1. Портфолио ведется для каждого ребенка 85</a:t>
            </a:r>
          </a:p>
          <a:p>
            <a:r>
              <a:rPr lang="ru-RU" dirty="0"/>
              <a:t>Правило 2. Главная тема документации — достижения ребенка, признаки, по которым можно судить о его развитии 86</a:t>
            </a:r>
          </a:p>
          <a:p>
            <a:r>
              <a:rPr lang="ru-RU" dirty="0"/>
              <a:t>Правило 3. Документы портфолио собираются всеми участниками образовательной деятельности 89</a:t>
            </a:r>
          </a:p>
          <a:p>
            <a:r>
              <a:rPr lang="ru-RU" dirty="0"/>
              <a:t>Правило 4. Задача портфолио — демонстрация прогресса и достижений 90</a:t>
            </a:r>
          </a:p>
          <a:p>
            <a:r>
              <a:rPr lang="ru-RU" dirty="0"/>
              <a:t>Структура портфолио 90</a:t>
            </a:r>
          </a:p>
          <a:p>
            <a:r>
              <a:rPr lang="ru-RU" dirty="0"/>
              <a:t>Глава 5. Учимся наблюдать 95</a:t>
            </a:r>
          </a:p>
          <a:p>
            <a:r>
              <a:rPr lang="ru-RU" dirty="0"/>
              <a:t>Введение к циклу семинаров 96</a:t>
            </a:r>
          </a:p>
          <a:p>
            <a:r>
              <a:rPr lang="ru-RU" dirty="0"/>
              <a:t>Примерная программа семинаров 98</a:t>
            </a:r>
          </a:p>
          <a:p>
            <a:r>
              <a:rPr lang="ru-RU" dirty="0"/>
              <a:t>В качестве резюме 108</a:t>
            </a:r>
          </a:p>
          <a:p>
            <a:r>
              <a:rPr lang="ru-RU" dirty="0"/>
              <a:t>Глава 6. Наши дети 109</a:t>
            </a:r>
          </a:p>
          <a:p>
            <a:r>
              <a:rPr lang="ru-RU" dirty="0"/>
              <a:t>Малыши 111</a:t>
            </a:r>
          </a:p>
          <a:p>
            <a:r>
              <a:rPr lang="ru-RU" dirty="0"/>
              <a:t>О себе и своих достижениях 114</a:t>
            </a:r>
          </a:p>
          <a:p>
            <a:r>
              <a:rPr lang="ru-RU" dirty="0"/>
              <a:t>Об опасностях и безопасности 116</a:t>
            </a:r>
          </a:p>
          <a:p>
            <a:r>
              <a:rPr lang="ru-RU" dirty="0"/>
              <a:t>Приложение 120</a:t>
            </a:r>
          </a:p>
          <a:p>
            <a:r>
              <a:rPr lang="ru-RU" dirty="0"/>
              <a:t>Варианты решений к заданию 1 семинара № 7 120</a:t>
            </a:r>
          </a:p>
        </p:txBody>
      </p:sp>
      <p:sp>
        <p:nvSpPr>
          <p:cNvPr id="4" name="Номер слайда 3"/>
          <p:cNvSpPr>
            <a:spLocks noGrp="1"/>
          </p:cNvSpPr>
          <p:nvPr>
            <p:ph type="sldNum" sz="quarter" idx="5"/>
          </p:nvPr>
        </p:nvSpPr>
        <p:spPr/>
        <p:txBody>
          <a:bodyPr/>
          <a:lstStyle/>
          <a:p>
            <a:fld id="{98962D1F-EBD6-44C1-A0ED-6441966F5E8A}" type="slidenum">
              <a:rPr lang="ru-RU" smtClean="0"/>
              <a:pPr/>
              <a:t>48</a:t>
            </a:fld>
            <a:endParaRPr lang="ru-RU"/>
          </a:p>
        </p:txBody>
      </p:sp>
    </p:spTree>
    <p:extLst>
      <p:ext uri="{BB962C8B-B14F-4D97-AF65-F5344CB8AC3E}">
        <p14:creationId xmlns:p14="http://schemas.microsoft.com/office/powerpoint/2010/main" val="6225827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32500" lnSpcReduction="20000"/>
          </a:bodyPr>
          <a:lstStyle/>
          <a:p>
            <a:r>
              <a:rPr lang="ru-RU" dirty="0"/>
              <a:t>А. </a:t>
            </a:r>
            <a:r>
              <a:rPr lang="ru-RU" dirty="0" err="1"/>
              <a:t>Бостельман</a:t>
            </a:r>
            <a:r>
              <a:rPr lang="ru-RU" dirty="0"/>
              <a:t>,</a:t>
            </a:r>
            <a:r>
              <a:rPr lang="ru-RU" baseline="0" dirty="0"/>
              <a:t> М. </a:t>
            </a:r>
            <a:r>
              <a:rPr lang="ru-RU" baseline="0" dirty="0" err="1"/>
              <a:t>Финк</a:t>
            </a:r>
            <a:endParaRPr lang="ru-RU" dirty="0"/>
          </a:p>
          <a:p>
            <a:r>
              <a:rPr lang="ru-RU" b="1" dirty="0"/>
              <a:t>ПРИМЕНЕНИЕ ПОРТФОЛИО В ДОШКОЛЬНЫХ ОРГАНИЗАЦИЯХ: 3–6 ЛЕТ</a:t>
            </a:r>
          </a:p>
          <a:p>
            <a:r>
              <a:rPr lang="ru-RU" dirty="0"/>
              <a:t>Учебно-практическое пособие для педагогов дошкольного образования </a:t>
            </a:r>
          </a:p>
          <a:p>
            <a:r>
              <a:rPr lang="ru-RU" dirty="0"/>
              <a:t>Под редакцией Л. В. Свирской </a:t>
            </a:r>
          </a:p>
          <a:p>
            <a:r>
              <a:rPr lang="ru-RU" i="1" dirty="0"/>
              <a:t>ISBN 978-5-4454-0618-1</a:t>
            </a:r>
          </a:p>
          <a:p>
            <a:endParaRPr lang="ru-RU" dirty="0"/>
          </a:p>
          <a:p>
            <a:r>
              <a:rPr lang="ru-RU" dirty="0"/>
              <a:t>Портфолио – один из лучших педагогических инструментов, который позволяет всесторонне задокументировать достижения ребенка, отразить динамику и вектор его развития.</a:t>
            </a:r>
          </a:p>
          <a:p>
            <a:r>
              <a:rPr lang="ru-RU" dirty="0"/>
              <a:t>Собранные и красиво оформленные детские портфолио не только станут важным элементом профессиональных педагогических наблюдений, но и позволят привлечь внимание родителей к совместной работе, подарят детям возможность многое узнать о себе, например: «Это я уже умею», «Кого я люблю», «Что я думаю о детском саде».</a:t>
            </a:r>
          </a:p>
          <a:p>
            <a:r>
              <a:rPr lang="ru-RU" dirty="0"/>
              <a:t>Планомерная работа по наполнению портфолио, грамотная интерпретация материалов и активное использование его в педагогическом процессе позволят решить многие задачи, поставленные Федеральным государственным образовательным стандартом дошкольного образования, в частности:</a:t>
            </a:r>
          </a:p>
          <a:p>
            <a:r>
              <a:rPr lang="ru-RU" dirty="0"/>
              <a:t>• реализовать индивидуальный подход к работе с ребенком; планировать работу, учитывая его способности и потребности (индивидуальную траекторию развития);</a:t>
            </a:r>
          </a:p>
          <a:p>
            <a:r>
              <a:rPr lang="ru-RU" dirty="0"/>
              <a:t>• организовать сотрудничество с родителями и их психолого-педагогическую поддержку, опираясь на объективные данные;</a:t>
            </a:r>
          </a:p>
          <a:p>
            <a:r>
              <a:rPr lang="ru-RU" dirty="0"/>
              <a:t>• обеспечить преемственность между ступенями образования.</a:t>
            </a:r>
          </a:p>
          <a:p>
            <a:r>
              <a:rPr lang="ru-RU" dirty="0"/>
              <a:t>В этом руководстве педагог найдет базовую информацию о том, как правильно документировать этапы развития ребенка, специально разработанные материалы для быстрого копирования в портфолио, а также идеи по оформлению и наполнению портфолио, заполненные примеры страниц из оригинальных портфолио, полезные советы и отзывы коллег. А многочисленные цветные фотографии из жизни дошкольников 3–6 лет покажут, что работать с портфолио реально и увлекательно!</a:t>
            </a:r>
          </a:p>
          <a:p>
            <a:r>
              <a:rPr lang="ru-RU" dirty="0"/>
              <a:t>Книга входит в методический комплект образовательной программы «Вдохновение» и полностью соответствует требованиям ФГОС ДО.</a:t>
            </a:r>
          </a:p>
          <a:p>
            <a:endParaRPr lang="ru-RU" dirty="0"/>
          </a:p>
          <a:p>
            <a:r>
              <a:rPr lang="ru-RU" b="1" dirty="0"/>
              <a:t>СОДЕРЖАНИЕ</a:t>
            </a:r>
          </a:p>
          <a:p>
            <a:r>
              <a:rPr lang="ru-RU" dirty="0"/>
              <a:t>1. РАЗВИВАЕМ СКЛОННОСТЬ К САМОАНАЛИЗУ, ГОРДИМСЯ ДОСТИЖЕНИЯМИ, ЧУВСТВУЕМ УВЕРЕННОСТЬ В СЕБЕ: ПРИМЕНЕНИЕ ПОРТФОЛИО ИЗМЕНЯЕТ ПРОЦЕСС ОБУЧЕНИЯ</a:t>
            </a:r>
          </a:p>
          <a:p>
            <a:r>
              <a:rPr lang="ru-RU" dirty="0"/>
              <a:t>Факторы, тормозящие процесс обучения и ему способствующие 8</a:t>
            </a:r>
          </a:p>
          <a:p>
            <a:r>
              <a:rPr lang="ru-RU" dirty="0"/>
              <a:t>Чемоданчик писем / папка с рисунками / коллекция документов, фиксирующих развитие: что же такое портфолио? 9</a:t>
            </a:r>
          </a:p>
          <a:p>
            <a:r>
              <a:rPr lang="ru-RU" dirty="0"/>
              <a:t>Работа с портфолио и целевое обучение 10</a:t>
            </a:r>
          </a:p>
          <a:p>
            <a:r>
              <a:rPr lang="ru-RU" dirty="0"/>
              <a:t>Теоретический обзор: понятие устойчивого образования и ключевых компетенций 12</a:t>
            </a:r>
          </a:p>
          <a:p>
            <a:r>
              <a:rPr lang="ru-RU" dirty="0"/>
              <a:t>2. ШЕСТЬ ЭТАПОВ ОБРАЗОВАТЕЛЬНОГО ПРОЦЕССА: ЦИКЛ КАЧЕСТВА И ЦЕЛЕВОЕ ОБУЧЕНИЕ</a:t>
            </a:r>
          </a:p>
          <a:p>
            <a:r>
              <a:rPr lang="ru-RU" dirty="0"/>
              <a:t>Целевое обучение 16</a:t>
            </a:r>
          </a:p>
          <a:p>
            <a:r>
              <a:rPr lang="ru-RU" dirty="0"/>
              <a:t>Важные этапы планирования при целевом обучении 20</a:t>
            </a:r>
          </a:p>
          <a:p>
            <a:r>
              <a:rPr lang="ru-RU" dirty="0"/>
              <a:t>3. СТАВИМ ЧЕТКИЕ ЦЕЛИ: РАБОТА ПО УТВЕРЖДЕНИЮ УЧЕБНОГО ПЛАНА И ФОРМУЛИРОВАНИЮ ЦЕЛЕЙ</a:t>
            </a:r>
          </a:p>
          <a:p>
            <a:r>
              <a:rPr lang="ru-RU" dirty="0"/>
              <a:t>Планирование, ориентированное на достижение конкретных целей (целевое планирование) 22</a:t>
            </a:r>
          </a:p>
          <a:p>
            <a:r>
              <a:rPr lang="ru-RU" dirty="0"/>
              <a:t>Обзор целевых компетенций: три шага на пути к учебному плану 23</a:t>
            </a:r>
          </a:p>
          <a:p>
            <a:r>
              <a:rPr lang="ru-RU" dirty="0"/>
              <a:t>Утверждение учебного плана 25</a:t>
            </a:r>
          </a:p>
          <a:p>
            <a:r>
              <a:rPr lang="ru-RU" dirty="0"/>
              <a:t>«Я могу…»: как формулировать цели в детской аудитории 28</a:t>
            </a:r>
          </a:p>
          <a:p>
            <a:r>
              <a:rPr lang="ru-RU" dirty="0"/>
              <a:t>Как мы покоряли новые горизонты: первое утверждение учебного плана 28</a:t>
            </a:r>
          </a:p>
          <a:p>
            <a:r>
              <a:rPr lang="ru-RU" dirty="0"/>
              <a:t>«Я могу уладить спор!»: постановка целей совместно с дошкольниками 32</a:t>
            </a:r>
          </a:p>
          <a:p>
            <a:r>
              <a:rPr lang="ru-RU" dirty="0"/>
              <a:t>Небольшое резюме 35</a:t>
            </a:r>
          </a:p>
          <a:p>
            <a:r>
              <a:rPr lang="ru-RU" dirty="0"/>
              <a:t>4. НАМЕЧАЕМ ПУТЬ К ДОСТИЖЕНИЮ ЦЕЛИ: ПЛАН НА МЕСЯЦ, ЛОТОС-ПЛАН И РАСПИСАНИЕ НА НЕДЕЛЮ</a:t>
            </a:r>
          </a:p>
          <a:p>
            <a:r>
              <a:rPr lang="ru-RU" dirty="0"/>
              <a:t>Утверждение плана на месяц 38</a:t>
            </a:r>
          </a:p>
          <a:p>
            <a:r>
              <a:rPr lang="ru-RU" dirty="0"/>
              <a:t>До того как приступить к работе: обсуждение плана 40</a:t>
            </a:r>
          </a:p>
          <a:p>
            <a:r>
              <a:rPr lang="ru-RU" dirty="0"/>
              <a:t>Одного взгляда достаточно, чтобы быть в курсе всех дел: расписание на неделю 40</a:t>
            </a:r>
          </a:p>
          <a:p>
            <a:r>
              <a:rPr lang="ru-RU" dirty="0"/>
              <a:t>Сквозь облака: тема проекта для детей от 2 до 6 лет 40</a:t>
            </a:r>
          </a:p>
          <a:p>
            <a:r>
              <a:rPr lang="ru-RU" dirty="0"/>
              <a:t>5. ФИКСИРУЕМ ДОСТИЖЕНИЯ РЕБЕНКА: ПОРТФОЛИО В ДЕТСКОМ САДУ</a:t>
            </a:r>
          </a:p>
          <a:p>
            <a:r>
              <a:rPr lang="ru-RU" dirty="0"/>
              <a:t>Систематичность, ответственность, четкая организация: основы работы над портфолио 46</a:t>
            </a:r>
          </a:p>
          <a:p>
            <a:r>
              <a:rPr lang="ru-RU" dirty="0"/>
              <a:t>Чтобы ребенку все было понятно: какой должна быть папка для портфолио 47</a:t>
            </a:r>
          </a:p>
          <a:p>
            <a:r>
              <a:rPr lang="ru-RU" dirty="0"/>
              <a:t>Узнать, какой ты как ученик: страницы «Обо мне» 48</a:t>
            </a:r>
          </a:p>
          <a:p>
            <a:r>
              <a:rPr lang="ru-RU" dirty="0"/>
              <a:t>Как в портфолио фиксируется достижение целей: перечень целевых компетенций 49</a:t>
            </a:r>
          </a:p>
          <a:p>
            <a:r>
              <a:rPr lang="ru-RU" dirty="0"/>
              <a:t>Чтобы процесс обучения был наглядным: страницы, фиксирующие учебный процесс 52</a:t>
            </a:r>
          </a:p>
          <a:p>
            <a:r>
              <a:rPr lang="ru-RU" dirty="0"/>
              <a:t>Что мы будем делать дальше? Две страницы для планов на будущее 54</a:t>
            </a:r>
          </a:p>
          <a:p>
            <a:r>
              <a:rPr lang="ru-RU" dirty="0"/>
              <a:t>Отзывы о владельце портфолио: «Страница для тебя» 55</a:t>
            </a:r>
          </a:p>
          <a:p>
            <a:r>
              <a:rPr lang="ru-RU" dirty="0"/>
              <a:t>6. ВРЕМЯ ДЛЯ ПОРТФОЛИО: ЧАС ПОРТФОЛИО, НЕДЕЛЯ ПОРТФОЛИО И БЕСЕДА ПО ПОРТФОЛИО, ПРОВЕДЕННАЯ САМИМ РЕБЕНКОМ</a:t>
            </a:r>
          </a:p>
          <a:p>
            <a:r>
              <a:rPr lang="ru-RU" dirty="0"/>
              <a:t>Выбрать, подписать, обсудить: еженедельный час портфолио 58</a:t>
            </a:r>
          </a:p>
          <a:p>
            <a:r>
              <a:rPr lang="ru-RU" dirty="0"/>
              <a:t>Что мы будем делать дальше? Час портфолио в дошкольной группе 59</a:t>
            </a:r>
          </a:p>
          <a:p>
            <a:r>
              <a:rPr lang="ru-RU" dirty="0"/>
              <a:t>«Михаил уже может!…» Работа над портфолио с детьми до 3 лет 60</a:t>
            </a:r>
          </a:p>
          <a:p>
            <a:r>
              <a:rPr lang="ru-RU" dirty="0"/>
              <a:t>Пиявки и инфузории туфельки 63</a:t>
            </a:r>
          </a:p>
          <a:p>
            <a:r>
              <a:rPr lang="ru-RU" dirty="0"/>
              <a:t>Демонстрируем и оцениваем результаты своей работы: неделя портфолио 66</a:t>
            </a:r>
          </a:p>
          <a:p>
            <a:r>
              <a:rPr lang="ru-RU" dirty="0"/>
              <a:t>«Все, что я уже знаю и умею!»: беседа по портфолио, которую проводит сам ребенок 67</a:t>
            </a:r>
          </a:p>
          <a:p>
            <a:r>
              <a:rPr lang="ru-RU" dirty="0"/>
              <a:t>Особое событие: Юлия в первый раз проводит беседу по портфолио 68</a:t>
            </a:r>
          </a:p>
          <a:p>
            <a:r>
              <a:rPr lang="ru-RU" dirty="0"/>
              <a:t>7. ПРИМЕНЕНИЕ ПОРТФОЛИО МЕНЯЕТ ТРАДИЦИОННУЮ ПЕДАГОГИКУ: ДОПОЛНИТЕЛЬНЫЕ ИНСТРУМЕНТЫ ПРИ РАБОТЕ НАД ПОРТФОЛИО</a:t>
            </a:r>
          </a:p>
          <a:p>
            <a:r>
              <a:rPr lang="ru-RU" dirty="0"/>
              <a:t>Наши ценности 74</a:t>
            </a:r>
          </a:p>
          <a:p>
            <a:r>
              <a:rPr lang="ru-RU" dirty="0"/>
              <a:t>Как ценности становятся социальными целями 75</a:t>
            </a:r>
          </a:p>
          <a:p>
            <a:r>
              <a:rPr lang="ru-RU" dirty="0"/>
              <a:t>«Важен каждый»: как в коллективе появляются общие ценности 76</a:t>
            </a:r>
          </a:p>
          <a:p>
            <a:r>
              <a:rPr lang="ru-RU" dirty="0"/>
              <a:t>Информационные постеры 81</a:t>
            </a:r>
          </a:p>
          <a:p>
            <a:r>
              <a:rPr lang="ru-RU" dirty="0"/>
              <a:t>Мы способны на многое: фото с изображением успешных работ мотивируют 82</a:t>
            </a:r>
          </a:p>
          <a:p>
            <a:r>
              <a:rPr lang="ru-RU" dirty="0"/>
              <a:t>Посещения родителей 83</a:t>
            </a:r>
          </a:p>
          <a:p>
            <a:r>
              <a:rPr lang="ru-RU" dirty="0"/>
              <a:t>Нужна ли кому-то из детей особенная поддержка? Педагогический совет 84</a:t>
            </a:r>
          </a:p>
          <a:p>
            <a:r>
              <a:rPr lang="ru-RU" dirty="0"/>
              <a:t>Недооцененный/переоцененный/неусидчивый: что будем делать с Максимом? 85</a:t>
            </a:r>
          </a:p>
          <a:p>
            <a:r>
              <a:rPr lang="ru-RU" dirty="0"/>
              <a:t>Применение портфолио в разных возрастных группах: не слишком ли рано начинать работать над портфолио? 88</a:t>
            </a:r>
          </a:p>
          <a:p>
            <a:r>
              <a:rPr lang="ru-RU" dirty="0"/>
              <a:t>8. ПОРТФОЛИО В ДЕТСКОМ САДУ: РУКОВОДСТВО ПО ПРИМЕНЕНИЮ</a:t>
            </a:r>
          </a:p>
          <a:p>
            <a:r>
              <a:rPr lang="ru-RU" dirty="0"/>
              <a:t>Основные вопросы при работе с портфолио 92</a:t>
            </a:r>
          </a:p>
          <a:p>
            <a:r>
              <a:rPr lang="ru-RU" dirty="0"/>
              <a:t>Опыт применения портфолио в детском саду: что изменилось. Интервью с педагогом, работающим с портфолио 93</a:t>
            </a:r>
          </a:p>
          <a:p>
            <a:r>
              <a:rPr lang="ru-RU" dirty="0"/>
              <a:t>ПРИЛОЖЕНИЯ</a:t>
            </a:r>
          </a:p>
          <a:p>
            <a:r>
              <a:rPr lang="ru-RU" dirty="0"/>
              <a:t>Образцы страниц портфолио 100</a:t>
            </a:r>
          </a:p>
        </p:txBody>
      </p:sp>
      <p:sp>
        <p:nvSpPr>
          <p:cNvPr id="4" name="Номер слайда 3"/>
          <p:cNvSpPr>
            <a:spLocks noGrp="1"/>
          </p:cNvSpPr>
          <p:nvPr>
            <p:ph type="sldNum" sz="quarter" idx="5"/>
          </p:nvPr>
        </p:nvSpPr>
        <p:spPr/>
        <p:txBody>
          <a:bodyPr/>
          <a:lstStyle/>
          <a:p>
            <a:fld id="{98962D1F-EBD6-44C1-A0ED-6441966F5E8A}" type="slidenum">
              <a:rPr lang="ru-RU" smtClean="0"/>
              <a:pPr/>
              <a:t>49</a:t>
            </a:fld>
            <a:endParaRPr lang="ru-RU"/>
          </a:p>
        </p:txBody>
      </p:sp>
    </p:spTree>
    <p:extLst>
      <p:ext uri="{BB962C8B-B14F-4D97-AF65-F5344CB8AC3E}">
        <p14:creationId xmlns:p14="http://schemas.microsoft.com/office/powerpoint/2010/main" val="31797836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25000" lnSpcReduction="20000"/>
          </a:bodyPr>
          <a:lstStyle/>
          <a:p>
            <a:r>
              <a:rPr lang="ru-RU" sz="1200" b="0" i="0" u="none" strike="noStrike" kern="1200" baseline="0" dirty="0">
                <a:solidFill>
                  <a:schemeClr val="tx1"/>
                </a:solidFill>
                <a:latin typeface="+mn-lt"/>
                <a:ea typeface="+mn-ea"/>
                <a:cs typeface="+mn-cs"/>
              </a:rPr>
              <a:t>Л. В. Михайлова-Свирская</a:t>
            </a:r>
          </a:p>
          <a:p>
            <a:r>
              <a:rPr lang="ru-RU" sz="1200" b="1" i="0" u="none" strike="noStrike" kern="1200" baseline="0" dirty="0">
                <a:solidFill>
                  <a:schemeClr val="tx1"/>
                </a:solidFill>
                <a:latin typeface="+mn-lt"/>
                <a:ea typeface="+mn-ea"/>
                <a:cs typeface="+mn-cs"/>
              </a:rPr>
              <a:t>ДЕТСКИЙ СОВЕТ</a:t>
            </a:r>
          </a:p>
          <a:p>
            <a:r>
              <a:rPr lang="ru-RU" sz="1200" b="1" i="0" u="none" strike="noStrike" kern="1200" baseline="0" dirty="0">
                <a:solidFill>
                  <a:schemeClr val="tx1"/>
                </a:solidFill>
                <a:latin typeface="+mn-lt"/>
                <a:ea typeface="+mn-ea"/>
                <a:cs typeface="+mn-cs"/>
              </a:rPr>
              <a:t>Методические рекомендации</a:t>
            </a:r>
          </a:p>
          <a:p>
            <a:r>
              <a:rPr lang="ru-RU" sz="1200" b="0" i="0" u="none" strike="noStrike" kern="1200" baseline="0" dirty="0">
                <a:solidFill>
                  <a:schemeClr val="tx1"/>
                </a:solidFill>
                <a:latin typeface="+mn-lt"/>
                <a:ea typeface="+mn-ea"/>
                <a:cs typeface="+mn-cs"/>
              </a:rPr>
              <a:t>Учебно-практическое пособие для педагогов дошкольного образования</a:t>
            </a:r>
          </a:p>
          <a:p>
            <a:r>
              <a:rPr lang="en-US" sz="1200" b="0" i="1" u="none" strike="noStrike" kern="1200" baseline="0" dirty="0">
                <a:solidFill>
                  <a:schemeClr val="tx1"/>
                </a:solidFill>
                <a:latin typeface="+mn-lt"/>
                <a:ea typeface="+mn-ea"/>
                <a:cs typeface="+mn-cs"/>
              </a:rPr>
              <a:t>ISBN 978-5-4454-1101-7</a:t>
            </a:r>
            <a:endParaRPr lang="ru-RU" sz="1200" b="0" i="1" u="none" strike="noStrike" kern="1200" baseline="0" dirty="0">
              <a:solidFill>
                <a:schemeClr val="tx1"/>
              </a:solidFill>
              <a:latin typeface="+mn-lt"/>
              <a:ea typeface="+mn-ea"/>
              <a:cs typeface="+mn-cs"/>
            </a:endParaRP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На детском совете, удобно расположившись, малыши вместе с педагогом обсуждают новости и решают, каким интересным делом займутся сегодня. Каждый услышан, каждая идея принимается всерьез и чаще всего реализуется.</a:t>
            </a:r>
          </a:p>
          <a:p>
            <a:r>
              <a:rPr lang="ru-RU" sz="1200" b="0" i="0" u="none" strike="noStrike" kern="1200" baseline="0" dirty="0">
                <a:solidFill>
                  <a:schemeClr val="tx1"/>
                </a:solidFill>
                <a:latin typeface="+mn-lt"/>
                <a:ea typeface="+mn-ea"/>
                <a:cs typeface="+mn-cs"/>
              </a:rPr>
              <a:t>Чувствуя уважение к своим интересам, участвуя в принятии решений, малыши овладевают такими способностями, как самостоятельность и ответственность. И учатся общаться:</a:t>
            </a:r>
          </a:p>
          <a:p>
            <a:r>
              <a:rPr lang="ru-RU" sz="1200" b="0" i="0" u="none" strike="noStrike" kern="1200" baseline="0" dirty="0">
                <a:solidFill>
                  <a:schemeClr val="tx1"/>
                </a:solidFill>
                <a:latin typeface="+mn-lt"/>
                <a:ea typeface="+mn-ea"/>
                <a:cs typeface="+mn-cs"/>
              </a:rPr>
              <a:t>• выражать, обосновывать и отстаивать свою точку зрения;</a:t>
            </a:r>
          </a:p>
          <a:p>
            <a:r>
              <a:rPr lang="ru-RU" sz="1200" b="0" i="0" u="none" strike="noStrike" kern="1200" baseline="0" dirty="0">
                <a:solidFill>
                  <a:schemeClr val="tx1"/>
                </a:solidFill>
                <a:latin typeface="+mn-lt"/>
                <a:ea typeface="+mn-ea"/>
                <a:cs typeface="+mn-cs"/>
              </a:rPr>
              <a:t>• с уважением воспринимать точки зрения других;</a:t>
            </a:r>
          </a:p>
          <a:p>
            <a:r>
              <a:rPr lang="ru-RU" sz="1200" b="0" i="0" u="none" strike="noStrike" kern="1200" baseline="0" dirty="0">
                <a:solidFill>
                  <a:schemeClr val="tx1"/>
                </a:solidFill>
                <a:latin typeface="+mn-lt"/>
                <a:ea typeface="+mn-ea"/>
                <a:cs typeface="+mn-cs"/>
              </a:rPr>
              <a:t>• находить компромисс и разрешать конфликты.</a:t>
            </a:r>
          </a:p>
          <a:p>
            <a:r>
              <a:rPr lang="ru-RU" sz="1200" b="0" i="0" u="none" strike="noStrike" kern="1200" baseline="0" dirty="0">
                <a:solidFill>
                  <a:schemeClr val="tx1"/>
                </a:solidFill>
                <a:latin typeface="+mn-lt"/>
                <a:ea typeface="+mn-ea"/>
                <a:cs typeface="+mn-cs"/>
              </a:rPr>
              <a:t>Перейдя от слов к выбранному занятию, ребенок по собственной инициативе экспериментирует, самозабвенно творит, открыто выражает свою индивидуальность. Обучение становится естественным и эффективным. Вечером на итоговом собрании он с гордостью предъявит результат, его труд завершится чувством глубокого удовлетворения — он важен и всеми отмечен.</a:t>
            </a:r>
          </a:p>
          <a:p>
            <a:r>
              <a:rPr lang="ru-RU" sz="1200" b="0" i="0" u="none" strike="noStrike" kern="1200" baseline="0" dirty="0">
                <a:solidFill>
                  <a:schemeClr val="tx1"/>
                </a:solidFill>
                <a:latin typeface="+mn-lt"/>
                <a:ea typeface="+mn-ea"/>
                <a:cs typeface="+mn-cs"/>
              </a:rPr>
              <a:t>Детский совет — принятая в мировой практике форма работы, позволяющая достигнуть баланса инициатив взрослых и детей, развить у детей способность управлять своей свободой и выбирать содержание своего обучения. Выбрав лучшее из зарубежного опыта, автор представляет коллегам отечественную программу, разработанную и апробированную в российских детских садах.</a:t>
            </a:r>
          </a:p>
          <a:p>
            <a:r>
              <a:rPr lang="ru-RU" sz="1200" b="0" i="0" u="none" strike="noStrike" kern="1200" baseline="0" dirty="0">
                <a:solidFill>
                  <a:schemeClr val="tx1"/>
                </a:solidFill>
                <a:latin typeface="+mn-lt"/>
                <a:ea typeface="+mn-ea"/>
                <a:cs typeface="+mn-cs"/>
              </a:rPr>
              <a:t>Книга входит в методический комплект образовательной программы «Вдохновение» и полностью соответствует требованиям ФГОС ДО.</a:t>
            </a:r>
          </a:p>
          <a:p>
            <a:endParaRPr lang="ru-RU" sz="1200" b="0" i="0" u="none" strike="noStrike" kern="1200" baseline="0" dirty="0">
              <a:solidFill>
                <a:schemeClr val="tx1"/>
              </a:solidFill>
              <a:latin typeface="+mn-lt"/>
              <a:ea typeface="+mn-ea"/>
              <a:cs typeface="+mn-cs"/>
            </a:endParaRPr>
          </a:p>
          <a:p>
            <a:r>
              <a:rPr lang="ru-RU" b="0" dirty="0"/>
              <a:t>СОДЕРЖАНИЕ</a:t>
            </a:r>
            <a:endParaRPr lang="ru-RU" sz="1200" b="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ВВЕДЕНИЕ 5</a:t>
            </a:r>
          </a:p>
          <a:p>
            <a:r>
              <a:rPr lang="ru-RU" sz="1200" kern="1200" dirty="0">
                <a:solidFill>
                  <a:schemeClr val="tx1"/>
                </a:solidFill>
                <a:effectLst/>
                <a:latin typeface="+mn-lt"/>
                <a:ea typeface="+mn-ea"/>
                <a:cs typeface="+mn-cs"/>
              </a:rPr>
              <a:t>Глава 1. НАЧАЛО ПУТИ, или Почти лирический экскурс в историю вопроса 6</a:t>
            </a:r>
          </a:p>
          <a:p>
            <a:r>
              <a:rPr lang="ru-RU" sz="1200" kern="1200" dirty="0">
                <a:solidFill>
                  <a:schemeClr val="tx1"/>
                </a:solidFill>
                <a:effectLst/>
                <a:latin typeface="+mn-lt"/>
                <a:ea typeface="+mn-ea"/>
                <a:cs typeface="+mn-cs"/>
              </a:rPr>
              <a:t>Глава 2. УЧАСТИЕ 11</a:t>
            </a:r>
          </a:p>
          <a:p>
            <a:r>
              <a:rPr lang="ru-RU" sz="1200" kern="1200" dirty="0">
                <a:solidFill>
                  <a:schemeClr val="tx1"/>
                </a:solidFill>
                <a:effectLst/>
                <a:latin typeface="+mn-lt"/>
                <a:ea typeface="+mn-ea"/>
                <a:cs typeface="+mn-cs"/>
              </a:rPr>
              <a:t>Нормативно-правовые основы для развития культуры участия (соучастия) 15</a:t>
            </a:r>
          </a:p>
          <a:p>
            <a:r>
              <a:rPr lang="ru-RU" sz="1200" kern="1200" dirty="0">
                <a:solidFill>
                  <a:schemeClr val="tx1"/>
                </a:solidFill>
                <a:effectLst/>
                <a:latin typeface="+mn-lt"/>
                <a:ea typeface="+mn-ea"/>
                <a:cs typeface="+mn-cs"/>
              </a:rPr>
              <a:t>Развитие культуры участия (соучастия) в дошкольных организациях 17</a:t>
            </a:r>
          </a:p>
          <a:p>
            <a:r>
              <a:rPr lang="ru-RU" sz="1200" kern="1200" dirty="0">
                <a:solidFill>
                  <a:schemeClr val="tx1"/>
                </a:solidFill>
                <a:effectLst/>
                <a:latin typeface="+mn-lt"/>
                <a:ea typeface="+mn-ea"/>
                <a:cs typeface="+mn-cs"/>
              </a:rPr>
              <a:t>Участие как обучение. Обучение как диалог 18</a:t>
            </a:r>
          </a:p>
          <a:p>
            <a:r>
              <a:rPr lang="ru-RU" sz="1200" kern="1200" dirty="0" err="1">
                <a:solidFill>
                  <a:schemeClr val="tx1"/>
                </a:solidFill>
                <a:effectLst/>
                <a:latin typeface="+mn-lt"/>
                <a:ea typeface="+mn-ea"/>
                <a:cs typeface="+mn-cs"/>
              </a:rPr>
              <a:t>Модерация</a:t>
            </a:r>
            <a:r>
              <a:rPr lang="ru-RU" sz="1200" kern="1200" dirty="0">
                <a:solidFill>
                  <a:schemeClr val="tx1"/>
                </a:solidFill>
                <a:effectLst/>
                <a:latin typeface="+mn-lt"/>
                <a:ea typeface="+mn-ea"/>
                <a:cs typeface="+mn-cs"/>
              </a:rPr>
              <a:t> детского разговора 19</a:t>
            </a:r>
          </a:p>
          <a:p>
            <a:r>
              <a:rPr lang="ru-RU" sz="1200" kern="1200" dirty="0">
                <a:solidFill>
                  <a:schemeClr val="tx1"/>
                </a:solidFill>
                <a:effectLst/>
                <a:latin typeface="+mn-lt"/>
                <a:ea typeface="+mn-ea"/>
                <a:cs typeface="+mn-cs"/>
              </a:rPr>
              <a:t>Вопросы для самоанализа 20</a:t>
            </a:r>
          </a:p>
          <a:p>
            <a:r>
              <a:rPr lang="ru-RU" sz="1200" kern="1200" dirty="0">
                <a:solidFill>
                  <a:schemeClr val="tx1"/>
                </a:solidFill>
                <a:effectLst/>
                <a:latin typeface="+mn-lt"/>
                <a:ea typeface="+mn-ea"/>
                <a:cs typeface="+mn-cs"/>
              </a:rPr>
              <a:t>Формы </a:t>
            </a:r>
            <a:r>
              <a:rPr lang="ru-RU" sz="1200" kern="1200" dirty="0" err="1">
                <a:solidFill>
                  <a:schemeClr val="tx1"/>
                </a:solidFill>
                <a:effectLst/>
                <a:latin typeface="+mn-lt"/>
                <a:ea typeface="+mn-ea"/>
                <a:cs typeface="+mn-cs"/>
              </a:rPr>
              <a:t>практикования</a:t>
            </a:r>
            <a:r>
              <a:rPr lang="ru-RU" sz="1200" kern="1200" dirty="0">
                <a:solidFill>
                  <a:schemeClr val="tx1"/>
                </a:solidFill>
                <a:effectLst/>
                <a:latin typeface="+mn-lt"/>
                <a:ea typeface="+mn-ea"/>
                <a:cs typeface="+mn-cs"/>
              </a:rPr>
              <a:t> детей в участии (соучастии) 20</a:t>
            </a:r>
          </a:p>
          <a:p>
            <a:r>
              <a:rPr lang="ru-RU" sz="1200" kern="1200" dirty="0">
                <a:solidFill>
                  <a:schemeClr val="tx1"/>
                </a:solidFill>
                <a:effectLst/>
                <a:latin typeface="+mn-lt"/>
                <a:ea typeface="+mn-ea"/>
                <a:cs typeface="+mn-cs"/>
              </a:rPr>
              <a:t>Повседневные разговоры 20</a:t>
            </a:r>
          </a:p>
          <a:p>
            <a:r>
              <a:rPr lang="ru-RU" sz="1200" kern="1200" dirty="0">
                <a:solidFill>
                  <a:schemeClr val="tx1"/>
                </a:solidFill>
                <a:effectLst/>
                <a:latin typeface="+mn-lt"/>
                <a:ea typeface="+mn-ea"/>
                <a:cs typeface="+mn-cs"/>
              </a:rPr>
              <a:t>Опрос детей 21</a:t>
            </a:r>
          </a:p>
          <a:p>
            <a:r>
              <a:rPr lang="ru-RU" sz="1200" kern="1200" dirty="0">
                <a:solidFill>
                  <a:schemeClr val="tx1"/>
                </a:solidFill>
                <a:effectLst/>
                <a:latin typeface="+mn-lt"/>
                <a:ea typeface="+mn-ea"/>
                <a:cs typeface="+mn-cs"/>
              </a:rPr>
              <a:t>Волшебный сундучок 21</a:t>
            </a:r>
          </a:p>
          <a:p>
            <a:r>
              <a:rPr lang="ru-RU" sz="1200" kern="1200" dirty="0">
                <a:solidFill>
                  <a:schemeClr val="tx1"/>
                </a:solidFill>
                <a:effectLst/>
                <a:latin typeface="+mn-lt"/>
                <a:ea typeface="+mn-ea"/>
                <a:cs typeface="+mn-cs"/>
              </a:rPr>
              <a:t>Детский совет 21</a:t>
            </a:r>
          </a:p>
          <a:p>
            <a:r>
              <a:rPr lang="ru-RU" sz="1200" kern="1200" dirty="0">
                <a:solidFill>
                  <a:schemeClr val="tx1"/>
                </a:solidFill>
                <a:effectLst/>
                <a:latin typeface="+mn-lt"/>
                <a:ea typeface="+mn-ea"/>
                <a:cs typeface="+mn-cs"/>
              </a:rPr>
              <a:t>Ежедневное подведение итогов дня или результатов конкретных действий 22</a:t>
            </a:r>
          </a:p>
          <a:p>
            <a:r>
              <a:rPr lang="ru-RU" sz="1200" kern="1200" dirty="0">
                <a:solidFill>
                  <a:schemeClr val="tx1"/>
                </a:solidFill>
                <a:effectLst/>
                <a:latin typeface="+mn-lt"/>
                <a:ea typeface="+mn-ea"/>
                <a:cs typeface="+mn-cs"/>
              </a:rPr>
              <a:t>Принятие детьми ответственности за себя и других 22</a:t>
            </a:r>
          </a:p>
          <a:p>
            <a:r>
              <a:rPr lang="ru-RU" sz="1200" kern="1200" dirty="0">
                <a:solidFill>
                  <a:schemeClr val="tx1"/>
                </a:solidFill>
                <a:effectLst/>
                <a:latin typeface="+mn-lt"/>
                <a:ea typeface="+mn-ea"/>
                <a:cs typeface="+mn-cs"/>
              </a:rPr>
              <a:t>Возможности формирования ответственности за себя и других 22</a:t>
            </a:r>
          </a:p>
          <a:p>
            <a:r>
              <a:rPr lang="ru-RU" sz="1200" kern="1200" dirty="0" err="1">
                <a:solidFill>
                  <a:schemeClr val="tx1"/>
                </a:solidFill>
                <a:effectLst/>
                <a:latin typeface="+mn-lt"/>
                <a:ea typeface="+mn-ea"/>
                <a:cs typeface="+mn-cs"/>
              </a:rPr>
              <a:t>Иррадиирующее</a:t>
            </a:r>
            <a:r>
              <a:rPr lang="ru-RU" sz="1200" kern="1200" dirty="0">
                <a:solidFill>
                  <a:schemeClr val="tx1"/>
                </a:solidFill>
                <a:effectLst/>
                <a:latin typeface="+mn-lt"/>
                <a:ea typeface="+mn-ea"/>
                <a:cs typeface="+mn-cs"/>
              </a:rPr>
              <a:t> обучение 23</a:t>
            </a:r>
          </a:p>
          <a:p>
            <a:r>
              <a:rPr lang="ru-RU" sz="1200" kern="1200" dirty="0">
                <a:solidFill>
                  <a:schemeClr val="tx1"/>
                </a:solidFill>
                <a:effectLst/>
                <a:latin typeface="+mn-lt"/>
                <a:ea typeface="+mn-ea"/>
                <a:cs typeface="+mn-cs"/>
              </a:rPr>
              <a:t>Шефство над новыми детьми 23</a:t>
            </a:r>
          </a:p>
          <a:p>
            <a:r>
              <a:rPr lang="ru-RU" sz="1200" kern="1200" dirty="0">
                <a:solidFill>
                  <a:schemeClr val="tx1"/>
                </a:solidFill>
                <a:effectLst/>
                <a:latin typeface="+mn-lt"/>
                <a:ea typeface="+mn-ea"/>
                <a:cs typeface="+mn-cs"/>
              </a:rPr>
              <a:t>Выполнение ответственных заданий вне помещения своей группы 24</a:t>
            </a:r>
          </a:p>
          <a:p>
            <a:r>
              <a:rPr lang="ru-RU" sz="1200" kern="1200" dirty="0">
                <a:solidFill>
                  <a:schemeClr val="tx1"/>
                </a:solidFill>
                <a:effectLst/>
                <a:latin typeface="+mn-lt"/>
                <a:ea typeface="+mn-ea"/>
                <a:cs typeface="+mn-cs"/>
              </a:rPr>
              <a:t>Выполнение заданий в группе 24</a:t>
            </a:r>
          </a:p>
          <a:p>
            <a:r>
              <a:rPr lang="ru-RU" sz="1200" kern="1200" dirty="0">
                <a:solidFill>
                  <a:schemeClr val="tx1"/>
                </a:solidFill>
                <a:effectLst/>
                <a:latin typeface="+mn-lt"/>
                <a:ea typeface="+mn-ea"/>
                <a:cs typeface="+mn-cs"/>
              </a:rPr>
              <a:t>Контроль за соблюдением правил в центрах активности 25</a:t>
            </a:r>
          </a:p>
          <a:p>
            <a:r>
              <a:rPr lang="ru-RU" sz="1200" kern="1200" dirty="0">
                <a:solidFill>
                  <a:schemeClr val="tx1"/>
                </a:solidFill>
                <a:effectLst/>
                <a:latin typeface="+mn-lt"/>
                <a:ea typeface="+mn-ea"/>
                <a:cs typeface="+mn-cs"/>
              </a:rPr>
              <a:t>Глава 3. ВЫБОР 26</a:t>
            </a:r>
          </a:p>
          <a:p>
            <a:r>
              <a:rPr lang="ru-RU" sz="1200" kern="1200" dirty="0">
                <a:solidFill>
                  <a:schemeClr val="tx1"/>
                </a:solidFill>
                <a:effectLst/>
                <a:latin typeface="+mn-lt"/>
                <a:ea typeface="+mn-ea"/>
                <a:cs typeface="+mn-cs"/>
              </a:rPr>
              <a:t>Связь между успехами детей в учении и возможностями самостоятельного выбора 26</a:t>
            </a:r>
          </a:p>
          <a:p>
            <a:r>
              <a:rPr lang="ru-RU" sz="1200" kern="1200" dirty="0">
                <a:solidFill>
                  <a:schemeClr val="tx1"/>
                </a:solidFill>
                <a:effectLst/>
                <a:latin typeface="+mn-lt"/>
                <a:ea typeface="+mn-ea"/>
                <a:cs typeface="+mn-cs"/>
              </a:rPr>
              <a:t>Способы поддержки детей при осуществлении самостоятельного выбора 29</a:t>
            </a:r>
          </a:p>
          <a:p>
            <a:r>
              <a:rPr lang="ru-RU" sz="1200" kern="1200" dirty="0">
                <a:solidFill>
                  <a:schemeClr val="tx1"/>
                </a:solidFill>
                <a:effectLst/>
                <a:latin typeface="+mn-lt"/>
                <a:ea typeface="+mn-ea"/>
                <a:cs typeface="+mn-cs"/>
              </a:rPr>
              <a:t>Этап выбора одного задания из многих похожих 29</a:t>
            </a:r>
          </a:p>
          <a:p>
            <a:r>
              <a:rPr lang="ru-RU" sz="1200" kern="1200" dirty="0">
                <a:solidFill>
                  <a:schemeClr val="tx1"/>
                </a:solidFill>
                <a:effectLst/>
                <a:latin typeface="+mn-lt"/>
                <a:ea typeface="+mn-ea"/>
                <a:cs typeface="+mn-cs"/>
              </a:rPr>
              <a:t>Этап выбора разных заданий из одной темы 30</a:t>
            </a:r>
          </a:p>
          <a:p>
            <a:r>
              <a:rPr lang="ru-RU" sz="1200" kern="1200" dirty="0">
                <a:solidFill>
                  <a:schemeClr val="tx1"/>
                </a:solidFill>
                <a:effectLst/>
                <a:latin typeface="+mn-lt"/>
                <a:ea typeface="+mn-ea"/>
                <a:cs typeface="+mn-cs"/>
              </a:rPr>
              <a:t>Этап выбора разных заданий из разных тем 31</a:t>
            </a:r>
          </a:p>
          <a:p>
            <a:r>
              <a:rPr lang="ru-RU" sz="1200" kern="1200" dirty="0">
                <a:solidFill>
                  <a:schemeClr val="tx1"/>
                </a:solidFill>
                <a:effectLst/>
                <a:latin typeface="+mn-lt"/>
                <a:ea typeface="+mn-ea"/>
                <a:cs typeface="+mn-cs"/>
              </a:rPr>
              <a:t>Деятельность по выбору и обязательные занятия со взрослым 31</a:t>
            </a:r>
          </a:p>
          <a:p>
            <a:r>
              <a:rPr lang="ru-RU" sz="1200" kern="1200" dirty="0">
                <a:solidFill>
                  <a:schemeClr val="tx1"/>
                </a:solidFill>
                <a:effectLst/>
                <a:latin typeface="+mn-lt"/>
                <a:ea typeface="+mn-ea"/>
                <a:cs typeface="+mn-cs"/>
              </a:rPr>
              <a:t>Достоинства организации образовательной деятельности на основе выбора 31</a:t>
            </a:r>
          </a:p>
          <a:p>
            <a:r>
              <a:rPr lang="ru-RU" sz="1200" kern="1200" dirty="0">
                <a:solidFill>
                  <a:schemeClr val="tx1"/>
                </a:solidFill>
                <a:effectLst/>
                <a:latin typeface="+mn-lt"/>
                <a:ea typeface="+mn-ea"/>
                <a:cs typeface="+mn-cs"/>
              </a:rPr>
              <a:t>Что в итоге? 32</a:t>
            </a:r>
          </a:p>
          <a:p>
            <a:r>
              <a:rPr lang="ru-RU" sz="1200" kern="1200" dirty="0">
                <a:solidFill>
                  <a:schemeClr val="tx1"/>
                </a:solidFill>
                <a:effectLst/>
                <a:latin typeface="+mn-lt"/>
                <a:ea typeface="+mn-ea"/>
                <a:cs typeface="+mn-cs"/>
              </a:rPr>
              <a:t>Глава 4. ДЕТСКИЙ СОВЕТ 33</a:t>
            </a:r>
          </a:p>
          <a:p>
            <a:r>
              <a:rPr lang="ru-RU" sz="1200" kern="1200" dirty="0">
                <a:solidFill>
                  <a:schemeClr val="tx1"/>
                </a:solidFill>
                <a:effectLst/>
                <a:latin typeface="+mn-lt"/>
                <a:ea typeface="+mn-ea"/>
                <a:cs typeface="+mn-cs"/>
              </a:rPr>
              <a:t>Начинаем! Создание условий 33</a:t>
            </a:r>
          </a:p>
          <a:p>
            <a:r>
              <a:rPr lang="ru-RU" sz="1200" kern="1200" dirty="0">
                <a:solidFill>
                  <a:schemeClr val="tx1"/>
                </a:solidFill>
                <a:effectLst/>
                <a:latin typeface="+mn-lt"/>
                <a:ea typeface="+mn-ea"/>
                <a:cs typeface="+mn-cs"/>
              </a:rPr>
              <a:t>Если вам нужно упорядочить рассаживание детей 34</a:t>
            </a:r>
          </a:p>
          <a:p>
            <a:r>
              <a:rPr lang="ru-RU" sz="1200" kern="1200" dirty="0">
                <a:solidFill>
                  <a:schemeClr val="tx1"/>
                </a:solidFill>
                <a:effectLst/>
                <a:latin typeface="+mn-lt"/>
                <a:ea typeface="+mn-ea"/>
                <a:cs typeface="+mn-cs"/>
              </a:rPr>
              <a:t>Что делать, если ребенок все время льнет к вам 34</a:t>
            </a:r>
          </a:p>
          <a:p>
            <a:r>
              <a:rPr lang="ru-RU" sz="1200" kern="1200" dirty="0">
                <a:solidFill>
                  <a:schemeClr val="tx1"/>
                </a:solidFill>
                <a:effectLst/>
                <a:latin typeface="+mn-lt"/>
                <a:ea typeface="+mn-ea"/>
                <a:cs typeface="+mn-cs"/>
              </a:rPr>
              <a:t>Что делать, если дети балуются 35</a:t>
            </a:r>
          </a:p>
          <a:p>
            <a:r>
              <a:rPr lang="ru-RU" sz="1200" kern="1200" dirty="0">
                <a:solidFill>
                  <a:schemeClr val="tx1"/>
                </a:solidFill>
                <a:effectLst/>
                <a:latin typeface="+mn-lt"/>
                <a:ea typeface="+mn-ea"/>
                <a:cs typeface="+mn-cs"/>
              </a:rPr>
              <a:t>Время детского совета в структуре дня 36</a:t>
            </a:r>
          </a:p>
          <a:p>
            <a:r>
              <a:rPr lang="ru-RU" sz="1200" kern="1200" dirty="0">
                <a:solidFill>
                  <a:schemeClr val="tx1"/>
                </a:solidFill>
                <a:effectLst/>
                <a:latin typeface="+mn-lt"/>
                <a:ea typeface="+mn-ea"/>
                <a:cs typeface="+mn-cs"/>
              </a:rPr>
              <a:t>Цели и задачи детского совета 37</a:t>
            </a:r>
          </a:p>
          <a:p>
            <a:r>
              <a:rPr lang="ru-RU" sz="1200" kern="1200" dirty="0">
                <a:solidFill>
                  <a:schemeClr val="tx1"/>
                </a:solidFill>
                <a:effectLst/>
                <a:latin typeface="+mn-lt"/>
                <a:ea typeface="+mn-ea"/>
                <a:cs typeface="+mn-cs"/>
              </a:rPr>
              <a:t>Роли взрослых и детей во время организации и проведения детского совета 38</a:t>
            </a:r>
          </a:p>
          <a:p>
            <a:r>
              <a:rPr lang="ru-RU" sz="1200" kern="1200" dirty="0">
                <a:solidFill>
                  <a:schemeClr val="tx1"/>
                </a:solidFill>
                <a:effectLst/>
                <a:latin typeface="+mn-lt"/>
                <a:ea typeface="+mn-ea"/>
                <a:cs typeface="+mn-cs"/>
              </a:rPr>
              <a:t>Структура детского совета 39</a:t>
            </a:r>
          </a:p>
          <a:p>
            <a:r>
              <a:rPr lang="ru-RU" sz="1200" kern="1200" dirty="0">
                <a:solidFill>
                  <a:schemeClr val="tx1"/>
                </a:solidFill>
                <a:effectLst/>
                <a:latin typeface="+mn-lt"/>
                <a:ea typeface="+mn-ea"/>
                <a:cs typeface="+mn-cs"/>
              </a:rPr>
              <a:t>Общее время детского совета 39</a:t>
            </a:r>
          </a:p>
          <a:p>
            <a:r>
              <a:rPr lang="ru-RU" sz="1200" kern="1200" dirty="0">
                <a:solidFill>
                  <a:schemeClr val="tx1"/>
                </a:solidFill>
                <a:effectLst/>
                <a:latin typeface="+mn-lt"/>
                <a:ea typeface="+mn-ea"/>
                <a:cs typeface="+mn-cs"/>
              </a:rPr>
              <a:t>Приветствия (комплименты) 40</a:t>
            </a:r>
          </a:p>
          <a:p>
            <a:r>
              <a:rPr lang="ru-RU" sz="1200" kern="1200" dirty="0">
                <a:solidFill>
                  <a:schemeClr val="tx1"/>
                </a:solidFill>
                <a:effectLst/>
                <a:latin typeface="+mn-lt"/>
                <a:ea typeface="+mn-ea"/>
                <a:cs typeface="+mn-cs"/>
              </a:rPr>
              <a:t>Календари и информационные листки 41</a:t>
            </a:r>
          </a:p>
          <a:p>
            <a:r>
              <a:rPr lang="ru-RU" sz="1200" kern="1200" dirty="0">
                <a:solidFill>
                  <a:schemeClr val="tx1"/>
                </a:solidFill>
                <a:effectLst/>
                <a:latin typeface="+mn-lt"/>
                <a:ea typeface="+mn-ea"/>
                <a:cs typeface="+mn-cs"/>
              </a:rPr>
              <a:t>Вопросы, которые могут быть заданы в начале детского совета 43</a:t>
            </a:r>
          </a:p>
          <a:p>
            <a:r>
              <a:rPr lang="ru-RU" sz="1200" kern="1200" dirty="0">
                <a:solidFill>
                  <a:schemeClr val="tx1"/>
                </a:solidFill>
                <a:effectLst/>
                <a:latin typeface="+mn-lt"/>
                <a:ea typeface="+mn-ea"/>
                <a:cs typeface="+mn-cs"/>
              </a:rPr>
              <a:t>Игра (тренинг, пение, слушание) 43</a:t>
            </a:r>
          </a:p>
          <a:p>
            <a:r>
              <a:rPr lang="ru-RU" sz="1200" kern="1200" dirty="0">
                <a:solidFill>
                  <a:schemeClr val="tx1"/>
                </a:solidFill>
                <a:effectLst/>
                <a:latin typeface="+mn-lt"/>
                <a:ea typeface="+mn-ea"/>
                <a:cs typeface="+mn-cs"/>
              </a:rPr>
              <a:t>Обмен новостями или Философствование с детьми 44</a:t>
            </a:r>
          </a:p>
          <a:p>
            <a:r>
              <a:rPr lang="ru-RU" sz="1200" kern="1200" dirty="0">
                <a:solidFill>
                  <a:schemeClr val="tx1"/>
                </a:solidFill>
                <a:effectLst/>
                <a:latin typeface="+mn-lt"/>
                <a:ea typeface="+mn-ea"/>
                <a:cs typeface="+mn-cs"/>
              </a:rPr>
              <a:t>Вопросы и вопросительность 48</a:t>
            </a:r>
          </a:p>
          <a:p>
            <a:r>
              <a:rPr lang="ru-RU" sz="1200" kern="1200" dirty="0">
                <a:solidFill>
                  <a:schemeClr val="tx1"/>
                </a:solidFill>
                <a:effectLst/>
                <a:latin typeface="+mn-lt"/>
                <a:ea typeface="+mn-ea"/>
                <a:cs typeface="+mn-cs"/>
              </a:rPr>
              <a:t>Планирование образовательной деятельности, основанное на участии 49</a:t>
            </a:r>
          </a:p>
          <a:p>
            <a:r>
              <a:rPr lang="ru-RU" sz="1200" kern="1200" dirty="0">
                <a:solidFill>
                  <a:schemeClr val="tx1"/>
                </a:solidFill>
                <a:effectLst/>
                <a:latin typeface="+mn-lt"/>
                <a:ea typeface="+mn-ea"/>
                <a:cs typeface="+mn-cs"/>
              </a:rPr>
              <a:t>Как помочь детям планировать свою деятельность? 56</a:t>
            </a:r>
          </a:p>
          <a:p>
            <a:r>
              <a:rPr lang="ru-RU" sz="1200" kern="1200" dirty="0">
                <a:solidFill>
                  <a:schemeClr val="tx1"/>
                </a:solidFill>
                <a:effectLst/>
                <a:latin typeface="+mn-lt"/>
                <a:ea typeface="+mn-ea"/>
                <a:cs typeface="+mn-cs"/>
              </a:rPr>
              <a:t>Возможность выбора 57</a:t>
            </a:r>
          </a:p>
          <a:p>
            <a:r>
              <a:rPr lang="ru-RU" sz="1200" kern="1200" dirty="0">
                <a:solidFill>
                  <a:schemeClr val="tx1"/>
                </a:solidFill>
                <a:effectLst/>
                <a:latin typeface="+mn-lt"/>
                <a:ea typeface="+mn-ea"/>
                <a:cs typeface="+mn-cs"/>
              </a:rPr>
              <a:t>Как предотвратить возникновение проблем? 58</a:t>
            </a:r>
          </a:p>
          <a:p>
            <a:r>
              <a:rPr lang="ru-RU" sz="1200" kern="1200" dirty="0">
                <a:solidFill>
                  <a:schemeClr val="tx1"/>
                </a:solidFill>
                <a:effectLst/>
                <a:latin typeface="+mn-lt"/>
                <a:ea typeface="+mn-ea"/>
                <a:cs typeface="+mn-cs"/>
              </a:rPr>
              <a:t>Глава 5. ИТОГОВЫЙ СБОР 59</a:t>
            </a:r>
          </a:p>
          <a:p>
            <a:r>
              <a:rPr lang="ru-RU" sz="1200" kern="1200" dirty="0">
                <a:solidFill>
                  <a:schemeClr val="tx1"/>
                </a:solidFill>
                <a:effectLst/>
                <a:latin typeface="+mn-lt"/>
                <a:ea typeface="+mn-ea"/>
                <a:cs typeface="+mn-cs"/>
              </a:rPr>
              <a:t>Подведение итогов, или Что у нас получилось 59</a:t>
            </a:r>
          </a:p>
          <a:p>
            <a:r>
              <a:rPr lang="ru-RU" sz="1200" kern="1200" dirty="0">
                <a:solidFill>
                  <a:schemeClr val="tx1"/>
                </a:solidFill>
                <a:effectLst/>
                <a:latin typeface="+mn-lt"/>
                <a:ea typeface="+mn-ea"/>
                <a:cs typeface="+mn-cs"/>
              </a:rPr>
              <a:t>Глава 6. КЛЮЧЕВЫЕ КОМПЕТЕНТНОСТИ 61</a:t>
            </a:r>
          </a:p>
          <a:p>
            <a:r>
              <a:rPr lang="ru-RU" sz="1200" kern="1200" dirty="0">
                <a:solidFill>
                  <a:schemeClr val="tx1"/>
                </a:solidFill>
                <a:effectLst/>
                <a:latin typeface="+mn-lt"/>
                <a:ea typeface="+mn-ea"/>
                <a:cs typeface="+mn-cs"/>
              </a:rPr>
              <a:t>Детский совет — время и место формирования и проявления ключевых компетентностей 61</a:t>
            </a:r>
          </a:p>
          <a:p>
            <a:r>
              <a:rPr lang="ru-RU" sz="1200" kern="1200" dirty="0">
                <a:solidFill>
                  <a:schemeClr val="tx1"/>
                </a:solidFill>
                <a:effectLst/>
                <a:latin typeface="+mn-lt"/>
                <a:ea typeface="+mn-ea"/>
                <a:cs typeface="+mn-cs"/>
              </a:rPr>
              <a:t>Глава 7. ПРЕДВИДЯ ПРОБЛЕМЫ 66</a:t>
            </a:r>
          </a:p>
          <a:p>
            <a:r>
              <a:rPr lang="ru-RU" sz="1200" kern="1200" dirty="0">
                <a:solidFill>
                  <a:schemeClr val="tx1"/>
                </a:solidFill>
                <a:effectLst/>
                <a:latin typeface="+mn-lt"/>
                <a:ea typeface="+mn-ea"/>
                <a:cs typeface="+mn-cs"/>
              </a:rPr>
              <a:t>Как справиться с проблемами, если они все же возникли 66</a:t>
            </a:r>
          </a:p>
          <a:p>
            <a:r>
              <a:rPr lang="ru-RU" sz="1200" kern="1200" dirty="0">
                <a:solidFill>
                  <a:schemeClr val="tx1"/>
                </a:solidFill>
                <a:effectLst/>
                <a:latin typeface="+mn-lt"/>
                <a:ea typeface="+mn-ea"/>
                <a:cs typeface="+mn-cs"/>
              </a:rPr>
              <a:t>Если дети отвлекаются или болтают друг с другом 66</a:t>
            </a:r>
          </a:p>
          <a:p>
            <a:r>
              <a:rPr lang="ru-RU" sz="1200" kern="1200" dirty="0">
                <a:solidFill>
                  <a:schemeClr val="tx1"/>
                </a:solidFill>
                <a:effectLst/>
                <a:latin typeface="+mn-lt"/>
                <a:ea typeface="+mn-ea"/>
                <a:cs typeface="+mn-cs"/>
              </a:rPr>
              <a:t>Если детям трудно сидеть спокойно 67</a:t>
            </a:r>
          </a:p>
          <a:p>
            <a:r>
              <a:rPr lang="ru-RU" sz="1200" kern="1200" dirty="0">
                <a:solidFill>
                  <a:schemeClr val="tx1"/>
                </a:solidFill>
                <a:effectLst/>
                <a:latin typeface="+mn-lt"/>
                <a:ea typeface="+mn-ea"/>
                <a:cs typeface="+mn-cs"/>
              </a:rPr>
              <a:t>Как обеспечить порядок, не говоря детям «нет» 67</a:t>
            </a:r>
          </a:p>
          <a:p>
            <a:r>
              <a:rPr lang="ru-RU" sz="1200" kern="1200" dirty="0">
                <a:solidFill>
                  <a:schemeClr val="tx1"/>
                </a:solidFill>
                <a:effectLst/>
                <a:latin typeface="+mn-lt"/>
                <a:ea typeface="+mn-ea"/>
                <a:cs typeface="+mn-cs"/>
              </a:rPr>
              <a:t>Как научить детей сотрудничеству 68</a:t>
            </a:r>
          </a:p>
          <a:p>
            <a:r>
              <a:rPr lang="ru-RU" sz="1200" kern="1200" dirty="0">
                <a:solidFill>
                  <a:schemeClr val="tx1"/>
                </a:solidFill>
                <a:effectLst/>
                <a:latin typeface="+mn-lt"/>
                <a:ea typeface="+mn-ea"/>
                <a:cs typeface="+mn-cs"/>
              </a:rPr>
              <a:t>Как жить по правилам 68</a:t>
            </a:r>
          </a:p>
          <a:p>
            <a:r>
              <a:rPr lang="ru-RU" sz="1200" kern="1200" dirty="0">
                <a:solidFill>
                  <a:schemeClr val="tx1"/>
                </a:solidFill>
                <a:effectLst/>
                <a:latin typeface="+mn-lt"/>
                <a:ea typeface="+mn-ea"/>
                <a:cs typeface="+mn-cs"/>
              </a:rPr>
              <a:t>Если ребенок выбирает все время один и тот же центр 68</a:t>
            </a:r>
          </a:p>
          <a:p>
            <a:r>
              <a:rPr lang="ru-RU" sz="1200" kern="1200" dirty="0">
                <a:solidFill>
                  <a:schemeClr val="tx1"/>
                </a:solidFill>
                <a:effectLst/>
                <a:latin typeface="+mn-lt"/>
                <a:ea typeface="+mn-ea"/>
                <a:cs typeface="+mn-cs"/>
              </a:rPr>
              <a:t>Если ребенок ничего не выбирает 69</a:t>
            </a:r>
          </a:p>
          <a:p>
            <a:r>
              <a:rPr lang="ru-RU" sz="1200" kern="1200" dirty="0">
                <a:solidFill>
                  <a:schemeClr val="tx1"/>
                </a:solidFill>
                <a:effectLst/>
                <a:latin typeface="+mn-lt"/>
                <a:ea typeface="+mn-ea"/>
                <a:cs typeface="+mn-cs"/>
              </a:rPr>
              <a:t>Если дети переходят из центра в центр, едва начав работать 69</a:t>
            </a:r>
          </a:p>
          <a:p>
            <a:r>
              <a:rPr lang="ru-RU" sz="1200" kern="1200" dirty="0">
                <a:solidFill>
                  <a:schemeClr val="tx1"/>
                </a:solidFill>
                <a:effectLst/>
                <a:latin typeface="+mn-lt"/>
                <a:ea typeface="+mn-ea"/>
                <a:cs typeface="+mn-cs"/>
              </a:rPr>
              <a:t>Как подготовить родителей к работе с детьми 69</a:t>
            </a:r>
          </a:p>
          <a:p>
            <a:r>
              <a:rPr lang="ru-RU" sz="1200" kern="1200" dirty="0">
                <a:solidFill>
                  <a:schemeClr val="tx1"/>
                </a:solidFill>
                <a:effectLst/>
                <a:latin typeface="+mn-lt"/>
                <a:ea typeface="+mn-ea"/>
                <a:cs typeface="+mn-cs"/>
              </a:rPr>
              <a:t>Что делать, чтобы общение родителей с детьми приносило взаимное удовольствие 70</a:t>
            </a:r>
          </a:p>
          <a:p>
            <a:r>
              <a:rPr lang="ru-RU" sz="1200" kern="1200" dirty="0">
                <a:solidFill>
                  <a:schemeClr val="tx1"/>
                </a:solidFill>
                <a:effectLst/>
                <a:latin typeface="+mn-lt"/>
                <a:ea typeface="+mn-ea"/>
                <a:cs typeface="+mn-cs"/>
              </a:rPr>
              <a:t>Как и за что хвалить ребенка 70</a:t>
            </a:r>
          </a:p>
          <a:p>
            <a:r>
              <a:rPr lang="ru-RU" sz="1200" kern="1200" dirty="0">
                <a:solidFill>
                  <a:schemeClr val="tx1"/>
                </a:solidFill>
                <a:effectLst/>
                <a:latin typeface="+mn-lt"/>
                <a:ea typeface="+mn-ea"/>
                <a:cs typeface="+mn-cs"/>
              </a:rPr>
              <a:t>Глава 8. РЕФЛЕКСИЯ ПРОИСХОДЯЩЕГО 71</a:t>
            </a:r>
          </a:p>
          <a:p>
            <a:r>
              <a:rPr lang="ru-RU" sz="1200" kern="1200" dirty="0">
                <a:solidFill>
                  <a:schemeClr val="tx1"/>
                </a:solidFill>
                <a:effectLst/>
                <a:latin typeface="+mn-lt"/>
                <a:ea typeface="+mn-ea"/>
                <a:cs typeface="+mn-cs"/>
              </a:rPr>
              <a:t>Глава 9. ПОДГОТОВКА ВЗРОСЛЫХ 75</a:t>
            </a:r>
          </a:p>
          <a:p>
            <a:r>
              <a:rPr lang="ru-RU" sz="1200" kern="1200" dirty="0">
                <a:solidFill>
                  <a:schemeClr val="tx1"/>
                </a:solidFill>
                <a:effectLst/>
                <a:latin typeface="+mn-lt"/>
                <a:ea typeface="+mn-ea"/>
                <a:cs typeface="+mn-cs"/>
              </a:rPr>
              <a:t>Культура участия (соучастия) как непрерывный процесс развития педагогического коллектива и дошкольной организации в целом 75</a:t>
            </a:r>
          </a:p>
          <a:p>
            <a:r>
              <a:rPr lang="ru-RU" sz="1200" kern="1200" dirty="0">
                <a:solidFill>
                  <a:schemeClr val="tx1"/>
                </a:solidFill>
                <a:effectLst/>
                <a:latin typeface="+mn-lt"/>
                <a:ea typeface="+mn-ea"/>
                <a:cs typeface="+mn-cs"/>
              </a:rPr>
              <a:t>Подготовка взрослых к организации работы с детьми на основе участия (соучастия) и свободного выбора 75</a:t>
            </a:r>
          </a:p>
          <a:p>
            <a:r>
              <a:rPr lang="ru-RU" sz="1200" kern="1200" dirty="0">
                <a:solidFill>
                  <a:schemeClr val="tx1"/>
                </a:solidFill>
                <a:effectLst/>
                <a:latin typeface="+mn-lt"/>
                <a:ea typeface="+mn-ea"/>
                <a:cs typeface="+mn-cs"/>
              </a:rPr>
              <a:t>ЗАКЛЮЧЕНИЕ 76</a:t>
            </a:r>
          </a:p>
        </p:txBody>
      </p:sp>
      <p:sp>
        <p:nvSpPr>
          <p:cNvPr id="4" name="Номер слайда 3"/>
          <p:cNvSpPr>
            <a:spLocks noGrp="1"/>
          </p:cNvSpPr>
          <p:nvPr>
            <p:ph type="sldNum" sz="quarter" idx="5"/>
          </p:nvPr>
        </p:nvSpPr>
        <p:spPr/>
        <p:txBody>
          <a:bodyPr/>
          <a:lstStyle/>
          <a:p>
            <a:fld id="{98962D1F-EBD6-44C1-A0ED-6441966F5E8A}" type="slidenum">
              <a:rPr lang="ru-RU" smtClean="0"/>
              <a:pPr/>
              <a:t>50</a:t>
            </a:fld>
            <a:endParaRPr lang="ru-RU"/>
          </a:p>
        </p:txBody>
      </p:sp>
    </p:spTree>
    <p:extLst>
      <p:ext uri="{BB962C8B-B14F-4D97-AF65-F5344CB8AC3E}">
        <p14:creationId xmlns:p14="http://schemas.microsoft.com/office/powerpoint/2010/main" val="33804446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32500" lnSpcReduction="20000"/>
          </a:bodyPr>
          <a:lstStyle/>
          <a:p>
            <a:r>
              <a:rPr lang="ru-RU" sz="1200" b="0" i="0" u="none" strike="noStrike" kern="1200" baseline="0" dirty="0">
                <a:solidFill>
                  <a:schemeClr val="tx1"/>
                </a:solidFill>
                <a:latin typeface="+mn-lt"/>
                <a:ea typeface="+mn-ea"/>
                <a:cs typeface="+mn-cs"/>
              </a:rPr>
              <a:t>Т. А. </a:t>
            </a:r>
            <a:r>
              <a:rPr lang="ru-RU" sz="1200" b="0" i="0" u="none" strike="noStrike" kern="1200" baseline="0" dirty="0" err="1">
                <a:solidFill>
                  <a:schemeClr val="tx1"/>
                </a:solidFill>
                <a:latin typeface="+mn-lt"/>
                <a:ea typeface="+mn-ea"/>
                <a:cs typeface="+mn-cs"/>
              </a:rPr>
              <a:t>Рокитянская</a:t>
            </a:r>
            <a:endParaRPr lang="ru-RU" sz="1200" b="0" i="0" u="none" strike="noStrike" kern="1200" baseline="0" dirty="0">
              <a:solidFill>
                <a:schemeClr val="tx1"/>
              </a:solidFill>
              <a:latin typeface="+mn-lt"/>
              <a:ea typeface="+mn-ea"/>
              <a:cs typeface="+mn-cs"/>
            </a:endParaRPr>
          </a:p>
          <a:p>
            <a:r>
              <a:rPr lang="ru-RU" sz="1200" b="1" i="0" u="none" strike="noStrike" kern="1200" baseline="0" dirty="0">
                <a:solidFill>
                  <a:schemeClr val="tx1"/>
                </a:solidFill>
                <a:latin typeface="+mn-lt"/>
                <a:ea typeface="+mn-ea"/>
                <a:cs typeface="+mn-cs"/>
              </a:rPr>
              <a:t>ВОСПИТАНИЕ ЗВУКОМ</a:t>
            </a:r>
          </a:p>
          <a:p>
            <a:r>
              <a:rPr lang="ru-RU" sz="1200" b="1" i="0" u="none" strike="noStrike" kern="1200" baseline="0" dirty="0">
                <a:solidFill>
                  <a:schemeClr val="tx1"/>
                </a:solidFill>
                <a:latin typeface="+mn-lt"/>
                <a:ea typeface="+mn-ea"/>
                <a:cs typeface="+mn-cs"/>
              </a:rPr>
              <a:t>Музыкальные занятия от 3 до 9 лет</a:t>
            </a:r>
          </a:p>
          <a:p>
            <a:r>
              <a:rPr lang="ru-RU" sz="1200" b="0" i="0" u="none" strike="noStrike" kern="1200" baseline="0" dirty="0">
                <a:solidFill>
                  <a:schemeClr val="tx1"/>
                </a:solidFill>
                <a:latin typeface="+mn-lt"/>
                <a:ea typeface="+mn-ea"/>
                <a:cs typeface="+mn-cs"/>
              </a:rPr>
              <a:t>Учебно-практическое пособие для педагогов дошкольного образования</a:t>
            </a:r>
          </a:p>
          <a:p>
            <a:r>
              <a:rPr lang="en-US" sz="1200" b="0" i="1" u="none" strike="noStrike" kern="1200" baseline="0" dirty="0">
                <a:solidFill>
                  <a:schemeClr val="tx1"/>
                </a:solidFill>
                <a:latin typeface="+mn-lt"/>
                <a:ea typeface="+mn-ea"/>
                <a:cs typeface="+mn-cs"/>
              </a:rPr>
              <a:t>ISBN 978-5-4454-0570-2</a:t>
            </a:r>
            <a:endParaRPr lang="ru-RU" sz="1200" b="0" i="1" u="none" strike="noStrike" kern="1200" baseline="0" dirty="0">
              <a:solidFill>
                <a:schemeClr val="tx1"/>
              </a:solidFill>
              <a:latin typeface="+mn-lt"/>
              <a:ea typeface="+mn-ea"/>
              <a:cs typeface="+mn-cs"/>
            </a:endParaRP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Музыкальные занятия — прекрасный способ воспитать гармонично развитого ребенка. Музыкальность — это не только хороший слух, умение петь и играть на инструментах. Если развивать ее естественно и непринужденно, ориентируясь в первую очередь на потребности и возможности ребенка, то в самый неожиданный момент он может вас удивить:</a:t>
            </a:r>
          </a:p>
          <a:p>
            <a:r>
              <a:rPr lang="ru-RU" sz="1200" b="0" i="0" u="none" strike="noStrike" kern="1200" baseline="0" dirty="0">
                <a:solidFill>
                  <a:schemeClr val="tx1"/>
                </a:solidFill>
                <a:latin typeface="+mn-lt"/>
                <a:ea typeface="+mn-ea"/>
                <a:cs typeface="+mn-cs"/>
              </a:rPr>
              <a:t>• владением речью и ее интонационными возможностями;</a:t>
            </a:r>
          </a:p>
          <a:p>
            <a:r>
              <a:rPr lang="ru-RU" sz="1200" b="0" i="0" u="none" strike="noStrike" kern="1200" baseline="0" dirty="0">
                <a:solidFill>
                  <a:schemeClr val="tx1"/>
                </a:solidFill>
                <a:latin typeface="+mn-lt"/>
                <a:ea typeface="+mn-ea"/>
                <a:cs typeface="+mn-cs"/>
              </a:rPr>
              <a:t>• грациозностью и выразительностью движения, чувством ритма;</a:t>
            </a:r>
          </a:p>
          <a:p>
            <a:r>
              <a:rPr lang="ru-RU" sz="1200" b="0" i="0" u="none" strike="noStrike" kern="1200" baseline="0" dirty="0">
                <a:solidFill>
                  <a:schemeClr val="tx1"/>
                </a:solidFill>
                <a:latin typeface="+mn-lt"/>
                <a:ea typeface="+mn-ea"/>
                <a:cs typeface="+mn-cs"/>
              </a:rPr>
              <a:t>• тонкостью эмоциональных реакций, умением концентрироваться и расслабляться.</a:t>
            </a:r>
          </a:p>
          <a:p>
            <a:r>
              <a:rPr lang="ru-RU" sz="1200" b="0" i="0" u="none" strike="noStrike" kern="1200" baseline="0" dirty="0">
                <a:solidFill>
                  <a:schemeClr val="tx1"/>
                </a:solidFill>
                <a:latin typeface="+mn-lt"/>
                <a:ea typeface="+mn-ea"/>
                <a:cs typeface="+mn-cs"/>
              </a:rPr>
              <a:t>Уникальность программы «Каждый ребенок — музыкант!», уже полюбившейся многим педагогам, в ее простоте и главном принципе: «ребенок — главный». Здесь дети сами придумывают, сами поют и танцуют, смеются, дирижируют, играют на инструментах и постепенно учатся качеству исполнения. Занятия музыкой, пением, танцами, театром развивают у детей коммуникабельность, создают душевное равновесие, развивают эмоционально и физически. Пособие уже много лет пользуется неизменной популярностью среди педагогов. Автор щедро делится с коллегами богатым музыкальным материалом и своим прекрасным опытом, вдохновляя на новые творческие и педагогические удачи.</a:t>
            </a:r>
          </a:p>
          <a:p>
            <a:r>
              <a:rPr lang="ru-RU" sz="1200" b="0" i="0" u="none" strike="noStrike" kern="1200" baseline="0" dirty="0">
                <a:solidFill>
                  <a:schemeClr val="tx1"/>
                </a:solidFill>
                <a:latin typeface="+mn-lt"/>
                <a:ea typeface="+mn-ea"/>
                <a:cs typeface="+mn-cs"/>
              </a:rPr>
              <a:t>Книга входит в методический комплект образовательной программы «Вдохновение» и полностью соответствует требованиям ФГОС ДО.</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СОДЕРЖАНИЕ</a:t>
            </a:r>
          </a:p>
          <a:p>
            <a:r>
              <a:rPr lang="ru-RU" sz="1200" kern="1200" dirty="0">
                <a:solidFill>
                  <a:schemeClr val="tx1"/>
                </a:solidFill>
                <a:effectLst/>
                <a:latin typeface="+mn-lt"/>
                <a:ea typeface="+mn-ea"/>
                <a:cs typeface="+mn-cs"/>
              </a:rPr>
              <a:t>ПРЕДИСЛОВИЕ 5</a:t>
            </a:r>
          </a:p>
          <a:p>
            <a:r>
              <a:rPr lang="ru-RU" sz="1200" kern="1200" dirty="0">
                <a:solidFill>
                  <a:schemeClr val="tx1"/>
                </a:solidFill>
                <a:effectLst/>
                <a:latin typeface="+mn-lt"/>
                <a:ea typeface="+mn-ea"/>
                <a:cs typeface="+mn-cs"/>
              </a:rPr>
              <a:t>ВВЕДЕНИЕ 7</a:t>
            </a:r>
          </a:p>
          <a:p>
            <a:r>
              <a:rPr lang="ru-RU" sz="1200" kern="1200" dirty="0">
                <a:solidFill>
                  <a:schemeClr val="tx1"/>
                </a:solidFill>
                <a:effectLst/>
                <a:latin typeface="+mn-lt"/>
                <a:ea typeface="+mn-ea"/>
                <a:cs typeface="+mn-cs"/>
              </a:rPr>
              <a:t>Раздел 1. РЕЧЕВЫЕ ИГРЫ 11</a:t>
            </a:r>
          </a:p>
          <a:p>
            <a:r>
              <a:rPr lang="ru-RU" sz="1200" kern="1200" dirty="0">
                <a:solidFill>
                  <a:schemeClr val="tx1"/>
                </a:solidFill>
                <a:effectLst/>
                <a:latin typeface="+mn-lt"/>
                <a:ea typeface="+mn-ea"/>
                <a:cs typeface="+mn-cs"/>
              </a:rPr>
              <a:t>Игры с буквами и звуками 13</a:t>
            </a:r>
          </a:p>
          <a:p>
            <a:r>
              <a:rPr lang="ru-RU" sz="1200" kern="1200" dirty="0">
                <a:solidFill>
                  <a:schemeClr val="tx1"/>
                </a:solidFill>
                <a:effectLst/>
                <a:latin typeface="+mn-lt"/>
                <a:ea typeface="+mn-ea"/>
                <a:cs typeface="+mn-cs"/>
              </a:rPr>
              <a:t>Игры с именами 14</a:t>
            </a:r>
          </a:p>
          <a:p>
            <a:r>
              <a:rPr lang="ru-RU" sz="1200" kern="1200" dirty="0">
                <a:solidFill>
                  <a:schemeClr val="tx1"/>
                </a:solidFill>
                <a:effectLst/>
                <a:latin typeface="+mn-lt"/>
                <a:ea typeface="+mn-ea"/>
                <a:cs typeface="+mn-cs"/>
              </a:rPr>
              <a:t>Игры со скороговорками 18</a:t>
            </a:r>
          </a:p>
          <a:p>
            <a:r>
              <a:rPr lang="ru-RU" sz="1200" kern="1200" dirty="0">
                <a:solidFill>
                  <a:schemeClr val="tx1"/>
                </a:solidFill>
                <a:effectLst/>
                <a:latin typeface="+mn-lt"/>
                <a:ea typeface="+mn-ea"/>
                <a:cs typeface="+mn-cs"/>
              </a:rPr>
              <a:t>Раздел 2. УПРАЖНЕНИЯ НА ДВИЖЕНИЕ 25</a:t>
            </a:r>
          </a:p>
          <a:p>
            <a:r>
              <a:rPr lang="ru-RU" sz="1200" kern="1200" dirty="0">
                <a:solidFill>
                  <a:schemeClr val="tx1"/>
                </a:solidFill>
                <a:effectLst/>
                <a:latin typeface="+mn-lt"/>
                <a:ea typeface="+mn-ea"/>
                <a:cs typeface="+mn-cs"/>
              </a:rPr>
              <a:t>Освоение пространства 27</a:t>
            </a:r>
          </a:p>
          <a:p>
            <a:r>
              <a:rPr lang="ru-RU" sz="1200" kern="1200" dirty="0">
                <a:solidFill>
                  <a:schemeClr val="tx1"/>
                </a:solidFill>
                <a:effectLst/>
                <a:latin typeface="+mn-lt"/>
                <a:ea typeface="+mn-ea"/>
                <a:cs typeface="+mn-cs"/>
              </a:rPr>
              <a:t>Копирование 31</a:t>
            </a:r>
          </a:p>
          <a:p>
            <a:r>
              <a:rPr lang="ru-RU" sz="1200" kern="1200" dirty="0">
                <a:solidFill>
                  <a:schemeClr val="tx1"/>
                </a:solidFill>
                <a:effectLst/>
                <a:latin typeface="+mn-lt"/>
                <a:ea typeface="+mn-ea"/>
                <a:cs typeface="+mn-cs"/>
              </a:rPr>
              <a:t>Театрализованное движение 36</a:t>
            </a:r>
          </a:p>
          <a:p>
            <a:r>
              <a:rPr lang="ru-RU" sz="1200" kern="1200" dirty="0">
                <a:solidFill>
                  <a:schemeClr val="tx1"/>
                </a:solidFill>
                <a:effectLst/>
                <a:latin typeface="+mn-lt"/>
                <a:ea typeface="+mn-ea"/>
                <a:cs typeface="+mn-cs"/>
              </a:rPr>
              <a:t>Раздел 3. РИТМИЧЕСКИЕ ИГРЫ 43</a:t>
            </a:r>
          </a:p>
          <a:p>
            <a:r>
              <a:rPr lang="ru-RU" sz="1200" kern="1200" dirty="0">
                <a:solidFill>
                  <a:schemeClr val="tx1"/>
                </a:solidFill>
                <a:effectLst/>
                <a:latin typeface="+mn-lt"/>
                <a:ea typeface="+mn-ea"/>
                <a:cs typeface="+mn-cs"/>
              </a:rPr>
              <a:t>Колыбельные песни 47</a:t>
            </a:r>
          </a:p>
          <a:p>
            <a:r>
              <a:rPr lang="ru-RU" sz="1200" kern="1200" dirty="0">
                <a:solidFill>
                  <a:schemeClr val="tx1"/>
                </a:solidFill>
                <a:effectLst/>
                <a:latin typeface="+mn-lt"/>
                <a:ea typeface="+mn-ea"/>
                <a:cs typeface="+mn-cs"/>
              </a:rPr>
              <a:t>Игровые хороводные песни 51</a:t>
            </a:r>
          </a:p>
          <a:p>
            <a:r>
              <a:rPr lang="ru-RU" sz="1200" kern="1200" dirty="0">
                <a:solidFill>
                  <a:schemeClr val="tx1"/>
                </a:solidFill>
                <a:effectLst/>
                <a:latin typeface="+mn-lt"/>
                <a:ea typeface="+mn-ea"/>
                <a:cs typeface="+mn-cs"/>
              </a:rPr>
              <a:t>Инструменты для работы с ритмом 64</a:t>
            </a:r>
          </a:p>
          <a:p>
            <a:r>
              <a:rPr lang="ru-RU" sz="1200" kern="1200" dirty="0">
                <a:solidFill>
                  <a:schemeClr val="tx1"/>
                </a:solidFill>
                <a:effectLst/>
                <a:latin typeface="+mn-lt"/>
                <a:ea typeface="+mn-ea"/>
                <a:cs typeface="+mn-cs"/>
              </a:rPr>
              <a:t>Круговые ритмические игры 65</a:t>
            </a:r>
          </a:p>
          <a:p>
            <a:r>
              <a:rPr lang="ru-RU" sz="1200" kern="1200" dirty="0">
                <a:solidFill>
                  <a:schemeClr val="tx1"/>
                </a:solidFill>
                <a:effectLst/>
                <a:latin typeface="+mn-lt"/>
                <a:ea typeface="+mn-ea"/>
                <a:cs typeface="+mn-cs"/>
              </a:rPr>
              <a:t>Упражнения на освоение ритмического языка 68</a:t>
            </a:r>
          </a:p>
          <a:p>
            <a:r>
              <a:rPr lang="ru-RU" sz="1200" kern="1200" dirty="0">
                <a:solidFill>
                  <a:schemeClr val="tx1"/>
                </a:solidFill>
                <a:effectLst/>
                <a:latin typeface="+mn-lt"/>
                <a:ea typeface="+mn-ea"/>
                <a:cs typeface="+mn-cs"/>
              </a:rPr>
              <a:t>Раздел 4. КАЛЕНДАРНЫЕ ПЕСНИ 71</a:t>
            </a:r>
          </a:p>
          <a:p>
            <a:r>
              <a:rPr lang="ru-RU" sz="1200" kern="1200" dirty="0">
                <a:solidFill>
                  <a:schemeClr val="tx1"/>
                </a:solidFill>
                <a:effectLst/>
                <a:latin typeface="+mn-lt"/>
                <a:ea typeface="+mn-ea"/>
                <a:cs typeface="+mn-cs"/>
              </a:rPr>
              <a:t>Посевные песни 73</a:t>
            </a:r>
          </a:p>
          <a:p>
            <a:r>
              <a:rPr lang="ru-RU" sz="1200" kern="1200" dirty="0" err="1">
                <a:solidFill>
                  <a:schemeClr val="tx1"/>
                </a:solidFill>
                <a:effectLst/>
                <a:latin typeface="+mn-lt"/>
                <a:ea typeface="+mn-ea"/>
                <a:cs typeface="+mn-cs"/>
              </a:rPr>
              <a:t>Жнивные</a:t>
            </a:r>
            <a:r>
              <a:rPr lang="ru-RU" sz="1200" kern="1200" dirty="0">
                <a:solidFill>
                  <a:schemeClr val="tx1"/>
                </a:solidFill>
                <a:effectLst/>
                <a:latin typeface="+mn-lt"/>
                <a:ea typeface="+mn-ea"/>
                <a:cs typeface="+mn-cs"/>
              </a:rPr>
              <a:t> и покосные песни 82</a:t>
            </a:r>
          </a:p>
          <a:p>
            <a:r>
              <a:rPr lang="ru-RU" sz="1200" kern="1200" dirty="0">
                <a:solidFill>
                  <a:schemeClr val="tx1"/>
                </a:solidFill>
                <a:effectLst/>
                <a:latin typeface="+mn-lt"/>
                <a:ea typeface="+mn-ea"/>
                <a:cs typeface="+mn-cs"/>
              </a:rPr>
              <a:t>Песни о животных 88</a:t>
            </a:r>
          </a:p>
          <a:p>
            <a:r>
              <a:rPr lang="ru-RU" sz="1200" kern="1200" dirty="0">
                <a:solidFill>
                  <a:schemeClr val="tx1"/>
                </a:solidFill>
                <a:effectLst/>
                <a:latin typeface="+mn-lt"/>
                <a:ea typeface="+mn-ea"/>
                <a:cs typeface="+mn-cs"/>
              </a:rPr>
              <a:t>Праздник урожая 93</a:t>
            </a:r>
          </a:p>
          <a:p>
            <a:r>
              <a:rPr lang="ru-RU" sz="1200" kern="1200" dirty="0">
                <a:solidFill>
                  <a:schemeClr val="tx1"/>
                </a:solidFill>
                <a:effectLst/>
                <a:latin typeface="+mn-lt"/>
                <a:ea typeface="+mn-ea"/>
                <a:cs typeface="+mn-cs"/>
              </a:rPr>
              <a:t>Зимние игры 99</a:t>
            </a:r>
          </a:p>
          <a:p>
            <a:r>
              <a:rPr lang="ru-RU" sz="1200" kern="1200" dirty="0">
                <a:solidFill>
                  <a:schemeClr val="tx1"/>
                </a:solidFill>
                <a:effectLst/>
                <a:latin typeface="+mn-lt"/>
                <a:ea typeface="+mn-ea"/>
                <a:cs typeface="+mn-cs"/>
              </a:rPr>
              <a:t>Рождественские песни, колядки 104</a:t>
            </a:r>
          </a:p>
          <a:p>
            <a:r>
              <a:rPr lang="ru-RU" sz="1200" kern="1200" dirty="0">
                <a:solidFill>
                  <a:schemeClr val="tx1"/>
                </a:solidFill>
                <a:effectLst/>
                <a:latin typeface="+mn-lt"/>
                <a:ea typeface="+mn-ea"/>
                <a:cs typeface="+mn-cs"/>
              </a:rPr>
              <a:t>Масленица 108</a:t>
            </a:r>
          </a:p>
          <a:p>
            <a:r>
              <a:rPr lang="ru-RU" sz="1200" kern="1200" dirty="0" err="1">
                <a:solidFill>
                  <a:schemeClr val="tx1"/>
                </a:solidFill>
                <a:effectLst/>
                <a:latin typeface="+mn-lt"/>
                <a:ea typeface="+mn-ea"/>
                <a:cs typeface="+mn-cs"/>
              </a:rPr>
              <a:t>Закликание</a:t>
            </a:r>
            <a:r>
              <a:rPr lang="ru-RU" sz="1200" kern="1200" dirty="0">
                <a:solidFill>
                  <a:schemeClr val="tx1"/>
                </a:solidFill>
                <a:effectLst/>
                <a:latin typeface="+mn-lt"/>
                <a:ea typeface="+mn-ea"/>
                <a:cs typeface="+mn-cs"/>
              </a:rPr>
              <a:t> весны. Призывы птиц 112</a:t>
            </a:r>
          </a:p>
          <a:p>
            <a:r>
              <a:rPr lang="ru-RU" sz="1200" kern="1200" dirty="0">
                <a:solidFill>
                  <a:schemeClr val="tx1"/>
                </a:solidFill>
                <a:effectLst/>
                <a:latin typeface="+mn-lt"/>
                <a:ea typeface="+mn-ea"/>
                <a:cs typeface="+mn-cs"/>
              </a:rPr>
              <a:t>Раздел 5. ОБРАЗНО-ДВИГАТЕЛЬНАЯ МУЗЫКАЛЬНАЯ ГРАМОТА 119</a:t>
            </a:r>
          </a:p>
          <a:p>
            <a:r>
              <a:rPr lang="ru-RU" sz="1200" kern="1200" dirty="0">
                <a:solidFill>
                  <a:schemeClr val="tx1"/>
                </a:solidFill>
                <a:effectLst/>
                <a:latin typeface="+mn-lt"/>
                <a:ea typeface="+mn-ea"/>
                <a:cs typeface="+mn-cs"/>
              </a:rPr>
              <a:t>Осмысление 121</a:t>
            </a:r>
          </a:p>
          <a:p>
            <a:r>
              <a:rPr lang="ru-RU" sz="1200" kern="1200" dirty="0">
                <a:solidFill>
                  <a:schemeClr val="tx1"/>
                </a:solidFill>
                <a:effectLst/>
                <a:latin typeface="+mn-lt"/>
                <a:ea typeface="+mn-ea"/>
                <a:cs typeface="+mn-cs"/>
              </a:rPr>
              <a:t>Методы 122</a:t>
            </a:r>
          </a:p>
          <a:p>
            <a:r>
              <a:rPr lang="ru-RU" sz="1200" kern="1200" dirty="0">
                <a:solidFill>
                  <a:schemeClr val="tx1"/>
                </a:solidFill>
                <a:effectLst/>
                <a:latin typeface="+mn-lt"/>
                <a:ea typeface="+mn-ea"/>
                <a:cs typeface="+mn-cs"/>
              </a:rPr>
              <a:t>Выводы 130</a:t>
            </a:r>
          </a:p>
          <a:p>
            <a:r>
              <a:rPr lang="ru-RU" sz="1200" kern="1200" dirty="0">
                <a:solidFill>
                  <a:schemeClr val="tx1"/>
                </a:solidFill>
                <a:effectLst/>
                <a:latin typeface="+mn-lt"/>
                <a:ea typeface="+mn-ea"/>
                <a:cs typeface="+mn-cs"/>
              </a:rPr>
              <a:t>Раздел 6. УПРАЖНЕНИЯ С ФЛЕЙТОЙ 131</a:t>
            </a:r>
          </a:p>
          <a:p>
            <a:r>
              <a:rPr lang="ru-RU" sz="1200" kern="1200" dirty="0" err="1">
                <a:solidFill>
                  <a:schemeClr val="tx1"/>
                </a:solidFill>
                <a:effectLst/>
                <a:latin typeface="+mn-lt"/>
                <a:ea typeface="+mn-ea"/>
                <a:cs typeface="+mn-cs"/>
              </a:rPr>
              <a:t>I</a:t>
            </a:r>
            <a:r>
              <a:rPr lang="ru-RU" sz="1200" kern="1200" dirty="0">
                <a:solidFill>
                  <a:schemeClr val="tx1"/>
                </a:solidFill>
                <a:effectLst/>
                <a:latin typeface="+mn-lt"/>
                <a:ea typeface="+mn-ea"/>
                <a:cs typeface="+mn-cs"/>
              </a:rPr>
              <a:t> этап. Полусерьезные занятия 134</a:t>
            </a:r>
          </a:p>
          <a:p>
            <a:r>
              <a:rPr lang="ru-RU" sz="1200" kern="1200" dirty="0">
                <a:solidFill>
                  <a:schemeClr val="tx1"/>
                </a:solidFill>
                <a:effectLst/>
                <a:latin typeface="+mn-lt"/>
                <a:ea typeface="+mn-ea"/>
                <a:cs typeface="+mn-cs"/>
              </a:rPr>
              <a:t>Истории и сказки о флейте 134</a:t>
            </a:r>
          </a:p>
          <a:p>
            <a:r>
              <a:rPr lang="ru-RU" sz="1200" kern="1200" dirty="0">
                <a:solidFill>
                  <a:schemeClr val="tx1"/>
                </a:solidFill>
                <a:effectLst/>
                <a:latin typeface="+mn-lt"/>
                <a:ea typeface="+mn-ea"/>
                <a:cs typeface="+mn-cs"/>
              </a:rPr>
              <a:t>Предварительная пальчиковая игра 136</a:t>
            </a:r>
          </a:p>
          <a:p>
            <a:r>
              <a:rPr lang="ru-RU" sz="1200" kern="1200" dirty="0">
                <a:solidFill>
                  <a:schemeClr val="tx1"/>
                </a:solidFill>
                <a:effectLst/>
                <a:latin typeface="+mn-lt"/>
                <a:ea typeface="+mn-ea"/>
                <a:cs typeface="+mn-cs"/>
              </a:rPr>
              <a:t>Основная игра: уточка с утятами 136</a:t>
            </a:r>
          </a:p>
          <a:p>
            <a:r>
              <a:rPr lang="ru-RU" sz="1200" kern="1200" dirty="0">
                <a:solidFill>
                  <a:schemeClr val="tx1"/>
                </a:solidFill>
                <a:effectLst/>
                <a:latin typeface="+mn-lt"/>
                <a:ea typeface="+mn-ea"/>
                <a:cs typeface="+mn-cs"/>
              </a:rPr>
              <a:t>Дыхательные упражнения 138</a:t>
            </a:r>
          </a:p>
          <a:p>
            <a:r>
              <a:rPr lang="ru-RU" sz="1200" kern="1200" dirty="0" err="1">
                <a:solidFill>
                  <a:schemeClr val="tx1"/>
                </a:solidFill>
                <a:effectLst/>
                <a:latin typeface="+mn-lt"/>
                <a:ea typeface="+mn-ea"/>
                <a:cs typeface="+mn-cs"/>
              </a:rPr>
              <a:t>Звукоизвлечение</a:t>
            </a:r>
            <a:r>
              <a:rPr lang="ru-RU" sz="1200" kern="1200" dirty="0">
                <a:solidFill>
                  <a:schemeClr val="tx1"/>
                </a:solidFill>
                <a:effectLst/>
                <a:latin typeface="+mn-lt"/>
                <a:ea typeface="+mn-ea"/>
                <a:cs typeface="+mn-cs"/>
              </a:rPr>
              <a:t> 139</a:t>
            </a:r>
          </a:p>
          <a:p>
            <a:r>
              <a:rPr lang="ru-RU" sz="1200" kern="1200" dirty="0">
                <a:solidFill>
                  <a:schemeClr val="tx1"/>
                </a:solidFill>
                <a:effectLst/>
                <a:latin typeface="+mn-lt"/>
                <a:ea typeface="+mn-ea"/>
                <a:cs typeface="+mn-cs"/>
              </a:rPr>
              <a:t>Птичьи переклички 141</a:t>
            </a:r>
          </a:p>
          <a:p>
            <a:r>
              <a:rPr lang="ru-RU" sz="1200" kern="1200" dirty="0">
                <a:solidFill>
                  <a:schemeClr val="tx1"/>
                </a:solidFill>
                <a:effectLst/>
                <a:latin typeface="+mn-lt"/>
                <a:ea typeface="+mn-ea"/>
                <a:cs typeface="+mn-cs"/>
              </a:rPr>
              <a:t>II этап. Серьезные занятия 143</a:t>
            </a:r>
          </a:p>
          <a:p>
            <a:r>
              <a:rPr lang="ru-RU" sz="1200" kern="1200" dirty="0">
                <a:solidFill>
                  <a:schemeClr val="tx1"/>
                </a:solidFill>
                <a:effectLst/>
                <a:latin typeface="+mn-lt"/>
                <a:ea typeface="+mn-ea"/>
                <a:cs typeface="+mn-cs"/>
              </a:rPr>
              <a:t>Приобретение технических навыков 143</a:t>
            </a:r>
          </a:p>
          <a:p>
            <a:r>
              <a:rPr lang="ru-RU" sz="1200" kern="1200" dirty="0">
                <a:solidFill>
                  <a:schemeClr val="tx1"/>
                </a:solidFill>
                <a:effectLst/>
                <a:latin typeface="+mn-lt"/>
                <a:ea typeface="+mn-ea"/>
                <a:cs typeface="+mn-cs"/>
              </a:rPr>
              <a:t>Подбор знакомых песен 145</a:t>
            </a:r>
          </a:p>
          <a:p>
            <a:r>
              <a:rPr lang="ru-RU" sz="1200" kern="1200" dirty="0">
                <a:solidFill>
                  <a:schemeClr val="tx1"/>
                </a:solidFill>
                <a:effectLst/>
                <a:latin typeface="+mn-lt"/>
                <a:ea typeface="+mn-ea"/>
                <a:cs typeface="+mn-cs"/>
              </a:rPr>
              <a:t>Рекомендации 147</a:t>
            </a:r>
          </a:p>
          <a:p>
            <a:r>
              <a:rPr lang="ru-RU" sz="1200" kern="1200" dirty="0">
                <a:solidFill>
                  <a:schemeClr val="tx1"/>
                </a:solidFill>
                <a:effectLst/>
                <a:latin typeface="+mn-lt"/>
                <a:ea typeface="+mn-ea"/>
                <a:cs typeface="+mn-cs"/>
              </a:rPr>
              <a:t>III этап. Свободная импровизация 147</a:t>
            </a:r>
          </a:p>
          <a:p>
            <a:r>
              <a:rPr lang="ru-RU" sz="1200" kern="1200" dirty="0">
                <a:solidFill>
                  <a:schemeClr val="tx1"/>
                </a:solidFill>
                <a:effectLst/>
                <a:latin typeface="+mn-lt"/>
                <a:ea typeface="+mn-ea"/>
                <a:cs typeface="+mn-cs"/>
              </a:rPr>
              <a:t>Пастушья флейта 148</a:t>
            </a:r>
          </a:p>
          <a:p>
            <a:r>
              <a:rPr lang="ru-RU" sz="1200" kern="1200" dirty="0">
                <a:solidFill>
                  <a:schemeClr val="tx1"/>
                </a:solidFill>
                <a:effectLst/>
                <a:latin typeface="+mn-lt"/>
                <a:ea typeface="+mn-ea"/>
                <a:cs typeface="+mn-cs"/>
              </a:rPr>
              <a:t>IV этап. Дальнейшие шаги 150</a:t>
            </a:r>
          </a:p>
          <a:p>
            <a:r>
              <a:rPr lang="ru-RU" sz="1200" kern="1200" dirty="0">
                <a:solidFill>
                  <a:schemeClr val="tx1"/>
                </a:solidFill>
                <a:effectLst/>
                <a:latin typeface="+mn-lt"/>
                <a:ea typeface="+mn-ea"/>
                <a:cs typeface="+mn-cs"/>
              </a:rPr>
              <a:t>Более сложные развивающие игры 150</a:t>
            </a:r>
          </a:p>
          <a:p>
            <a:r>
              <a:rPr lang="ru-RU" sz="1200" kern="1200" dirty="0">
                <a:solidFill>
                  <a:schemeClr val="tx1"/>
                </a:solidFill>
                <a:effectLst/>
                <a:latin typeface="+mn-lt"/>
                <a:ea typeface="+mn-ea"/>
                <a:cs typeface="+mn-cs"/>
              </a:rPr>
              <a:t>Оркестр 154</a:t>
            </a:r>
          </a:p>
          <a:p>
            <a:r>
              <a:rPr lang="ru-RU" sz="1200" kern="1200" dirty="0">
                <a:solidFill>
                  <a:schemeClr val="tx1"/>
                </a:solidFill>
                <a:effectLst/>
                <a:latin typeface="+mn-lt"/>
                <a:ea typeface="+mn-ea"/>
                <a:cs typeface="+mn-cs"/>
              </a:rPr>
              <a:t>Раздел 7. ОЗВУЧИВАНИЕ СКАЗОК 159</a:t>
            </a:r>
          </a:p>
          <a:p>
            <a:r>
              <a:rPr lang="ru-RU" sz="1200" kern="1200" dirty="0">
                <a:solidFill>
                  <a:schemeClr val="tx1"/>
                </a:solidFill>
                <a:effectLst/>
                <a:latin typeface="+mn-lt"/>
                <a:ea typeface="+mn-ea"/>
                <a:cs typeface="+mn-cs"/>
              </a:rPr>
              <a:t>Зачем и как это делать? 161</a:t>
            </a:r>
          </a:p>
          <a:p>
            <a:r>
              <a:rPr lang="ru-RU" sz="1200" kern="1200" dirty="0">
                <a:solidFill>
                  <a:schemeClr val="tx1"/>
                </a:solidFill>
                <a:effectLst/>
                <a:latin typeface="+mn-lt"/>
                <a:ea typeface="+mn-ea"/>
                <a:cs typeface="+mn-cs"/>
              </a:rPr>
              <a:t>С чего начать? 162</a:t>
            </a:r>
          </a:p>
          <a:p>
            <a:r>
              <a:rPr lang="ru-RU" sz="1200" kern="1200" dirty="0">
                <a:solidFill>
                  <a:schemeClr val="tx1"/>
                </a:solidFill>
                <a:effectLst/>
                <a:latin typeface="+mn-lt"/>
                <a:ea typeface="+mn-ea"/>
                <a:cs typeface="+mn-cs"/>
              </a:rPr>
              <a:t>И все-таки — театр! 167</a:t>
            </a:r>
          </a:p>
          <a:p>
            <a:r>
              <a:rPr lang="ru-RU" sz="1200" kern="1200" dirty="0">
                <a:solidFill>
                  <a:schemeClr val="tx1"/>
                </a:solidFill>
                <a:effectLst/>
                <a:latin typeface="+mn-lt"/>
                <a:ea typeface="+mn-ea"/>
                <a:cs typeface="+mn-cs"/>
              </a:rPr>
              <a:t>Приложение 1. Сценарий урока 168</a:t>
            </a:r>
          </a:p>
          <a:p>
            <a:r>
              <a:rPr lang="ru-RU" sz="1200" kern="1200" dirty="0">
                <a:solidFill>
                  <a:schemeClr val="tx1"/>
                </a:solidFill>
                <a:effectLst/>
                <a:latin typeface="+mn-lt"/>
                <a:ea typeface="+mn-ea"/>
                <a:cs typeface="+mn-cs"/>
              </a:rPr>
              <a:t>Приложение 2. Таблица аппликатур для </a:t>
            </a:r>
            <a:r>
              <a:rPr lang="ru-RU" sz="1200" kern="1200" dirty="0" err="1">
                <a:solidFill>
                  <a:schemeClr val="tx1"/>
                </a:solidFill>
                <a:effectLst/>
                <a:latin typeface="+mn-lt"/>
                <a:ea typeface="+mn-ea"/>
                <a:cs typeface="+mn-cs"/>
              </a:rPr>
              <a:t>блокфлейты</a:t>
            </a:r>
            <a:r>
              <a:rPr lang="ru-RU" sz="1200" kern="1200" dirty="0">
                <a:solidFill>
                  <a:schemeClr val="tx1"/>
                </a:solidFill>
                <a:effectLst/>
                <a:latin typeface="+mn-lt"/>
                <a:ea typeface="+mn-ea"/>
                <a:cs typeface="+mn-cs"/>
              </a:rPr>
              <a:t> 170</a:t>
            </a:r>
          </a:p>
          <a:p>
            <a:r>
              <a:rPr lang="ru-RU" sz="1200" kern="1200" dirty="0">
                <a:solidFill>
                  <a:schemeClr val="tx1"/>
                </a:solidFill>
                <a:effectLst/>
                <a:latin typeface="+mn-lt"/>
                <a:ea typeface="+mn-ea"/>
                <a:cs typeface="+mn-cs"/>
              </a:rPr>
              <a:t>Алфавитный указатель музыкальных примеров 171</a:t>
            </a:r>
          </a:p>
          <a:p>
            <a:r>
              <a:rPr lang="ru-RU" sz="1200" kern="1200" dirty="0">
                <a:solidFill>
                  <a:schemeClr val="tx1"/>
                </a:solidFill>
                <a:effectLst/>
                <a:latin typeface="+mn-lt"/>
                <a:ea typeface="+mn-ea"/>
                <a:cs typeface="+mn-cs"/>
              </a:rPr>
              <a:t>Список использованной и рекомендуемой литературы 173</a:t>
            </a:r>
          </a:p>
        </p:txBody>
      </p:sp>
      <p:sp>
        <p:nvSpPr>
          <p:cNvPr id="4" name="Номер слайда 3"/>
          <p:cNvSpPr>
            <a:spLocks noGrp="1"/>
          </p:cNvSpPr>
          <p:nvPr>
            <p:ph type="sldNum" sz="quarter" idx="5"/>
          </p:nvPr>
        </p:nvSpPr>
        <p:spPr/>
        <p:txBody>
          <a:bodyPr/>
          <a:lstStyle/>
          <a:p>
            <a:fld id="{98962D1F-EBD6-44C1-A0ED-6441966F5E8A}" type="slidenum">
              <a:rPr lang="ru-RU" smtClean="0"/>
              <a:pPr/>
              <a:t>51</a:t>
            </a:fld>
            <a:endParaRPr lang="ru-RU"/>
          </a:p>
        </p:txBody>
      </p:sp>
    </p:spTree>
    <p:extLst>
      <p:ext uri="{BB962C8B-B14F-4D97-AF65-F5344CB8AC3E}">
        <p14:creationId xmlns:p14="http://schemas.microsoft.com/office/powerpoint/2010/main" val="12427516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7500" lnSpcReduction="20000"/>
          </a:bodyPr>
          <a:lstStyle/>
          <a:p>
            <a:r>
              <a:rPr lang="ru-RU" sz="1200" b="1" i="0" u="none" strike="noStrike" kern="1200" baseline="0" dirty="0">
                <a:solidFill>
                  <a:schemeClr val="tx1"/>
                </a:solidFill>
                <a:latin typeface="+mn-lt"/>
                <a:ea typeface="+mn-ea"/>
                <a:cs typeface="+mn-cs"/>
              </a:rPr>
              <a:t>ТЕАТРАЛИЗОВАННЫЕ ИГРЫ С ДЕТЬМИ ОТ 2 ЛЕТ</a:t>
            </a:r>
          </a:p>
          <a:p>
            <a:r>
              <a:rPr lang="ru-RU" sz="1200" b="0" i="0" u="none" strike="noStrike" kern="1200" baseline="0" dirty="0">
                <a:solidFill>
                  <a:schemeClr val="tx1"/>
                </a:solidFill>
                <a:latin typeface="+mn-lt"/>
                <a:ea typeface="+mn-ea"/>
                <a:cs typeface="+mn-cs"/>
              </a:rPr>
              <a:t>Учебно-практическое пособие для педагогов дошкольного образования</a:t>
            </a:r>
          </a:p>
          <a:p>
            <a:r>
              <a:rPr lang="ru-RU" sz="1200" b="0" i="0" u="none" strike="noStrike" kern="1200" baseline="0" dirty="0">
                <a:solidFill>
                  <a:schemeClr val="tx1"/>
                </a:solidFill>
                <a:latin typeface="+mn-lt"/>
                <a:ea typeface="+mn-ea"/>
                <a:cs typeface="+mn-cs"/>
              </a:rPr>
              <a:t>Под редакцией Т. А. </a:t>
            </a:r>
            <a:r>
              <a:rPr lang="ru-RU" sz="1200" b="0" i="0" u="none" strike="noStrike" kern="1200" baseline="0" dirty="0" err="1">
                <a:solidFill>
                  <a:schemeClr val="tx1"/>
                </a:solidFill>
                <a:latin typeface="+mn-lt"/>
                <a:ea typeface="+mn-ea"/>
                <a:cs typeface="+mn-cs"/>
              </a:rPr>
              <a:t>Рокитянской</a:t>
            </a:r>
            <a:r>
              <a:rPr lang="ru-RU" sz="1200" b="0" i="0" u="none" strike="noStrike" kern="1200" baseline="0" dirty="0">
                <a:solidFill>
                  <a:schemeClr val="tx1"/>
                </a:solidFill>
                <a:latin typeface="+mn-lt"/>
                <a:ea typeface="+mn-ea"/>
                <a:cs typeface="+mn-cs"/>
              </a:rPr>
              <a:t>, Е. В. </a:t>
            </a:r>
            <a:r>
              <a:rPr lang="ru-RU" sz="1200" b="0" i="0" u="none" strike="noStrike" kern="1200" baseline="0" dirty="0" err="1">
                <a:solidFill>
                  <a:schemeClr val="tx1"/>
                </a:solidFill>
                <a:latin typeface="+mn-lt"/>
                <a:ea typeface="+mn-ea"/>
                <a:cs typeface="+mn-cs"/>
              </a:rPr>
              <a:t>Бояковой</a:t>
            </a:r>
            <a:endParaRPr lang="ru-RU"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ISBN 978-5-4454-0576-4</a:t>
            </a:r>
            <a:endParaRPr lang="ru-RU" sz="1200" b="0" i="1" u="none" strike="noStrike" kern="1200" baseline="0" dirty="0">
              <a:solidFill>
                <a:schemeClr val="tx1"/>
              </a:solidFill>
              <a:latin typeface="+mn-lt"/>
              <a:ea typeface="+mn-ea"/>
              <a:cs typeface="+mn-cs"/>
            </a:endParaRP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Театрализованные игры с детьми от 2 лет — что это такое? Возможно ли на таком раннем этапе психологического развития знакомство малышей с искусством театра и целесообразно ли оно в педагогическом отношении? Книга предлагает конкретные ответы на вопросы о целях, стратегиях, темах и содержании игр, намечая новые пути как в воспитании и развитии детей раннего возраста, так и в театральной педагогике дошкольного образования.</a:t>
            </a:r>
          </a:p>
          <a:p>
            <a:r>
              <a:rPr lang="ru-RU" sz="1200" b="0" i="0" u="none" strike="noStrike" kern="1200" baseline="0" dirty="0">
                <a:solidFill>
                  <a:schemeClr val="tx1"/>
                </a:solidFill>
                <a:latin typeface="+mn-lt"/>
                <a:ea typeface="+mn-ea"/>
                <a:cs typeface="+mn-cs"/>
              </a:rPr>
              <a:t>В книге дается определение понятия театрализованных игр, научное обоснование возможности их использования в занятиях с детьми от 2 лет и перспектив развития этого направления в дошкольной педагогике; описывается опыт работы театральных студий для малышей. Ярко и эмоционально написанные эссе вдохновляют преподавателей и предлагают практические рекомендации для занятий. В разделах «Организация пространства и времени», «Темы, материалы и объекты», «Музыка, звук и шорох», «Театр как совместное переживание» и «Театр как воспитательный процесс» обсуждаются важные проблемы, возникшие в процессе проведения театрализованных игр с детьми от 2 лет.</a:t>
            </a:r>
          </a:p>
          <a:p>
            <a:r>
              <a:rPr lang="ru-RU" sz="1200" b="0" i="0" u="none" strike="noStrike" kern="1200" baseline="0" dirty="0">
                <a:solidFill>
                  <a:schemeClr val="tx1"/>
                </a:solidFill>
                <a:latin typeface="+mn-lt"/>
                <a:ea typeface="+mn-ea"/>
                <a:cs typeface="+mn-cs"/>
              </a:rPr>
              <a:t>В издании наглядно представлены 123 игры, созданные авторами и опробованные на практике в дошкольных образовательных организациях.</a:t>
            </a:r>
          </a:p>
          <a:p>
            <a:r>
              <a:rPr lang="ru-RU" sz="1200" b="0" i="0" u="none" strike="noStrike" kern="1200" baseline="0" dirty="0">
                <a:solidFill>
                  <a:schemeClr val="tx1"/>
                </a:solidFill>
                <a:latin typeface="+mn-lt"/>
                <a:ea typeface="+mn-ea"/>
                <a:cs typeface="+mn-cs"/>
              </a:rPr>
              <a:t>Книга входит в методический комплект образовательной программы «Вдохновение» и полностью соответствует требованиям ФГОС ДО.</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СОДЕРЖАНИЕ</a:t>
            </a:r>
          </a:p>
          <a:p>
            <a:r>
              <a:rPr lang="ru-RU" sz="1200" b="0" i="0" u="none" strike="noStrike" kern="1200" baseline="0" dirty="0">
                <a:solidFill>
                  <a:schemeClr val="tx1"/>
                </a:solidFill>
                <a:latin typeface="+mn-lt"/>
                <a:ea typeface="+mn-ea"/>
                <a:cs typeface="+mn-cs"/>
              </a:rPr>
              <a:t>ПРЕДИСЛОВИЕ К РУССКОМУ ИЗДАНИЮ 6</a:t>
            </a:r>
          </a:p>
          <a:p>
            <a:r>
              <a:rPr lang="ru-RU" sz="1200" b="0" i="0" u="none" strike="noStrike" kern="1200" baseline="0" dirty="0">
                <a:solidFill>
                  <a:schemeClr val="tx1"/>
                </a:solidFill>
                <a:latin typeface="+mn-lt"/>
                <a:ea typeface="+mn-ea"/>
                <a:cs typeface="+mn-cs"/>
              </a:rPr>
              <a:t>1. Театрализованные игры с детьми от 2 лет в системе дошкольного образования</a:t>
            </a:r>
          </a:p>
          <a:p>
            <a:r>
              <a:rPr lang="ru-RU" sz="1200" b="0" i="0" u="none" strike="noStrike" kern="1200" baseline="0" dirty="0">
                <a:solidFill>
                  <a:schemeClr val="tx1"/>
                </a:solidFill>
                <a:latin typeface="+mn-lt"/>
                <a:ea typeface="+mn-ea"/>
                <a:cs typeface="+mn-cs"/>
              </a:rPr>
              <a:t>1.1. Что такое театр? Четыре основных принципа 10</a:t>
            </a:r>
          </a:p>
          <a:p>
            <a:r>
              <a:rPr lang="ru-RU" sz="1200" b="0" i="0" u="none" strike="noStrike" kern="1200" baseline="0" dirty="0">
                <a:solidFill>
                  <a:schemeClr val="tx1"/>
                </a:solidFill>
                <a:latin typeface="+mn-lt"/>
                <a:ea typeface="+mn-ea"/>
                <a:cs typeface="+mn-cs"/>
              </a:rPr>
              <a:t>1.2. Театр с двухлетними? Обоснование возможности использования театрализованных игр с детьми от 2 лет 14</a:t>
            </a:r>
          </a:p>
          <a:p>
            <a:r>
              <a:rPr lang="ru-RU" sz="1200" b="0" i="0" u="none" strike="noStrike" kern="1200" baseline="0" dirty="0">
                <a:solidFill>
                  <a:schemeClr val="tx1"/>
                </a:solidFill>
                <a:latin typeface="+mn-lt"/>
                <a:ea typeface="+mn-ea"/>
                <a:cs typeface="+mn-cs"/>
              </a:rPr>
              <a:t>1.3. Театр с детьми от 2 лет. Перспективы развития 23</a:t>
            </a:r>
          </a:p>
          <a:p>
            <a:r>
              <a:rPr lang="ru-RU" sz="1200" b="0" i="0" u="none" strike="noStrike" kern="1200" baseline="0" dirty="0">
                <a:solidFill>
                  <a:schemeClr val="tx1"/>
                </a:solidFill>
                <a:latin typeface="+mn-lt"/>
                <a:ea typeface="+mn-ea"/>
                <a:cs typeface="+mn-cs"/>
              </a:rPr>
              <a:t>2. Обмен опытом</a:t>
            </a:r>
          </a:p>
          <a:p>
            <a:r>
              <a:rPr lang="ru-RU" sz="1200" b="0" i="0" u="none" strike="noStrike" kern="1200" baseline="0" dirty="0">
                <a:solidFill>
                  <a:schemeClr val="tx1"/>
                </a:solidFill>
                <a:latin typeface="+mn-lt"/>
                <a:ea typeface="+mn-ea"/>
                <a:cs typeface="+mn-cs"/>
              </a:rPr>
              <a:t>2.1. Организация пространства и времени 30</a:t>
            </a:r>
          </a:p>
          <a:p>
            <a:r>
              <a:rPr lang="ru-RU" sz="1200" b="0" i="0" u="none" strike="noStrike" kern="1200" baseline="0" dirty="0">
                <a:solidFill>
                  <a:schemeClr val="tx1"/>
                </a:solidFill>
                <a:latin typeface="+mn-lt"/>
                <a:ea typeface="+mn-ea"/>
                <a:cs typeface="+mn-cs"/>
              </a:rPr>
              <a:t>2.2. Темы, материалы и объекты 35</a:t>
            </a:r>
          </a:p>
          <a:p>
            <a:r>
              <a:rPr lang="ru-RU" sz="1200" b="0" i="0" u="none" strike="noStrike" kern="1200" baseline="0" dirty="0">
                <a:solidFill>
                  <a:schemeClr val="tx1"/>
                </a:solidFill>
                <a:latin typeface="+mn-lt"/>
                <a:ea typeface="+mn-ea"/>
                <a:cs typeface="+mn-cs"/>
              </a:rPr>
              <a:t>2.3. Музыка, звук и шорох 41</a:t>
            </a:r>
          </a:p>
          <a:p>
            <a:r>
              <a:rPr lang="ru-RU" sz="1200" b="0" i="0" u="none" strike="noStrike" kern="1200" baseline="0" dirty="0">
                <a:solidFill>
                  <a:schemeClr val="tx1"/>
                </a:solidFill>
                <a:latin typeface="+mn-lt"/>
                <a:ea typeface="+mn-ea"/>
                <a:cs typeface="+mn-cs"/>
              </a:rPr>
              <a:t>2.4. Театр как совместное переживание 47</a:t>
            </a:r>
          </a:p>
          <a:p>
            <a:r>
              <a:rPr lang="ru-RU" sz="1200" b="0" i="0" u="none" strike="noStrike" kern="1200" baseline="0" dirty="0">
                <a:solidFill>
                  <a:schemeClr val="tx1"/>
                </a:solidFill>
                <a:latin typeface="+mn-lt"/>
                <a:ea typeface="+mn-ea"/>
                <a:cs typeface="+mn-cs"/>
              </a:rPr>
              <a:t>2.5. Театр как педагогический процесс 54</a:t>
            </a:r>
          </a:p>
          <a:p>
            <a:r>
              <a:rPr lang="ru-RU" sz="1200" b="0" i="0" u="none" strike="noStrike" kern="1200" baseline="0" dirty="0">
                <a:solidFill>
                  <a:schemeClr val="tx1"/>
                </a:solidFill>
                <a:latin typeface="+mn-lt"/>
                <a:ea typeface="+mn-ea"/>
                <a:cs typeface="+mn-cs"/>
              </a:rPr>
              <a:t>3. Сценарии игр</a:t>
            </a:r>
          </a:p>
          <a:p>
            <a:r>
              <a:rPr lang="ru-RU" sz="1200" b="0" i="0" u="none" strike="noStrike" kern="1200" baseline="0" dirty="0">
                <a:solidFill>
                  <a:schemeClr val="tx1"/>
                </a:solidFill>
                <a:latin typeface="+mn-lt"/>
                <a:ea typeface="+mn-ea"/>
                <a:cs typeface="+mn-cs"/>
              </a:rPr>
              <a:t>3.1. Игры, направленные на развитие умений и поощрение инициативы 62</a:t>
            </a:r>
          </a:p>
          <a:p>
            <a:r>
              <a:rPr lang="ru-RU" sz="1200" b="0" i="0" u="none" strike="noStrike" kern="1200" baseline="0" dirty="0">
                <a:solidFill>
                  <a:schemeClr val="tx1"/>
                </a:solidFill>
                <a:latin typeface="+mn-lt"/>
                <a:ea typeface="+mn-ea"/>
                <a:cs typeface="+mn-cs"/>
              </a:rPr>
              <a:t>Начальные и завершающие ритуалы 62</a:t>
            </a:r>
          </a:p>
          <a:p>
            <a:r>
              <a:rPr lang="ru-RU" sz="1200" b="0" i="0" u="none" strike="noStrike" kern="1200" baseline="0" dirty="0">
                <a:solidFill>
                  <a:schemeClr val="tx1"/>
                </a:solidFill>
                <a:latin typeface="+mn-lt"/>
                <a:ea typeface="+mn-ea"/>
                <a:cs typeface="+mn-cs"/>
              </a:rPr>
              <a:t>Голос и речь 63</a:t>
            </a:r>
          </a:p>
          <a:p>
            <a:r>
              <a:rPr lang="ru-RU" sz="1200" b="0" i="0" u="none" strike="noStrike" kern="1200" baseline="0" dirty="0">
                <a:solidFill>
                  <a:schemeClr val="tx1"/>
                </a:solidFill>
                <a:latin typeface="+mn-lt"/>
                <a:ea typeface="+mn-ea"/>
                <a:cs typeface="+mn-cs"/>
              </a:rPr>
              <a:t>Тело, жесты и движение 67</a:t>
            </a:r>
          </a:p>
          <a:p>
            <a:r>
              <a:rPr lang="ru-RU" sz="1200" b="0" i="0" u="none" strike="noStrike" kern="1200" baseline="0" dirty="0">
                <a:solidFill>
                  <a:schemeClr val="tx1"/>
                </a:solidFill>
                <a:latin typeface="+mn-lt"/>
                <a:ea typeface="+mn-ea"/>
                <a:cs typeface="+mn-cs"/>
              </a:rPr>
              <a:t>Музыка, звук и ритм 73</a:t>
            </a:r>
          </a:p>
          <a:p>
            <a:r>
              <a:rPr lang="ru-RU" sz="1200" b="0" i="0" u="none" strike="noStrike" kern="1200" baseline="0" dirty="0">
                <a:solidFill>
                  <a:schemeClr val="tx1"/>
                </a:solidFill>
                <a:latin typeface="+mn-lt"/>
                <a:ea typeface="+mn-ea"/>
                <a:cs typeface="+mn-cs"/>
              </a:rPr>
              <a:t>Сцена и выступление 74</a:t>
            </a:r>
          </a:p>
          <a:p>
            <a:r>
              <a:rPr lang="ru-RU" sz="1200" b="0" i="0" u="none" strike="noStrike" kern="1200" baseline="0" dirty="0">
                <a:solidFill>
                  <a:schemeClr val="tx1"/>
                </a:solidFill>
                <a:latin typeface="+mn-lt"/>
                <a:ea typeface="+mn-ea"/>
                <a:cs typeface="+mn-cs"/>
              </a:rPr>
              <a:t>3.2. Игры разного тематического содержания 77</a:t>
            </a:r>
          </a:p>
          <a:p>
            <a:r>
              <a:rPr lang="ru-RU" sz="1200" b="0" i="0" u="none" strike="noStrike" kern="1200" baseline="0" dirty="0">
                <a:solidFill>
                  <a:schemeClr val="tx1"/>
                </a:solidFill>
                <a:latin typeface="+mn-lt"/>
                <a:ea typeface="+mn-ea"/>
                <a:cs typeface="+mn-cs"/>
              </a:rPr>
              <a:t>Еда, питье, сон 77</a:t>
            </a:r>
          </a:p>
          <a:p>
            <a:r>
              <a:rPr lang="ru-RU" sz="1200" b="0" i="0" u="none" strike="noStrike" kern="1200" baseline="0" dirty="0">
                <a:solidFill>
                  <a:schemeClr val="tx1"/>
                </a:solidFill>
                <a:latin typeface="+mn-lt"/>
                <a:ea typeface="+mn-ea"/>
                <a:cs typeface="+mn-cs"/>
              </a:rPr>
              <a:t>Обоняние, слух, зрение, осязание 78</a:t>
            </a:r>
          </a:p>
          <a:p>
            <a:r>
              <a:rPr lang="ru-RU" sz="1200" b="0" i="0" u="none" strike="noStrike" kern="1200" baseline="0" dirty="0">
                <a:solidFill>
                  <a:schemeClr val="tx1"/>
                </a:solidFill>
                <a:latin typeface="+mn-lt"/>
                <a:ea typeface="+mn-ea"/>
                <a:cs typeface="+mn-cs"/>
              </a:rPr>
              <a:t>Полет и падение 80</a:t>
            </a:r>
          </a:p>
          <a:p>
            <a:r>
              <a:rPr lang="ru-RU" sz="1200" b="0" i="0" u="none" strike="noStrike" kern="1200" baseline="0" dirty="0">
                <a:solidFill>
                  <a:schemeClr val="tx1"/>
                </a:solidFill>
                <a:latin typeface="+mn-lt"/>
                <a:ea typeface="+mn-ea"/>
                <a:cs typeface="+mn-cs"/>
              </a:rPr>
              <a:t>Путешествия и приключения 81</a:t>
            </a:r>
          </a:p>
          <a:p>
            <a:r>
              <a:rPr lang="ru-RU" sz="1200" b="0" i="0" u="none" strike="noStrike" kern="1200" baseline="0" dirty="0">
                <a:solidFill>
                  <a:schemeClr val="tx1"/>
                </a:solidFill>
                <a:latin typeface="+mn-lt"/>
                <a:ea typeface="+mn-ea"/>
                <a:cs typeface="+mn-cs"/>
              </a:rPr>
              <a:t>Времена года 84</a:t>
            </a:r>
          </a:p>
          <a:p>
            <a:r>
              <a:rPr lang="ru-RU" sz="1200" b="0" i="0" u="none" strike="noStrike" kern="1200" baseline="0" dirty="0">
                <a:solidFill>
                  <a:schemeClr val="tx1"/>
                </a:solidFill>
                <a:latin typeface="+mn-lt"/>
                <a:ea typeface="+mn-ea"/>
                <a:cs typeface="+mn-cs"/>
              </a:rPr>
              <a:t>Природные стихии и агрегатные состояния вещества 87</a:t>
            </a:r>
          </a:p>
          <a:p>
            <a:r>
              <a:rPr lang="ru-RU" sz="1200" b="0" i="0" u="none" strike="noStrike" kern="1200" baseline="0" dirty="0">
                <a:solidFill>
                  <a:schemeClr val="tx1"/>
                </a:solidFill>
                <a:latin typeface="+mn-lt"/>
                <a:ea typeface="+mn-ea"/>
                <a:cs typeface="+mn-cs"/>
              </a:rPr>
              <a:t>Звери и монстры 90</a:t>
            </a:r>
          </a:p>
          <a:p>
            <a:r>
              <a:rPr lang="ru-RU" sz="1200" b="0" i="0" u="none" strike="noStrike" kern="1200" baseline="0" dirty="0">
                <a:solidFill>
                  <a:schemeClr val="tx1"/>
                </a:solidFill>
                <a:latin typeface="+mn-lt"/>
                <a:ea typeface="+mn-ea"/>
                <a:cs typeface="+mn-cs"/>
              </a:rPr>
              <a:t>Мячи 91</a:t>
            </a:r>
          </a:p>
          <a:p>
            <a:r>
              <a:rPr lang="ru-RU" sz="1200" b="0" i="0" u="none" strike="noStrike" kern="1200" baseline="0" dirty="0">
                <a:solidFill>
                  <a:schemeClr val="tx1"/>
                </a:solidFill>
                <a:latin typeface="+mn-lt"/>
                <a:ea typeface="+mn-ea"/>
                <a:cs typeface="+mn-cs"/>
              </a:rPr>
              <a:t>Кухонная утварь 93</a:t>
            </a:r>
            <a:endParaRPr lang="ru-RU" b="0" dirty="0"/>
          </a:p>
        </p:txBody>
      </p:sp>
      <p:sp>
        <p:nvSpPr>
          <p:cNvPr id="4" name="Номер слайда 3"/>
          <p:cNvSpPr>
            <a:spLocks noGrp="1"/>
          </p:cNvSpPr>
          <p:nvPr>
            <p:ph type="sldNum" sz="quarter" idx="5"/>
          </p:nvPr>
        </p:nvSpPr>
        <p:spPr/>
        <p:txBody>
          <a:bodyPr/>
          <a:lstStyle/>
          <a:p>
            <a:fld id="{98962D1F-EBD6-44C1-A0ED-6441966F5E8A}" type="slidenum">
              <a:rPr lang="ru-RU" smtClean="0"/>
              <a:pPr/>
              <a:t>52</a:t>
            </a:fld>
            <a:endParaRPr lang="ru-RU"/>
          </a:p>
        </p:txBody>
      </p:sp>
    </p:spTree>
    <p:extLst>
      <p:ext uri="{BB962C8B-B14F-4D97-AF65-F5344CB8AC3E}">
        <p14:creationId xmlns:p14="http://schemas.microsoft.com/office/powerpoint/2010/main" val="36520174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7500" lnSpcReduction="20000"/>
          </a:bodyPr>
          <a:lstStyle/>
          <a:p>
            <a:r>
              <a:rPr lang="ru-RU" sz="1200" b="0" i="0" u="none" strike="noStrike" kern="1200" baseline="0" dirty="0">
                <a:solidFill>
                  <a:schemeClr val="tx1"/>
                </a:solidFill>
                <a:latin typeface="+mn-lt"/>
                <a:ea typeface="+mn-ea"/>
                <a:cs typeface="+mn-cs"/>
              </a:rPr>
              <a:t>А. </a:t>
            </a:r>
            <a:r>
              <a:rPr lang="ru-RU" sz="1200" b="0" i="0" u="none" strike="noStrike" kern="1200" baseline="0" dirty="0" err="1">
                <a:solidFill>
                  <a:schemeClr val="tx1"/>
                </a:solidFill>
                <a:latin typeface="+mn-lt"/>
                <a:ea typeface="+mn-ea"/>
                <a:cs typeface="+mn-cs"/>
              </a:rPr>
              <a:t>Бостельман</a:t>
            </a:r>
            <a:r>
              <a:rPr lang="ru-RU" sz="1200" b="0" i="0" u="none" strike="noStrike" kern="1200" baseline="0" dirty="0">
                <a:solidFill>
                  <a:schemeClr val="tx1"/>
                </a:solidFill>
                <a:latin typeface="+mn-lt"/>
                <a:ea typeface="+mn-ea"/>
                <a:cs typeface="+mn-cs"/>
              </a:rPr>
              <a:t>, М. </a:t>
            </a:r>
            <a:r>
              <a:rPr lang="ru-RU" sz="1200" b="0" i="0" u="none" strike="noStrike" kern="1200" baseline="0" dirty="0" err="1">
                <a:solidFill>
                  <a:schemeClr val="tx1"/>
                </a:solidFill>
                <a:latin typeface="+mn-lt"/>
                <a:ea typeface="+mn-ea"/>
                <a:cs typeface="+mn-cs"/>
              </a:rPr>
              <a:t>Финк</a:t>
            </a:r>
            <a:endParaRPr lang="ru-RU" sz="1200" b="0" i="0" u="none" strike="noStrike" kern="1200" baseline="0" dirty="0">
              <a:solidFill>
                <a:schemeClr val="tx1"/>
              </a:solidFill>
              <a:latin typeface="+mn-lt"/>
              <a:ea typeface="+mn-ea"/>
              <a:cs typeface="+mn-cs"/>
            </a:endParaRPr>
          </a:p>
          <a:p>
            <a:r>
              <a:rPr lang="ru-RU" sz="1200" b="1" i="0" u="none" strike="noStrike" kern="1200" baseline="0" dirty="0">
                <a:solidFill>
                  <a:schemeClr val="tx1"/>
                </a:solidFill>
                <a:latin typeface="+mn-lt"/>
                <a:ea typeface="+mn-ea"/>
                <a:cs typeface="+mn-cs"/>
              </a:rPr>
              <a:t>ТЕАТР В ЧЕМОДАНЧИКЕ</a:t>
            </a:r>
          </a:p>
          <a:p>
            <a:r>
              <a:rPr lang="ru-RU" sz="1200" b="1" i="0" u="none" strike="noStrike" kern="1200" baseline="0" dirty="0">
                <a:solidFill>
                  <a:schemeClr val="tx1"/>
                </a:solidFill>
                <a:latin typeface="+mn-lt"/>
                <a:ea typeface="+mn-ea"/>
                <a:cs typeface="+mn-cs"/>
              </a:rPr>
              <a:t>Творческая деятельность и речевое развитие в детском саду</a:t>
            </a:r>
          </a:p>
          <a:p>
            <a:r>
              <a:rPr lang="ru-RU" sz="1200" b="0" i="0" u="none" strike="noStrike" kern="1200" baseline="0" dirty="0">
                <a:solidFill>
                  <a:schemeClr val="tx1"/>
                </a:solidFill>
                <a:latin typeface="+mn-lt"/>
                <a:ea typeface="+mn-ea"/>
                <a:cs typeface="+mn-cs"/>
              </a:rPr>
              <a:t>Учебно-практическое пособие для педагогов дошкольного образования</a:t>
            </a:r>
          </a:p>
          <a:p>
            <a:r>
              <a:rPr lang="ru-RU" sz="1200" b="0" i="0" u="none" strike="noStrike" kern="1200" baseline="0" dirty="0">
                <a:solidFill>
                  <a:schemeClr val="tx1"/>
                </a:solidFill>
                <a:latin typeface="+mn-lt"/>
                <a:ea typeface="+mn-ea"/>
                <a:cs typeface="+mn-cs"/>
              </a:rPr>
              <a:t>Под редакцией М. И. Кузнецовой</a:t>
            </a:r>
          </a:p>
          <a:p>
            <a:r>
              <a:rPr lang="en-US" sz="1200" b="0" i="1" u="none" strike="noStrike" kern="1200" baseline="0" dirty="0">
                <a:solidFill>
                  <a:schemeClr val="tx1"/>
                </a:solidFill>
                <a:latin typeface="+mn-lt"/>
                <a:ea typeface="+mn-ea"/>
                <a:cs typeface="+mn-cs"/>
              </a:rPr>
              <a:t>ISBN 978-5-4454-0963-2</a:t>
            </a:r>
            <a:endParaRPr lang="ru-RU" sz="1200" b="0" i="1" u="none" strike="noStrike" kern="1200" baseline="0" dirty="0">
              <a:solidFill>
                <a:schemeClr val="tx1"/>
              </a:solidFill>
              <a:latin typeface="+mn-lt"/>
              <a:ea typeface="+mn-ea"/>
              <a:cs typeface="+mn-cs"/>
            </a:endParaRP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Как по волшебству, повседневные истории, сказки, песни превращаются в сюжеты пьес с помощью магического чемоданчика, колдовского мешочка историй или забавных пальчиковых кукол.</a:t>
            </a:r>
          </a:p>
          <a:p>
            <a:r>
              <a:rPr lang="ru-RU" sz="1200" b="0" i="0" u="none" strike="noStrike" kern="1200" baseline="0" dirty="0">
                <a:solidFill>
                  <a:schemeClr val="tx1"/>
                </a:solidFill>
                <a:latin typeface="+mn-lt"/>
                <a:ea typeface="+mn-ea"/>
                <a:cs typeface="+mn-cs"/>
              </a:rPr>
              <a:t>Множество идей, собранных в этой книге, помогут вам научиться самостоятельно изготавливать необходимый театральный реквизит, подскажут, как правильно укрепить декорации на крышке найденного в чулане или снятого с антресолей чемодана, а также превратить старый аквариум и картонную коробку в сцену, на которой разворачиваются захватывающие приключения.</a:t>
            </a:r>
          </a:p>
          <a:p>
            <a:r>
              <a:rPr lang="ru-RU" sz="1200" b="0" i="0" u="none" strike="noStrike" kern="1200" baseline="0" dirty="0">
                <a:solidFill>
                  <a:schemeClr val="tx1"/>
                </a:solidFill>
                <a:latin typeface="+mn-lt"/>
                <a:ea typeface="+mn-ea"/>
                <a:cs typeface="+mn-cs"/>
              </a:rPr>
              <a:t>Придуманные сценарии и разыгранные представления с персонажами из поролона и войлока как нельзя лучше будут способствовать развитию речи у детей дошкольного возраста.</a:t>
            </a:r>
          </a:p>
          <a:p>
            <a:r>
              <a:rPr lang="ru-RU" sz="1200" b="0" i="0" u="none" strike="noStrike" kern="1200" baseline="0" dirty="0">
                <a:solidFill>
                  <a:schemeClr val="tx1"/>
                </a:solidFill>
                <a:latin typeface="+mn-lt"/>
                <a:ea typeface="+mn-ea"/>
                <a:cs typeface="+mn-cs"/>
              </a:rPr>
              <a:t>Книга входит в методический комплект образовательной программы «Вдохновение» и полностью соответствует ФГОС ДО.</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СОДЕРЖАНИЕ</a:t>
            </a:r>
          </a:p>
          <a:p>
            <a:r>
              <a:rPr lang="ru-RU" sz="1200" kern="1200" dirty="0">
                <a:solidFill>
                  <a:schemeClr val="tx1"/>
                </a:solidFill>
                <a:effectLst/>
                <a:latin typeface="+mn-lt"/>
                <a:ea typeface="+mn-ea"/>
                <a:cs typeface="+mn-cs"/>
              </a:rPr>
              <a:t>От авторов 4</a:t>
            </a:r>
          </a:p>
          <a:p>
            <a:r>
              <a:rPr lang="ru-RU" sz="1200" kern="1200" dirty="0">
                <a:solidFill>
                  <a:schemeClr val="tx1"/>
                </a:solidFill>
                <a:effectLst/>
                <a:latin typeface="+mn-lt"/>
                <a:ea typeface="+mn-ea"/>
                <a:cs typeface="+mn-cs"/>
              </a:rPr>
              <a:t>Речевое развитие детей в процессе творческой деятельности 5</a:t>
            </a:r>
          </a:p>
          <a:p>
            <a:r>
              <a:rPr lang="ru-RU" sz="1200" kern="1200" dirty="0">
                <a:solidFill>
                  <a:schemeClr val="tx1"/>
                </a:solidFill>
                <a:effectLst/>
                <a:latin typeface="+mn-lt"/>
                <a:ea typeface="+mn-ea"/>
                <a:cs typeface="+mn-cs"/>
              </a:rPr>
              <a:t>Воплощение рассказов в зрительных образах 7</a:t>
            </a:r>
          </a:p>
          <a:p>
            <a:r>
              <a:rPr lang="ru-RU" sz="1200" kern="1200" dirty="0">
                <a:solidFill>
                  <a:schemeClr val="tx1"/>
                </a:solidFill>
                <a:effectLst/>
                <a:latin typeface="+mn-lt"/>
                <a:ea typeface="+mn-ea"/>
                <a:cs typeface="+mn-cs"/>
              </a:rPr>
              <a:t>1. Мешочек историй 12</a:t>
            </a:r>
          </a:p>
          <a:p>
            <a:r>
              <a:rPr lang="ru-RU" sz="1200" kern="1200" dirty="0">
                <a:solidFill>
                  <a:schemeClr val="tx1"/>
                </a:solidFill>
                <a:effectLst/>
                <a:latin typeface="+mn-lt"/>
                <a:ea typeface="+mn-ea"/>
                <a:cs typeface="+mn-cs"/>
              </a:rPr>
              <a:t>Дружная семейка 16</a:t>
            </a:r>
          </a:p>
          <a:p>
            <a:r>
              <a:rPr lang="ru-RU" sz="1200" kern="1200" dirty="0">
                <a:solidFill>
                  <a:schemeClr val="tx1"/>
                </a:solidFill>
                <a:effectLst/>
                <a:latin typeface="+mn-lt"/>
                <a:ea typeface="+mn-ea"/>
                <a:cs typeface="+mn-cs"/>
              </a:rPr>
              <a:t>Переправа животных через озеро 18</a:t>
            </a:r>
          </a:p>
          <a:p>
            <a:r>
              <a:rPr lang="ru-RU" sz="1200" kern="1200" dirty="0">
                <a:solidFill>
                  <a:schemeClr val="tx1"/>
                </a:solidFill>
                <a:effectLst/>
                <a:latin typeface="+mn-lt"/>
                <a:ea typeface="+mn-ea"/>
                <a:cs typeface="+mn-cs"/>
              </a:rPr>
              <a:t>Медвежонок ложится спать 20</a:t>
            </a:r>
          </a:p>
          <a:p>
            <a:r>
              <a:rPr lang="ru-RU" sz="1200" kern="1200" dirty="0">
                <a:solidFill>
                  <a:schemeClr val="tx1"/>
                </a:solidFill>
                <a:effectLst/>
                <a:latin typeface="+mn-lt"/>
                <a:ea typeface="+mn-ea"/>
                <a:cs typeface="+mn-cs"/>
              </a:rPr>
              <a:t>2. Театр в чемоданчике 22</a:t>
            </a:r>
          </a:p>
          <a:p>
            <a:r>
              <a:rPr lang="ru-RU" sz="1200" kern="1200" dirty="0">
                <a:solidFill>
                  <a:schemeClr val="tx1"/>
                </a:solidFill>
                <a:effectLst/>
                <a:latin typeface="+mn-lt"/>
                <a:ea typeface="+mn-ea"/>
                <a:cs typeface="+mn-cs"/>
              </a:rPr>
              <a:t>«Четыре времени года» 26</a:t>
            </a:r>
          </a:p>
          <a:p>
            <a:r>
              <a:rPr lang="ru-RU" sz="1200" kern="1200" dirty="0">
                <a:solidFill>
                  <a:schemeClr val="tx1"/>
                </a:solidFill>
                <a:effectLst/>
                <a:latin typeface="+mn-lt"/>
                <a:ea typeface="+mn-ea"/>
                <a:cs typeface="+mn-cs"/>
              </a:rPr>
              <a:t>Стихотворение о божьей коровке 28</a:t>
            </a:r>
          </a:p>
          <a:p>
            <a:r>
              <a:rPr lang="ru-RU" sz="1200" kern="1200" dirty="0">
                <a:solidFill>
                  <a:schemeClr val="tx1"/>
                </a:solidFill>
                <a:effectLst/>
                <a:latin typeface="+mn-lt"/>
                <a:ea typeface="+mn-ea"/>
                <a:cs typeface="+mn-cs"/>
              </a:rPr>
              <a:t>Что ест зайчик 30</a:t>
            </a:r>
          </a:p>
          <a:p>
            <a:r>
              <a:rPr lang="ru-RU" sz="1200" kern="1200" dirty="0">
                <a:solidFill>
                  <a:schemeClr val="tx1"/>
                </a:solidFill>
                <a:effectLst/>
                <a:latin typeface="+mn-lt"/>
                <a:ea typeface="+mn-ea"/>
                <a:cs typeface="+mn-cs"/>
              </a:rPr>
              <a:t>Цирк приехал в город 32</a:t>
            </a:r>
          </a:p>
          <a:p>
            <a:r>
              <a:rPr lang="ru-RU" sz="1200" kern="1200" dirty="0">
                <a:solidFill>
                  <a:schemeClr val="tx1"/>
                </a:solidFill>
                <a:effectLst/>
                <a:latin typeface="+mn-lt"/>
                <a:ea typeface="+mn-ea"/>
                <a:cs typeface="+mn-cs"/>
              </a:rPr>
              <a:t>3. Театр теней 34</a:t>
            </a:r>
          </a:p>
          <a:p>
            <a:r>
              <a:rPr lang="ru-RU" sz="1200" kern="1200" dirty="0">
                <a:solidFill>
                  <a:schemeClr val="tx1"/>
                </a:solidFill>
                <a:effectLst/>
                <a:latin typeface="+mn-lt"/>
                <a:ea typeface="+mn-ea"/>
                <a:cs typeface="+mn-cs"/>
              </a:rPr>
              <a:t>Подводные приключения 38</a:t>
            </a:r>
          </a:p>
          <a:p>
            <a:r>
              <a:rPr lang="ru-RU" sz="1200" kern="1200" dirty="0">
                <a:solidFill>
                  <a:schemeClr val="tx1"/>
                </a:solidFill>
                <a:effectLst/>
                <a:latin typeface="+mn-lt"/>
                <a:ea typeface="+mn-ea"/>
                <a:cs typeface="+mn-cs"/>
              </a:rPr>
              <a:t>Три поросенка 42</a:t>
            </a:r>
          </a:p>
          <a:p>
            <a:r>
              <a:rPr lang="ru-RU" sz="1200" kern="1200" dirty="0">
                <a:solidFill>
                  <a:schemeClr val="tx1"/>
                </a:solidFill>
                <a:effectLst/>
                <a:latin typeface="+mn-lt"/>
                <a:ea typeface="+mn-ea"/>
                <a:cs typeface="+mn-cs"/>
              </a:rPr>
              <a:t>Звери на стене 44</a:t>
            </a:r>
          </a:p>
          <a:p>
            <a:r>
              <a:rPr lang="ru-RU" sz="1200" kern="1200" dirty="0">
                <a:solidFill>
                  <a:schemeClr val="tx1"/>
                </a:solidFill>
                <a:effectLst/>
                <a:latin typeface="+mn-lt"/>
                <a:ea typeface="+mn-ea"/>
                <a:cs typeface="+mn-cs"/>
              </a:rPr>
              <a:t>Сказочный мир теней 46</a:t>
            </a:r>
          </a:p>
          <a:p>
            <a:r>
              <a:rPr lang="ru-RU" sz="1200" kern="1200" dirty="0">
                <a:solidFill>
                  <a:schemeClr val="tx1"/>
                </a:solidFill>
                <a:effectLst/>
                <a:latin typeface="+mn-lt"/>
                <a:ea typeface="+mn-ea"/>
                <a:cs typeface="+mn-cs"/>
              </a:rPr>
              <a:t>4. Театр под водой 48</a:t>
            </a:r>
          </a:p>
          <a:p>
            <a:r>
              <a:rPr lang="ru-RU" sz="1200" kern="1200" dirty="0">
                <a:solidFill>
                  <a:schemeClr val="tx1"/>
                </a:solidFill>
                <a:effectLst/>
                <a:latin typeface="+mn-lt"/>
                <a:ea typeface="+mn-ea"/>
                <a:cs typeface="+mn-cs"/>
              </a:rPr>
              <a:t>День рождения черепахи 52</a:t>
            </a:r>
          </a:p>
          <a:p>
            <a:r>
              <a:rPr lang="ru-RU" sz="1200" kern="1200" dirty="0">
                <a:solidFill>
                  <a:schemeClr val="tx1"/>
                </a:solidFill>
                <a:effectLst/>
                <a:latin typeface="+mn-lt"/>
                <a:ea typeface="+mn-ea"/>
                <a:cs typeface="+mn-cs"/>
              </a:rPr>
              <a:t>Маленький краб ищет дом 54</a:t>
            </a:r>
          </a:p>
          <a:p>
            <a:r>
              <a:rPr lang="ru-RU" sz="1200" kern="1200" dirty="0">
                <a:solidFill>
                  <a:schemeClr val="tx1"/>
                </a:solidFill>
                <a:effectLst/>
                <a:latin typeface="+mn-lt"/>
                <a:ea typeface="+mn-ea"/>
                <a:cs typeface="+mn-cs"/>
              </a:rPr>
              <a:t>В главной роли — цвет 56</a:t>
            </a:r>
          </a:p>
          <a:p>
            <a:r>
              <a:rPr lang="ru-RU" sz="1200" kern="1200" dirty="0">
                <a:solidFill>
                  <a:schemeClr val="tx1"/>
                </a:solidFill>
                <a:effectLst/>
                <a:latin typeface="+mn-lt"/>
                <a:ea typeface="+mn-ea"/>
                <a:cs typeface="+mn-cs"/>
              </a:rPr>
              <a:t>5. Театр в коробке 58</a:t>
            </a:r>
          </a:p>
          <a:p>
            <a:r>
              <a:rPr lang="ru-RU" sz="1200" kern="1200" dirty="0">
                <a:solidFill>
                  <a:schemeClr val="tx1"/>
                </a:solidFill>
                <a:effectLst/>
                <a:latin typeface="+mn-lt"/>
                <a:ea typeface="+mn-ea"/>
                <a:cs typeface="+mn-cs"/>
              </a:rPr>
              <a:t>Спящая красавица 62</a:t>
            </a:r>
          </a:p>
          <a:p>
            <a:r>
              <a:rPr lang="ru-RU" sz="1200" kern="1200" dirty="0">
                <a:solidFill>
                  <a:schemeClr val="tx1"/>
                </a:solidFill>
                <a:effectLst/>
                <a:latin typeface="+mn-lt"/>
                <a:ea typeface="+mn-ea"/>
                <a:cs typeface="+mn-cs"/>
              </a:rPr>
              <a:t>Волшебный конь 66</a:t>
            </a:r>
          </a:p>
          <a:p>
            <a:r>
              <a:rPr lang="ru-RU" sz="1200" kern="1200" dirty="0">
                <a:solidFill>
                  <a:schemeClr val="tx1"/>
                </a:solidFill>
                <a:effectLst/>
                <a:latin typeface="+mn-lt"/>
                <a:ea typeface="+mn-ea"/>
                <a:cs typeface="+mn-cs"/>
              </a:rPr>
              <a:t>В ванной комнате 68</a:t>
            </a:r>
          </a:p>
          <a:p>
            <a:r>
              <a:rPr lang="ru-RU" sz="1200" kern="1200" dirty="0">
                <a:solidFill>
                  <a:schemeClr val="tx1"/>
                </a:solidFill>
                <a:effectLst/>
                <a:latin typeface="+mn-lt"/>
                <a:ea typeface="+mn-ea"/>
                <a:cs typeface="+mn-cs"/>
              </a:rPr>
              <a:t>6. Театр пальчиковых кукол 70</a:t>
            </a:r>
          </a:p>
          <a:p>
            <a:r>
              <a:rPr lang="ru-RU" sz="1200" kern="1200" dirty="0">
                <a:solidFill>
                  <a:schemeClr val="tx1"/>
                </a:solidFill>
                <a:effectLst/>
                <a:latin typeface="+mn-lt"/>
                <a:ea typeface="+mn-ea"/>
                <a:cs typeface="+mn-cs"/>
              </a:rPr>
              <a:t>Творческая фантазия 74</a:t>
            </a:r>
          </a:p>
          <a:p>
            <a:r>
              <a:rPr lang="ru-RU" sz="1200" kern="1200" dirty="0">
                <a:solidFill>
                  <a:schemeClr val="tx1"/>
                </a:solidFill>
                <a:effectLst/>
                <a:latin typeface="+mn-lt"/>
                <a:ea typeface="+mn-ea"/>
                <a:cs typeface="+mn-cs"/>
              </a:rPr>
              <a:t>Пять птичек 76</a:t>
            </a:r>
          </a:p>
          <a:p>
            <a:r>
              <a:rPr lang="ru-RU" sz="1200" kern="1200" dirty="0">
                <a:solidFill>
                  <a:schemeClr val="tx1"/>
                </a:solidFill>
                <a:effectLst/>
                <a:latin typeface="+mn-lt"/>
                <a:ea typeface="+mn-ea"/>
                <a:cs typeface="+mn-cs"/>
              </a:rPr>
              <a:t>Малыш на дерево залез 78</a:t>
            </a:r>
          </a:p>
          <a:p>
            <a:r>
              <a:rPr lang="ru-RU" sz="1200" kern="1200" dirty="0">
                <a:solidFill>
                  <a:schemeClr val="tx1"/>
                </a:solidFill>
                <a:effectLst/>
                <a:latin typeface="+mn-lt"/>
                <a:ea typeface="+mn-ea"/>
                <a:cs typeface="+mn-cs"/>
              </a:rPr>
              <a:t>Соревнования лягушек 80</a:t>
            </a:r>
          </a:p>
          <a:p>
            <a:r>
              <a:rPr lang="ru-RU" sz="1200" kern="1200" dirty="0">
                <a:solidFill>
                  <a:schemeClr val="tx1"/>
                </a:solidFill>
                <a:effectLst/>
                <a:latin typeface="+mn-lt"/>
                <a:ea typeface="+mn-ea"/>
                <a:cs typeface="+mn-cs"/>
              </a:rPr>
              <a:t>Основы содействия речевому развитию детей в дошкольной образовательной организации 82</a:t>
            </a:r>
          </a:p>
        </p:txBody>
      </p:sp>
      <p:sp>
        <p:nvSpPr>
          <p:cNvPr id="4" name="Номер слайда 3"/>
          <p:cNvSpPr>
            <a:spLocks noGrp="1"/>
          </p:cNvSpPr>
          <p:nvPr>
            <p:ph type="sldNum" sz="quarter" idx="5"/>
          </p:nvPr>
        </p:nvSpPr>
        <p:spPr/>
        <p:txBody>
          <a:bodyPr/>
          <a:lstStyle/>
          <a:p>
            <a:fld id="{98962D1F-EBD6-44C1-A0ED-6441966F5E8A}" type="slidenum">
              <a:rPr lang="ru-RU" smtClean="0"/>
              <a:pPr/>
              <a:t>53</a:t>
            </a:fld>
            <a:endParaRPr lang="ru-RU"/>
          </a:p>
        </p:txBody>
      </p:sp>
    </p:spTree>
    <p:extLst>
      <p:ext uri="{BB962C8B-B14F-4D97-AF65-F5344CB8AC3E}">
        <p14:creationId xmlns:p14="http://schemas.microsoft.com/office/powerpoint/2010/main" val="10171610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7500" lnSpcReduction="20000"/>
          </a:bodyPr>
          <a:lstStyle/>
          <a:p>
            <a:r>
              <a:rPr lang="ru-RU" sz="1200" b="0" i="0" u="none" strike="noStrike" kern="1200" baseline="0" dirty="0">
                <a:solidFill>
                  <a:schemeClr val="tx1"/>
                </a:solidFill>
                <a:latin typeface="+mn-lt"/>
                <a:ea typeface="+mn-ea"/>
                <a:cs typeface="+mn-cs"/>
              </a:rPr>
              <a:t>С. </a:t>
            </a:r>
            <a:r>
              <a:rPr lang="ru-RU" sz="1200" b="0" i="0" u="none" strike="noStrike" kern="1200" baseline="0" dirty="0" err="1">
                <a:solidFill>
                  <a:schemeClr val="tx1"/>
                </a:solidFill>
                <a:latin typeface="+mn-lt"/>
                <a:ea typeface="+mn-ea"/>
                <a:cs typeface="+mn-cs"/>
              </a:rPr>
              <a:t>Эстрайхер</a:t>
            </a:r>
            <a:r>
              <a:rPr lang="ru-RU" sz="1200" b="0" i="0" u="none" strike="noStrike" kern="1200" baseline="0" dirty="0">
                <a:solidFill>
                  <a:schemeClr val="tx1"/>
                </a:solidFill>
                <a:latin typeface="+mn-lt"/>
                <a:ea typeface="+mn-ea"/>
                <a:cs typeface="+mn-cs"/>
              </a:rPr>
              <a:t>, С. </a:t>
            </a:r>
            <a:r>
              <a:rPr lang="ru-RU" sz="1200" b="0" i="0" u="none" strike="noStrike" kern="1200" baseline="0" dirty="0" err="1">
                <a:solidFill>
                  <a:schemeClr val="tx1"/>
                </a:solidFill>
                <a:latin typeface="+mn-lt"/>
                <a:ea typeface="+mn-ea"/>
                <a:cs typeface="+mn-cs"/>
              </a:rPr>
              <a:t>Швинд</a:t>
            </a:r>
            <a:r>
              <a:rPr lang="ru-RU" sz="1200" b="0" i="0" u="none" strike="noStrike" kern="1200" baseline="0" dirty="0">
                <a:solidFill>
                  <a:schemeClr val="tx1"/>
                </a:solidFill>
                <a:latin typeface="+mn-lt"/>
                <a:ea typeface="+mn-ea"/>
                <a:cs typeface="+mn-cs"/>
              </a:rPr>
              <a:t>, И. </a:t>
            </a:r>
            <a:r>
              <a:rPr lang="ru-RU" sz="1200" b="0" i="0" u="none" strike="noStrike" kern="1200" baseline="0" dirty="0" err="1">
                <a:solidFill>
                  <a:schemeClr val="tx1"/>
                </a:solidFill>
                <a:latin typeface="+mn-lt"/>
                <a:ea typeface="+mn-ea"/>
                <a:cs typeface="+mn-cs"/>
              </a:rPr>
              <a:t>Трауб</a:t>
            </a:r>
            <a:endParaRPr lang="ru-RU" sz="1200" b="0" i="0" u="none" strike="noStrike" kern="1200" baseline="0" dirty="0">
              <a:solidFill>
                <a:schemeClr val="tx1"/>
              </a:solidFill>
              <a:latin typeface="+mn-lt"/>
              <a:ea typeface="+mn-ea"/>
              <a:cs typeface="+mn-cs"/>
            </a:endParaRPr>
          </a:p>
          <a:p>
            <a:r>
              <a:rPr lang="ru-RU" sz="1200" b="1" i="0" u="none" strike="noStrike" kern="1200" baseline="0" dirty="0">
                <a:solidFill>
                  <a:schemeClr val="tx1"/>
                </a:solidFill>
                <a:latin typeface="+mn-lt"/>
                <a:ea typeface="+mn-ea"/>
                <a:cs typeface="+mn-cs"/>
              </a:rPr>
              <a:t>ВОЛШЕБНЫЕ МЕШОЧКИ ИСТОРИЙ</a:t>
            </a:r>
          </a:p>
          <a:p>
            <a:r>
              <a:rPr lang="ru-RU" sz="1200" b="1" i="0" u="none" strike="noStrike" kern="1200" baseline="0" dirty="0">
                <a:solidFill>
                  <a:schemeClr val="tx1"/>
                </a:solidFill>
                <a:latin typeface="+mn-lt"/>
                <a:ea typeface="+mn-ea"/>
                <a:cs typeface="+mn-cs"/>
              </a:rPr>
              <a:t>Инсценировки для детей раннего возраста</a:t>
            </a:r>
          </a:p>
          <a:p>
            <a:r>
              <a:rPr lang="ru-RU" sz="1200" b="0" i="0" u="none" strike="noStrike" kern="1200" baseline="0" dirty="0">
                <a:solidFill>
                  <a:schemeClr val="tx1"/>
                </a:solidFill>
                <a:latin typeface="+mn-lt"/>
                <a:ea typeface="+mn-ea"/>
                <a:cs typeface="+mn-cs"/>
              </a:rPr>
              <a:t>Учебно-практическое пособие для педагогов дошкольного образования</a:t>
            </a:r>
          </a:p>
          <a:p>
            <a:r>
              <a:rPr lang="en-US" sz="1200" b="0" i="1" u="none" strike="noStrike" kern="1200" baseline="0" dirty="0">
                <a:solidFill>
                  <a:schemeClr val="tx1"/>
                </a:solidFill>
                <a:latin typeface="+mn-lt"/>
                <a:ea typeface="+mn-ea"/>
                <a:cs typeface="+mn-cs"/>
              </a:rPr>
              <a:t>ISBN 978-5-4454-1334-9</a:t>
            </a:r>
            <a:endParaRPr lang="ru-RU" sz="1200" b="0" i="1" u="none" strike="noStrike" kern="1200" baseline="0" dirty="0">
              <a:solidFill>
                <a:schemeClr val="tx1"/>
              </a:solidFill>
              <a:latin typeface="+mn-lt"/>
              <a:ea typeface="+mn-ea"/>
              <a:cs typeface="+mn-cs"/>
            </a:endParaRP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Мешочки историй помогают в форме коротких театральных инсценировок познакомить детей с реалиями повседневной жизни. Привычная обстановка, в которой дети следят за развитием событий, дает им чувство эмоциональной безопасности, и они с легкостью подражают педагогу. У детей расширяется словарный запас, они знакомятся с числами и цветами, развивают память, вырабатывают нормы социального поведения.</a:t>
            </a:r>
          </a:p>
          <a:p>
            <a:r>
              <a:rPr lang="ru-RU" sz="1200" b="0" i="0" u="none" strike="noStrike" kern="1200" baseline="0" dirty="0">
                <a:solidFill>
                  <a:schemeClr val="tx1"/>
                </a:solidFill>
                <a:latin typeface="+mn-lt"/>
                <a:ea typeface="+mn-ea"/>
                <a:cs typeface="+mn-cs"/>
              </a:rPr>
              <a:t>Издание представляет собой сборник сценариев с приложенными текстами и реквизитом, чтобы каждый педагог мог рассказать любую историю без подготовки.</a:t>
            </a:r>
          </a:p>
          <a:p>
            <a:r>
              <a:rPr lang="ru-RU" sz="1200" b="0" i="0" u="none" strike="noStrike" kern="1200" baseline="0" dirty="0">
                <a:solidFill>
                  <a:schemeClr val="tx1"/>
                </a:solidFill>
                <a:latin typeface="+mn-lt"/>
                <a:ea typeface="+mn-ea"/>
                <a:cs typeface="+mn-cs"/>
              </a:rPr>
              <a:t>Книга входит в методический комплект образовательной программы «Вдохновение» и полностью соответствует ФГОС ДО.</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СОДЕРЖАНИЕ</a:t>
            </a:r>
          </a:p>
          <a:p>
            <a:r>
              <a:rPr lang="ru-RU" sz="1200" b="0" i="0" u="none" strike="noStrike" kern="1200" baseline="0" dirty="0">
                <a:solidFill>
                  <a:schemeClr val="tx1"/>
                </a:solidFill>
                <a:latin typeface="+mn-lt"/>
                <a:ea typeface="+mn-ea"/>
                <a:cs typeface="+mn-cs"/>
              </a:rPr>
              <a:t>Введение 4</a:t>
            </a:r>
          </a:p>
          <a:p>
            <a:r>
              <a:rPr lang="ru-RU" sz="1200" b="0" i="0" u="none" strike="noStrike" kern="1200" baseline="0" dirty="0">
                <a:solidFill>
                  <a:schemeClr val="tx1"/>
                </a:solidFill>
                <a:latin typeface="+mn-lt"/>
                <a:ea typeface="+mn-ea"/>
                <a:cs typeface="+mn-cs"/>
              </a:rPr>
              <a:t>Что потребуется для инсценировки? 4</a:t>
            </a:r>
          </a:p>
          <a:p>
            <a:r>
              <a:rPr lang="ru-RU" sz="1200" b="0" i="0" u="none" strike="noStrike" kern="1200" baseline="0" dirty="0">
                <a:solidFill>
                  <a:schemeClr val="tx1"/>
                </a:solidFill>
                <a:latin typeface="+mn-lt"/>
                <a:ea typeface="+mn-ea"/>
                <a:cs typeface="+mn-cs"/>
              </a:rPr>
              <a:t>Как инсценировать историю? 4</a:t>
            </a:r>
          </a:p>
          <a:p>
            <a:r>
              <a:rPr lang="ru-RU" sz="1200" b="0" i="0" u="none" strike="noStrike" kern="1200" baseline="0" dirty="0">
                <a:solidFill>
                  <a:schemeClr val="tx1"/>
                </a:solidFill>
                <a:latin typeface="+mn-lt"/>
                <a:ea typeface="+mn-ea"/>
                <a:cs typeface="+mn-cs"/>
              </a:rPr>
              <a:t>Где хранить мешочки? 6</a:t>
            </a:r>
          </a:p>
          <a:p>
            <a:r>
              <a:rPr lang="ru-RU" sz="1200" b="0" i="0" u="none" strike="noStrike" kern="1200" baseline="0" dirty="0">
                <a:solidFill>
                  <a:schemeClr val="tx1"/>
                </a:solidFill>
                <a:latin typeface="+mn-lt"/>
                <a:ea typeface="+mn-ea"/>
                <a:cs typeface="+mn-cs"/>
              </a:rPr>
              <a:t>Чему учатся дети? 7</a:t>
            </a:r>
          </a:p>
          <a:p>
            <a:r>
              <a:rPr lang="ru-RU" sz="1200" b="0" i="0" u="none" strike="noStrike" kern="1200" baseline="0" dirty="0">
                <a:solidFill>
                  <a:schemeClr val="tx1"/>
                </a:solidFill>
                <a:latin typeface="+mn-lt"/>
                <a:ea typeface="+mn-ea"/>
                <a:cs typeface="+mn-cs"/>
              </a:rPr>
              <a:t>Весенние истории 10</a:t>
            </a:r>
          </a:p>
          <a:p>
            <a:r>
              <a:rPr lang="ru-RU" sz="1200" b="0" i="0" u="none" strike="noStrike" kern="1200" baseline="0" dirty="0">
                <a:solidFill>
                  <a:schemeClr val="tx1"/>
                </a:solidFill>
                <a:latin typeface="+mn-lt"/>
                <a:ea typeface="+mn-ea"/>
                <a:cs typeface="+mn-cs"/>
              </a:rPr>
              <a:t>Превращение гусеницы 12</a:t>
            </a:r>
          </a:p>
          <a:p>
            <a:r>
              <a:rPr lang="ru-RU" sz="1200" b="0" i="0" u="none" strike="noStrike" kern="1200" baseline="0" dirty="0">
                <a:solidFill>
                  <a:schemeClr val="tx1"/>
                </a:solidFill>
                <a:latin typeface="+mn-lt"/>
                <a:ea typeface="+mn-ea"/>
                <a:cs typeface="+mn-cs"/>
              </a:rPr>
              <a:t>Тишка ищет косточку 14</a:t>
            </a:r>
          </a:p>
          <a:p>
            <a:r>
              <a:rPr lang="ru-RU" sz="1200" b="0" i="0" u="none" strike="noStrike" kern="1200" baseline="0" dirty="0">
                <a:solidFill>
                  <a:schemeClr val="tx1"/>
                </a:solidFill>
                <a:latin typeface="+mn-lt"/>
                <a:ea typeface="+mn-ea"/>
                <a:cs typeface="+mn-cs"/>
              </a:rPr>
              <a:t>Кошка и мышка 16</a:t>
            </a:r>
          </a:p>
          <a:p>
            <a:r>
              <a:rPr lang="ru-RU" sz="1200" b="0" i="0" u="none" strike="noStrike" kern="1200" baseline="0" dirty="0">
                <a:solidFill>
                  <a:schemeClr val="tx1"/>
                </a:solidFill>
                <a:latin typeface="+mn-lt"/>
                <a:ea typeface="+mn-ea"/>
                <a:cs typeface="+mn-cs"/>
              </a:rPr>
              <a:t>У медвежонка день рождения 18</a:t>
            </a:r>
          </a:p>
          <a:p>
            <a:r>
              <a:rPr lang="ru-RU" sz="1200" b="0" i="0" u="none" strike="noStrike" kern="1200" baseline="0" dirty="0">
                <a:solidFill>
                  <a:schemeClr val="tx1"/>
                </a:solidFill>
                <a:latin typeface="+mn-lt"/>
                <a:ea typeface="+mn-ea"/>
                <a:cs typeface="+mn-cs"/>
              </a:rPr>
              <a:t>Пасхальное яичко 20</a:t>
            </a:r>
          </a:p>
          <a:p>
            <a:r>
              <a:rPr lang="ru-RU" sz="1200" b="0" i="0" u="none" strike="noStrike" kern="1200" baseline="0" dirty="0">
                <a:solidFill>
                  <a:schemeClr val="tx1"/>
                </a:solidFill>
                <a:latin typeface="+mn-lt"/>
                <a:ea typeface="+mn-ea"/>
                <a:cs typeface="+mn-cs"/>
              </a:rPr>
              <a:t>Медвежонок наводит порядок 22</a:t>
            </a:r>
          </a:p>
          <a:p>
            <a:r>
              <a:rPr lang="ru-RU" sz="1200" b="0" i="0" u="none" strike="noStrike" kern="1200" baseline="0" dirty="0">
                <a:solidFill>
                  <a:schemeClr val="tx1"/>
                </a:solidFill>
                <a:latin typeface="+mn-lt"/>
                <a:ea typeface="+mn-ea"/>
                <a:cs typeface="+mn-cs"/>
              </a:rPr>
              <a:t>Летние истории 24</a:t>
            </a:r>
          </a:p>
          <a:p>
            <a:r>
              <a:rPr lang="ru-RU" sz="1200" b="0" i="0" u="none" strike="noStrike" kern="1200" baseline="0" dirty="0">
                <a:solidFill>
                  <a:schemeClr val="tx1"/>
                </a:solidFill>
                <a:latin typeface="+mn-lt"/>
                <a:ea typeface="+mn-ea"/>
                <a:cs typeface="+mn-cs"/>
              </a:rPr>
              <a:t>У мамы день рождения 26</a:t>
            </a:r>
          </a:p>
          <a:p>
            <a:r>
              <a:rPr lang="ru-RU" sz="1200" b="0" i="0" u="none" strike="noStrike" kern="1200" baseline="0" dirty="0">
                <a:solidFill>
                  <a:schemeClr val="tx1"/>
                </a:solidFill>
                <a:latin typeface="+mn-lt"/>
                <a:ea typeface="+mn-ea"/>
                <a:cs typeface="+mn-cs"/>
              </a:rPr>
              <a:t>Пикник 28</a:t>
            </a:r>
          </a:p>
          <a:p>
            <a:r>
              <a:rPr lang="ru-RU" sz="1200" b="0" i="0" u="none" strike="noStrike" kern="1200" baseline="0" dirty="0">
                <a:solidFill>
                  <a:schemeClr val="tx1"/>
                </a:solidFill>
                <a:latin typeface="+mn-lt"/>
                <a:ea typeface="+mn-ea"/>
                <a:cs typeface="+mn-cs"/>
              </a:rPr>
              <a:t>В зоопарке 30</a:t>
            </a:r>
          </a:p>
          <a:p>
            <a:r>
              <a:rPr lang="ru-RU" sz="1200" b="0" i="0" u="none" strike="noStrike" kern="1200" baseline="0" dirty="0">
                <a:solidFill>
                  <a:schemeClr val="tx1"/>
                </a:solidFill>
                <a:latin typeface="+mn-lt"/>
                <a:ea typeface="+mn-ea"/>
                <a:cs typeface="+mn-cs"/>
              </a:rPr>
              <a:t>Миша и разные виды транспорта 32</a:t>
            </a:r>
          </a:p>
          <a:p>
            <a:r>
              <a:rPr lang="ru-RU" sz="1200" b="0" i="0" u="none" strike="noStrike" kern="1200" baseline="0" dirty="0">
                <a:solidFill>
                  <a:schemeClr val="tx1"/>
                </a:solidFill>
                <a:latin typeface="+mn-lt"/>
                <a:ea typeface="+mn-ea"/>
                <a:cs typeface="+mn-cs"/>
              </a:rPr>
              <a:t>Сокровища пиратов 34</a:t>
            </a:r>
          </a:p>
          <a:p>
            <a:r>
              <a:rPr lang="ru-RU" sz="1200" b="0" i="0" u="none" strike="noStrike" kern="1200" baseline="0" dirty="0">
                <a:solidFill>
                  <a:schemeClr val="tx1"/>
                </a:solidFill>
                <a:latin typeface="+mn-lt"/>
                <a:ea typeface="+mn-ea"/>
                <a:cs typeface="+mn-cs"/>
              </a:rPr>
              <a:t>Пастушок и овечки 36</a:t>
            </a:r>
          </a:p>
          <a:p>
            <a:r>
              <a:rPr lang="ru-RU" sz="1200" b="0" i="0" u="none" strike="noStrike" kern="1200" baseline="0" dirty="0">
                <a:solidFill>
                  <a:schemeClr val="tx1"/>
                </a:solidFill>
                <a:latin typeface="+mn-lt"/>
                <a:ea typeface="+mn-ea"/>
                <a:cs typeface="+mn-cs"/>
              </a:rPr>
              <a:t>Осенние истории 38</a:t>
            </a:r>
          </a:p>
          <a:p>
            <a:r>
              <a:rPr lang="ru-RU" sz="1200" b="0" i="0" u="none" strike="noStrike" kern="1200" baseline="0" dirty="0">
                <a:solidFill>
                  <a:schemeClr val="tx1"/>
                </a:solidFill>
                <a:latin typeface="+mn-lt"/>
                <a:ea typeface="+mn-ea"/>
                <a:cs typeface="+mn-cs"/>
              </a:rPr>
              <a:t>Что собирала сова в лесу? 40</a:t>
            </a:r>
          </a:p>
          <a:p>
            <a:r>
              <a:rPr lang="ru-RU" sz="1200" b="0" i="0" u="none" strike="noStrike" kern="1200" baseline="0" dirty="0">
                <a:solidFill>
                  <a:schemeClr val="tx1"/>
                </a:solidFill>
                <a:latin typeface="+mn-lt"/>
                <a:ea typeface="+mn-ea"/>
                <a:cs typeface="+mn-cs"/>
              </a:rPr>
              <a:t>Мышка ищет друга 42</a:t>
            </a:r>
          </a:p>
          <a:p>
            <a:r>
              <a:rPr lang="ru-RU" sz="1200" b="0" i="0" u="none" strike="noStrike" kern="1200" baseline="0" dirty="0" err="1">
                <a:solidFill>
                  <a:schemeClr val="tx1"/>
                </a:solidFill>
                <a:latin typeface="+mn-lt"/>
                <a:ea typeface="+mn-ea"/>
                <a:cs typeface="+mn-cs"/>
              </a:rPr>
              <a:t>Метеодомик</a:t>
            </a:r>
            <a:r>
              <a:rPr lang="ru-RU" sz="1200" b="0" i="0" u="none" strike="noStrike" kern="1200" baseline="0" dirty="0">
                <a:solidFill>
                  <a:schemeClr val="tx1"/>
                </a:solidFill>
                <a:latin typeface="+mn-lt"/>
                <a:ea typeface="+mn-ea"/>
                <a:cs typeface="+mn-cs"/>
              </a:rPr>
              <a:t> 44</a:t>
            </a:r>
          </a:p>
          <a:p>
            <a:r>
              <a:rPr lang="ru-RU" sz="1200" b="0" i="0" u="none" strike="noStrike" kern="1200" baseline="0" dirty="0">
                <a:solidFill>
                  <a:schemeClr val="tx1"/>
                </a:solidFill>
                <a:latin typeface="+mn-lt"/>
                <a:ea typeface="+mn-ea"/>
                <a:cs typeface="+mn-cs"/>
              </a:rPr>
              <a:t>Вороненок ест фрукты 46</a:t>
            </a:r>
          </a:p>
          <a:p>
            <a:r>
              <a:rPr lang="ru-RU" sz="1200" b="0" i="0" u="none" strike="noStrike" kern="1200" baseline="0" dirty="0">
                <a:solidFill>
                  <a:schemeClr val="tx1"/>
                </a:solidFill>
                <a:latin typeface="+mn-lt"/>
                <a:ea typeface="+mn-ea"/>
                <a:cs typeface="+mn-cs"/>
              </a:rPr>
              <a:t>История о больших и маленьких животных 48</a:t>
            </a:r>
          </a:p>
          <a:p>
            <a:r>
              <a:rPr lang="ru-RU" sz="1200" b="0" i="0" u="none" strike="noStrike" kern="1200" baseline="0" dirty="0">
                <a:solidFill>
                  <a:schemeClr val="tx1"/>
                </a:solidFill>
                <a:latin typeface="+mn-lt"/>
                <a:ea typeface="+mn-ea"/>
                <a:cs typeface="+mn-cs"/>
              </a:rPr>
              <a:t>Маленький ежик 50</a:t>
            </a:r>
          </a:p>
          <a:p>
            <a:r>
              <a:rPr lang="ru-RU" sz="1200" b="0" i="0" u="none" strike="noStrike" kern="1200" baseline="0" dirty="0">
                <a:solidFill>
                  <a:schemeClr val="tx1"/>
                </a:solidFill>
                <a:latin typeface="+mn-lt"/>
                <a:ea typeface="+mn-ea"/>
                <a:cs typeface="+mn-cs"/>
              </a:rPr>
              <a:t>Зимние истории 52</a:t>
            </a:r>
          </a:p>
          <a:p>
            <a:r>
              <a:rPr lang="ru-RU" sz="1200" b="0" i="0" u="none" strike="noStrike" kern="1200" baseline="0" dirty="0">
                <a:solidFill>
                  <a:schemeClr val="tx1"/>
                </a:solidFill>
                <a:latin typeface="+mn-lt"/>
                <a:ea typeface="+mn-ea"/>
                <a:cs typeface="+mn-cs"/>
              </a:rPr>
              <a:t>Катание на санках 54</a:t>
            </a:r>
          </a:p>
          <a:p>
            <a:r>
              <a:rPr lang="ru-RU" sz="1200" b="0" i="0" u="none" strike="noStrike" kern="1200" baseline="0" dirty="0">
                <a:solidFill>
                  <a:schemeClr val="tx1"/>
                </a:solidFill>
                <a:latin typeface="+mn-lt"/>
                <a:ea typeface="+mn-ea"/>
                <a:cs typeface="+mn-cs"/>
              </a:rPr>
              <a:t>Медвежонок одевается 56</a:t>
            </a:r>
          </a:p>
          <a:p>
            <a:r>
              <a:rPr lang="ru-RU" sz="1200" b="0" i="0" u="none" strike="noStrike" kern="1200" baseline="0" dirty="0">
                <a:solidFill>
                  <a:schemeClr val="tx1"/>
                </a:solidFill>
                <a:latin typeface="+mn-lt"/>
                <a:ea typeface="+mn-ea"/>
                <a:cs typeface="+mn-cs"/>
              </a:rPr>
              <a:t>Тайна Деда Мороза 58</a:t>
            </a:r>
          </a:p>
          <a:p>
            <a:r>
              <a:rPr lang="ru-RU" sz="1200" b="0" i="0" u="none" strike="noStrike" kern="1200" baseline="0" dirty="0">
                <a:solidFill>
                  <a:schemeClr val="tx1"/>
                </a:solidFill>
                <a:latin typeface="+mn-lt"/>
                <a:ea typeface="+mn-ea"/>
                <a:cs typeface="+mn-cs"/>
              </a:rPr>
              <a:t>У Евы тихий час 60</a:t>
            </a:r>
          </a:p>
          <a:p>
            <a:r>
              <a:rPr lang="ru-RU" sz="1200" b="0" i="0" u="none" strike="noStrike" kern="1200" baseline="0" dirty="0">
                <a:solidFill>
                  <a:schemeClr val="tx1"/>
                </a:solidFill>
                <a:latin typeface="+mn-lt"/>
                <a:ea typeface="+mn-ea"/>
                <a:cs typeface="+mn-cs"/>
              </a:rPr>
              <a:t>Кукольный театр 62</a:t>
            </a:r>
          </a:p>
          <a:p>
            <a:r>
              <a:rPr lang="ru-RU" sz="1200" b="0" i="0" u="none" strike="noStrike" kern="1200" baseline="0" dirty="0">
                <a:solidFill>
                  <a:schemeClr val="tx1"/>
                </a:solidFill>
                <a:latin typeface="+mn-lt"/>
                <a:ea typeface="+mn-ea"/>
                <a:cs typeface="+mn-cs"/>
              </a:rPr>
              <a:t>Пять </a:t>
            </a:r>
            <a:r>
              <a:rPr lang="ru-RU" sz="1200" b="0" i="0" u="none" strike="noStrike" kern="1200" baseline="0" dirty="0" err="1">
                <a:solidFill>
                  <a:schemeClr val="tx1"/>
                </a:solidFill>
                <a:latin typeface="+mn-lt"/>
                <a:ea typeface="+mn-ea"/>
                <a:cs typeface="+mn-cs"/>
              </a:rPr>
              <a:t>пингвинят</a:t>
            </a:r>
            <a:r>
              <a:rPr lang="ru-RU" sz="1200" b="0" i="0" u="none" strike="noStrike" kern="1200" baseline="0" dirty="0">
                <a:solidFill>
                  <a:schemeClr val="tx1"/>
                </a:solidFill>
                <a:latin typeface="+mn-lt"/>
                <a:ea typeface="+mn-ea"/>
                <a:cs typeface="+mn-cs"/>
              </a:rPr>
              <a:t> 64</a:t>
            </a:r>
          </a:p>
          <a:p>
            <a:r>
              <a:rPr lang="ru-RU" sz="1200" b="0" i="0" u="none" strike="noStrike" kern="1200" baseline="0" dirty="0">
                <a:solidFill>
                  <a:schemeClr val="tx1"/>
                </a:solidFill>
                <a:latin typeface="+mn-lt"/>
                <a:ea typeface="+mn-ea"/>
                <a:cs typeface="+mn-cs"/>
              </a:rPr>
              <a:t>Приложение. Инструкция по изготовлению мешочка 66</a:t>
            </a:r>
            <a:endParaRPr lang="ru-RU" b="0" dirty="0"/>
          </a:p>
        </p:txBody>
      </p:sp>
      <p:sp>
        <p:nvSpPr>
          <p:cNvPr id="4" name="Номер слайда 3"/>
          <p:cNvSpPr>
            <a:spLocks noGrp="1"/>
          </p:cNvSpPr>
          <p:nvPr>
            <p:ph type="sldNum" sz="quarter" idx="5"/>
          </p:nvPr>
        </p:nvSpPr>
        <p:spPr/>
        <p:txBody>
          <a:bodyPr/>
          <a:lstStyle/>
          <a:p>
            <a:fld id="{98962D1F-EBD6-44C1-A0ED-6441966F5E8A}" type="slidenum">
              <a:rPr lang="ru-RU" smtClean="0"/>
              <a:pPr/>
              <a:t>54</a:t>
            </a:fld>
            <a:endParaRPr lang="ru-RU"/>
          </a:p>
        </p:txBody>
      </p:sp>
    </p:spTree>
    <p:extLst>
      <p:ext uri="{BB962C8B-B14F-4D97-AF65-F5344CB8AC3E}">
        <p14:creationId xmlns:p14="http://schemas.microsoft.com/office/powerpoint/2010/main" val="3065691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sz="1200" b="0" i="1" u="none" strike="noStrike" kern="1200" baseline="0" dirty="0">
              <a:solidFill>
                <a:schemeClr val="tx1"/>
              </a:solidFill>
              <a:latin typeface="+mn-lt"/>
              <a:ea typeface="+mn-ea"/>
              <a:cs typeface="+mn-cs"/>
            </a:endParaRPr>
          </a:p>
          <a:p>
            <a:r>
              <a:rPr lang="ru-RU" sz="1200" b="0" i="1" u="none" strike="noStrike" kern="1200" baseline="0" dirty="0">
                <a:solidFill>
                  <a:schemeClr val="tx1"/>
                </a:solidFill>
                <a:latin typeface="+mn-lt"/>
                <a:ea typeface="+mn-ea"/>
                <a:cs typeface="+mn-cs"/>
              </a:rPr>
              <a:t>«Мама, нужно обязательно сходить в магазин!» — просит Катюша. «Да я уже была сегодня в магазине. Посмотри, я все купила…» — с недоумением отвечает мама. «Да нет же, мам, нужно пойти и посчитать, сколько всяких-</a:t>
            </a:r>
            <a:r>
              <a:rPr lang="ru-RU" sz="1200" b="0" i="1" u="none" strike="noStrike" kern="1200" baseline="0" dirty="0" err="1">
                <a:solidFill>
                  <a:schemeClr val="tx1"/>
                </a:solidFill>
                <a:latin typeface="+mn-lt"/>
                <a:ea typeface="+mn-ea"/>
                <a:cs typeface="+mn-cs"/>
              </a:rPr>
              <a:t>превсяких</a:t>
            </a:r>
            <a:r>
              <a:rPr lang="ru-RU" sz="1200" b="0" i="1" u="none" strike="noStrike" kern="1200" baseline="0" dirty="0">
                <a:solidFill>
                  <a:schemeClr val="tx1"/>
                </a:solidFill>
                <a:latin typeface="+mn-lt"/>
                <a:ea typeface="+mn-ea"/>
                <a:cs typeface="+mn-cs"/>
              </a:rPr>
              <a:t> булочек бывает. Я знаю, что много, но вот сколько…» — настаивает Катюша. Мама удивляется: «Зачем тебе это?» — «У нас проект про хлеб. Вот зачем</a:t>
            </a:r>
            <a:r>
              <a:rPr lang="ru-RU" sz="1200" b="0" i="1" u="none" strike="noStrike" kern="1200" baseline="0" dirty="0" smtClean="0">
                <a:solidFill>
                  <a:schemeClr val="tx1"/>
                </a:solidFill>
                <a:latin typeface="+mn-lt"/>
                <a:ea typeface="+mn-ea"/>
                <a:cs typeface="+mn-cs"/>
              </a:rPr>
              <a:t>!»</a:t>
            </a:r>
            <a:endParaRPr lang="ru-RU" sz="1200" b="0" i="1" u="none" strike="noStrike" kern="1200" baseline="0" dirty="0">
              <a:solidFill>
                <a:schemeClr val="tx1"/>
              </a:solidFill>
              <a:latin typeface="+mn-lt"/>
              <a:ea typeface="+mn-ea"/>
              <a:cs typeface="+mn-cs"/>
            </a:endParaRPr>
          </a:p>
        </p:txBody>
      </p:sp>
      <p:sp>
        <p:nvSpPr>
          <p:cNvPr id="4" name="Номер слайда 3"/>
          <p:cNvSpPr>
            <a:spLocks noGrp="1"/>
          </p:cNvSpPr>
          <p:nvPr>
            <p:ph type="sldNum" sz="quarter" idx="5"/>
          </p:nvPr>
        </p:nvSpPr>
        <p:spPr/>
        <p:txBody>
          <a:bodyPr/>
          <a:lstStyle/>
          <a:p>
            <a:fld id="{98962D1F-EBD6-44C1-A0ED-6441966F5E8A}" type="slidenum">
              <a:rPr lang="ru-RU" smtClean="0"/>
              <a:pPr/>
              <a:t>7</a:t>
            </a:fld>
            <a:endParaRPr lang="ru-RU"/>
          </a:p>
        </p:txBody>
      </p:sp>
    </p:spTree>
    <p:extLst>
      <p:ext uri="{BB962C8B-B14F-4D97-AF65-F5344CB8AC3E}">
        <p14:creationId xmlns:p14="http://schemas.microsoft.com/office/powerpoint/2010/main" val="20423858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32500" lnSpcReduction="20000"/>
          </a:bodyPr>
          <a:lstStyle/>
          <a:p>
            <a:r>
              <a:rPr lang="ru-RU" sz="1200" b="0" i="0" u="none" strike="noStrike" kern="1200" baseline="0" dirty="0">
                <a:solidFill>
                  <a:schemeClr val="tx1"/>
                </a:solidFill>
                <a:latin typeface="+mn-lt"/>
                <a:ea typeface="+mn-ea"/>
                <a:cs typeface="+mn-cs"/>
              </a:rPr>
              <a:t>С. </a:t>
            </a:r>
            <a:r>
              <a:rPr lang="ru-RU" sz="1200" b="0" i="0" u="none" strike="noStrike" kern="1200" baseline="0" dirty="0" err="1">
                <a:solidFill>
                  <a:schemeClr val="tx1"/>
                </a:solidFill>
                <a:latin typeface="+mn-lt"/>
                <a:ea typeface="+mn-ea"/>
                <a:cs typeface="+mn-cs"/>
              </a:rPr>
              <a:t>Эстрайхер</a:t>
            </a:r>
            <a:r>
              <a:rPr lang="ru-RU" sz="1200" b="0" i="0" u="none" strike="noStrike" kern="1200" baseline="0" dirty="0">
                <a:solidFill>
                  <a:schemeClr val="tx1"/>
                </a:solidFill>
                <a:latin typeface="+mn-lt"/>
                <a:ea typeface="+mn-ea"/>
                <a:cs typeface="+mn-cs"/>
              </a:rPr>
              <a:t>, Ш. </a:t>
            </a:r>
            <a:r>
              <a:rPr lang="ru-RU" sz="1200" b="0" i="0" u="none" strike="noStrike" kern="1200" baseline="0" dirty="0" err="1">
                <a:solidFill>
                  <a:schemeClr val="tx1"/>
                </a:solidFill>
                <a:latin typeface="+mn-lt"/>
                <a:ea typeface="+mn-ea"/>
                <a:cs typeface="+mn-cs"/>
              </a:rPr>
              <a:t>Френцель</a:t>
            </a:r>
            <a:endParaRPr lang="ru-RU" sz="1200" b="0" i="0" u="none" strike="noStrike" kern="1200" baseline="0" dirty="0">
              <a:solidFill>
                <a:schemeClr val="tx1"/>
              </a:solidFill>
              <a:latin typeface="+mn-lt"/>
              <a:ea typeface="+mn-ea"/>
              <a:cs typeface="+mn-cs"/>
            </a:endParaRPr>
          </a:p>
          <a:p>
            <a:r>
              <a:rPr lang="ru-RU" sz="1200" b="1" i="0" u="none" strike="noStrike" kern="1200" baseline="0" dirty="0">
                <a:solidFill>
                  <a:schemeClr val="tx1"/>
                </a:solidFill>
                <a:latin typeface="+mn-lt"/>
                <a:ea typeface="+mn-ea"/>
                <a:cs typeface="+mn-cs"/>
              </a:rPr>
              <a:t>РАЗВИТИЕ ГРАФОМОТОРИКИ И РЕЧИ В ДЕТСКОМ САДУ</a:t>
            </a:r>
          </a:p>
          <a:p>
            <a:r>
              <a:rPr lang="ru-RU" sz="1200" b="1" i="0" u="none" strike="noStrike" kern="1200" baseline="0" dirty="0">
                <a:solidFill>
                  <a:schemeClr val="tx1"/>
                </a:solidFill>
                <a:latin typeface="+mn-lt"/>
                <a:ea typeface="+mn-ea"/>
                <a:cs typeface="+mn-cs"/>
              </a:rPr>
              <a:t>Истории в стихах для занятий рисованием</a:t>
            </a:r>
          </a:p>
          <a:p>
            <a:r>
              <a:rPr lang="ru-RU" sz="1200" b="0" i="0" u="none" strike="noStrike" kern="1200" baseline="0" dirty="0">
                <a:solidFill>
                  <a:schemeClr val="tx1"/>
                </a:solidFill>
                <a:latin typeface="+mn-lt"/>
                <a:ea typeface="+mn-ea"/>
                <a:cs typeface="+mn-cs"/>
              </a:rPr>
              <a:t>Учебно-практическое пособие для педагогов дошкольного образования</a:t>
            </a:r>
          </a:p>
          <a:p>
            <a:r>
              <a:rPr lang="ru-RU" sz="1200" b="0" i="0" u="none" strike="noStrike" kern="1200" baseline="0" dirty="0">
                <a:solidFill>
                  <a:schemeClr val="tx1"/>
                </a:solidFill>
                <a:latin typeface="+mn-lt"/>
                <a:ea typeface="+mn-ea"/>
                <a:cs typeface="+mn-cs"/>
              </a:rPr>
              <a:t>Под редакцией М. Г. </a:t>
            </a:r>
            <a:r>
              <a:rPr lang="ru-RU" sz="1200" b="0" i="0" u="none" strike="noStrike" kern="1200" baseline="0" dirty="0" err="1">
                <a:solidFill>
                  <a:schemeClr val="tx1"/>
                </a:solidFill>
                <a:latin typeface="+mn-lt"/>
                <a:ea typeface="+mn-ea"/>
                <a:cs typeface="+mn-cs"/>
              </a:rPr>
              <a:t>Дрезниной</a:t>
            </a:r>
            <a:endParaRPr lang="ru-RU"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ISBN 978-5-4454-</a:t>
            </a:r>
            <a:r>
              <a:rPr lang="ru-RU" sz="1200" b="0" i="1" u="none" strike="noStrike" kern="1200" baseline="0" dirty="0">
                <a:solidFill>
                  <a:schemeClr val="tx1"/>
                </a:solidFill>
                <a:latin typeface="+mn-lt"/>
                <a:ea typeface="+mn-ea"/>
                <a:cs typeface="+mn-cs"/>
              </a:rPr>
              <a:t>1525-1</a:t>
            </a:r>
          </a:p>
          <a:p>
            <a:endParaRPr lang="ru-RU" sz="1200" b="0" i="0" u="none" strike="noStrike" kern="1200" baseline="0" dirty="0">
              <a:solidFill>
                <a:schemeClr val="tx1"/>
              </a:solidFill>
              <a:latin typeface="+mn-lt"/>
              <a:ea typeface="+mn-ea"/>
              <a:cs typeface="+mn-cs"/>
            </a:endParaRPr>
          </a:p>
          <a:p>
            <a:pPr algn="l"/>
            <a:r>
              <a:rPr lang="ru-RU" sz="1800" b="0" i="0" u="none" strike="noStrike" baseline="0" dirty="0">
                <a:latin typeface="TextbookNew-Regular"/>
              </a:rPr>
              <a:t>Рассказывать стихи и одновременно изображать на бумаге их содержание — хороший способ развития речи и подготовки к письму. В книге собраны 24 стихотворения: каждой строфе соответствует этап создания рисунка, так — шаг за шагом — на листе появляется красочная картинка.</a:t>
            </a:r>
          </a:p>
          <a:p>
            <a:pPr algn="l"/>
            <a:r>
              <a:rPr lang="ru-RU" sz="1800" b="0" i="0" u="none" strike="noStrike" baseline="0" dirty="0">
                <a:latin typeface="TextbookNew-Regular"/>
              </a:rPr>
              <a:t>Веселые стихи приносят детям радость от занятий. Совсем скоро они выучат тексты наизусть и будут рисовать без помощи взрослых, отрабатывая при этом правильную постановку руки и произношение звуков, развивая чувство рифмы и понимание речи. Для отработки свободного движения руки изображения состоят из определенных линий и форм. А простые советы помогут избежать трудностей при формировании </a:t>
            </a:r>
            <a:r>
              <a:rPr lang="ru-RU" sz="1800" b="0" i="0" u="none" strike="noStrike" baseline="0" dirty="0" err="1">
                <a:latin typeface="TextbookNew-Regular"/>
              </a:rPr>
              <a:t>графомоторных</a:t>
            </a:r>
            <a:r>
              <a:rPr lang="ru-RU" sz="1800" b="0" i="0" u="none" strike="noStrike" baseline="0" dirty="0">
                <a:latin typeface="TextbookNew-Regular"/>
              </a:rPr>
              <a:t> навыков и ошибок, которые могут привести к нарушениям в развитии и, соответственно, к снижению успехов в учебе.</a:t>
            </a:r>
          </a:p>
          <a:p>
            <a:pPr algn="l"/>
            <a:r>
              <a:rPr lang="ru-RU" sz="1800" b="0" i="0" u="none" strike="noStrike" baseline="0" dirty="0">
                <a:latin typeface="TextbookNew-Regular"/>
              </a:rPr>
              <a:t>Издание предназначено для руководителей дошкольных образовательных организаций, детских развивающих центров, педагогов, родителей, а также для всех, кто заинтересован в успешном развитии детей.</a:t>
            </a:r>
          </a:p>
          <a:p>
            <a:pPr algn="l"/>
            <a:r>
              <a:rPr lang="ru-RU" sz="1200" b="0" i="0" u="none" strike="noStrike" kern="1200" baseline="0" dirty="0">
                <a:solidFill>
                  <a:schemeClr val="tx1"/>
                </a:solidFill>
                <a:latin typeface="+mn-lt"/>
                <a:ea typeface="+mn-ea"/>
                <a:cs typeface="+mn-cs"/>
              </a:rPr>
              <a:t>Книга входит в методический комплект образовательной программы «Вдохновение» и полностью соответствует ФГОС ДО.</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СОДЕРЖАНИЕ</a:t>
            </a:r>
            <a:endParaRPr lang="ru-RU" sz="1800" b="0" i="0" u="none" strike="noStrike" baseline="0" dirty="0">
              <a:solidFill>
                <a:srgbClr val="004F9F"/>
              </a:solidFill>
              <a:latin typeface="RotondaC"/>
            </a:endParaRPr>
          </a:p>
          <a:p>
            <a:pPr algn="l"/>
            <a:r>
              <a:rPr lang="ru-RU" sz="1800" b="0" i="0" u="none" strike="noStrike" baseline="0" dirty="0">
                <a:solidFill>
                  <a:srgbClr val="000000"/>
                </a:solidFill>
                <a:latin typeface="RotondaC-Bold"/>
              </a:rPr>
              <a:t>Как появилась идея книги? 4</a:t>
            </a:r>
          </a:p>
          <a:p>
            <a:pPr algn="l"/>
            <a:r>
              <a:rPr lang="ru-RU" sz="1800" b="0" i="0" u="none" strike="noStrike" baseline="0" dirty="0">
                <a:solidFill>
                  <a:srgbClr val="000000"/>
                </a:solidFill>
                <a:latin typeface="RotondaC-Bold"/>
              </a:rPr>
              <a:t>Какой материал нам необходим? 5</a:t>
            </a:r>
          </a:p>
          <a:p>
            <a:pPr algn="l"/>
            <a:r>
              <a:rPr lang="ru-RU" sz="1800" b="0" i="0" u="none" strike="noStrike" baseline="0" dirty="0">
                <a:solidFill>
                  <a:srgbClr val="000000"/>
                </a:solidFill>
                <a:latin typeface="RotondaC-Bold"/>
              </a:rPr>
              <a:t>Как рисовать с детьми младше трех лет? 6</a:t>
            </a:r>
          </a:p>
          <a:p>
            <a:pPr algn="l"/>
            <a:r>
              <a:rPr lang="ru-RU" sz="1800" b="0" i="0" u="none" strike="noStrike" baseline="0" dirty="0">
                <a:solidFill>
                  <a:srgbClr val="000000"/>
                </a:solidFill>
                <a:latin typeface="RotondaC-Bold"/>
              </a:rPr>
              <a:t>Как рисовать с детьми старше трех лет? 8</a:t>
            </a:r>
          </a:p>
          <a:p>
            <a:pPr algn="l"/>
            <a:r>
              <a:rPr lang="ru-RU" sz="1800" b="0" i="0" u="none" strike="noStrike" baseline="0" dirty="0">
                <a:solidFill>
                  <a:srgbClr val="000000"/>
                </a:solidFill>
                <a:latin typeface="RotondaC-Bold"/>
              </a:rPr>
              <a:t>Чему учатся дети, рисуя с опорой на истории в стихах 10</a:t>
            </a:r>
          </a:p>
          <a:p>
            <a:pPr algn="l"/>
            <a:r>
              <a:rPr lang="ru-RU" sz="1800" b="0" i="0" u="none" strike="noStrike" baseline="0" dirty="0">
                <a:solidFill>
                  <a:srgbClr val="C9D400"/>
                </a:solidFill>
                <a:latin typeface="RotondaC-Bold"/>
              </a:rPr>
              <a:t>ВЕСНА 12</a:t>
            </a:r>
          </a:p>
          <a:p>
            <a:pPr algn="l"/>
            <a:r>
              <a:rPr lang="ru-RU" sz="1800" b="0" i="0" u="none" strike="noStrike" baseline="0" dirty="0">
                <a:solidFill>
                  <a:srgbClr val="000000"/>
                </a:solidFill>
                <a:latin typeface="TextbookNew-Regular"/>
              </a:rPr>
              <a:t>Зайчик 12</a:t>
            </a:r>
          </a:p>
          <a:p>
            <a:pPr algn="l"/>
            <a:r>
              <a:rPr lang="ru-RU" sz="1800" b="0" i="0" u="none" strike="noStrike" baseline="0" dirty="0">
                <a:solidFill>
                  <a:srgbClr val="000000"/>
                </a:solidFill>
                <a:latin typeface="TextbookNew-Regular"/>
              </a:rPr>
              <a:t>Пасхальное яйцо 14</a:t>
            </a:r>
          </a:p>
          <a:p>
            <a:pPr algn="l"/>
            <a:r>
              <a:rPr lang="ru-RU" sz="1800" b="0" i="0" u="none" strike="noStrike" baseline="0" dirty="0">
                <a:solidFill>
                  <a:srgbClr val="000000"/>
                </a:solidFill>
                <a:latin typeface="TextbookNew-Regular"/>
              </a:rPr>
              <a:t>Петушок 16</a:t>
            </a:r>
          </a:p>
          <a:p>
            <a:pPr algn="l"/>
            <a:r>
              <a:rPr lang="ru-RU" sz="1800" b="0" i="0" u="none" strike="noStrike" baseline="0" dirty="0">
                <a:solidFill>
                  <a:srgbClr val="000000"/>
                </a:solidFill>
                <a:latin typeface="TextbookNew-Regular"/>
              </a:rPr>
              <a:t>Цыпленок 18</a:t>
            </a:r>
          </a:p>
          <a:p>
            <a:pPr algn="l"/>
            <a:r>
              <a:rPr lang="ru-RU" sz="1800" b="0" i="0" u="none" strike="noStrike" baseline="0" dirty="0">
                <a:solidFill>
                  <a:srgbClr val="000000"/>
                </a:solidFill>
                <a:latin typeface="TextbookNew-Regular"/>
              </a:rPr>
              <a:t>Гнездо 20</a:t>
            </a:r>
          </a:p>
          <a:p>
            <a:pPr algn="l"/>
            <a:r>
              <a:rPr lang="ru-RU" sz="1800" b="0" i="0" u="none" strike="noStrike" baseline="0" dirty="0">
                <a:solidFill>
                  <a:srgbClr val="000000"/>
                </a:solidFill>
                <a:latin typeface="TextbookNew-Regular"/>
              </a:rPr>
              <a:t>Улитка 22</a:t>
            </a:r>
          </a:p>
          <a:p>
            <a:pPr algn="l"/>
            <a:r>
              <a:rPr lang="ru-RU" sz="1800" b="0" i="0" u="none" strike="noStrike" baseline="0" dirty="0">
                <a:solidFill>
                  <a:srgbClr val="D41217"/>
                </a:solidFill>
                <a:latin typeface="RotondaC-Bold"/>
              </a:rPr>
              <a:t>ЛЕТО </a:t>
            </a:r>
            <a:r>
              <a:rPr lang="ru-RU" sz="1800" b="0" i="0" u="none" strike="noStrike" baseline="0" dirty="0">
                <a:solidFill>
                  <a:srgbClr val="D60B4D"/>
                </a:solidFill>
                <a:latin typeface="RotondaC-Bold"/>
              </a:rPr>
              <a:t>24</a:t>
            </a:r>
          </a:p>
          <a:p>
            <a:pPr algn="l"/>
            <a:r>
              <a:rPr lang="ru-RU" sz="1800" b="0" i="0" u="none" strike="noStrike" baseline="0" dirty="0">
                <a:solidFill>
                  <a:srgbClr val="000000"/>
                </a:solidFill>
                <a:latin typeface="TextbookNew-Regular"/>
              </a:rPr>
              <a:t>Божья коровка 24</a:t>
            </a:r>
          </a:p>
          <a:p>
            <a:pPr algn="l"/>
            <a:r>
              <a:rPr lang="ru-RU" sz="1800" b="0" i="0" u="none" strike="noStrike" baseline="0" dirty="0">
                <a:solidFill>
                  <a:srgbClr val="000000"/>
                </a:solidFill>
                <a:latin typeface="TextbookNew-Regular"/>
              </a:rPr>
              <a:t>Радуга 26</a:t>
            </a:r>
          </a:p>
          <a:p>
            <a:pPr algn="l"/>
            <a:r>
              <a:rPr lang="ru-RU" sz="1800" b="0" i="0" u="none" strike="noStrike" baseline="0" dirty="0">
                <a:solidFill>
                  <a:srgbClr val="000000"/>
                </a:solidFill>
                <a:latin typeface="TextbookNew-Regular"/>
              </a:rPr>
              <a:t>Цветок 28</a:t>
            </a:r>
          </a:p>
          <a:p>
            <a:pPr algn="l"/>
            <a:r>
              <a:rPr lang="ru-RU" sz="1800" b="0" i="0" u="none" strike="noStrike" baseline="0" dirty="0">
                <a:solidFill>
                  <a:srgbClr val="000000"/>
                </a:solidFill>
                <a:latin typeface="TextbookNew-Regular"/>
              </a:rPr>
              <a:t>Мяч 30</a:t>
            </a:r>
          </a:p>
          <a:p>
            <a:pPr algn="l"/>
            <a:r>
              <a:rPr lang="ru-RU" sz="1800" b="0" i="0" u="none" strike="noStrike" baseline="0" dirty="0">
                <a:solidFill>
                  <a:srgbClr val="000000"/>
                </a:solidFill>
                <a:latin typeface="TextbookNew-Regular"/>
              </a:rPr>
              <a:t>Мороженое в рожке 32</a:t>
            </a:r>
          </a:p>
          <a:p>
            <a:pPr algn="l"/>
            <a:r>
              <a:rPr lang="ru-RU" sz="1800" b="0" i="0" u="none" strike="noStrike" baseline="0" dirty="0">
                <a:solidFill>
                  <a:srgbClr val="000000"/>
                </a:solidFill>
                <a:latin typeface="TextbookNew-Regular"/>
              </a:rPr>
              <a:t>Ступня 34</a:t>
            </a:r>
          </a:p>
          <a:p>
            <a:pPr algn="l"/>
            <a:r>
              <a:rPr lang="ru-RU" sz="1800" b="0" i="0" u="none" strike="noStrike" baseline="0" dirty="0">
                <a:solidFill>
                  <a:srgbClr val="EEA600"/>
                </a:solidFill>
                <a:latin typeface="RotondaC-Bold"/>
              </a:rPr>
              <a:t>ОСЕНЬ 36</a:t>
            </a:r>
          </a:p>
          <a:p>
            <a:pPr algn="l"/>
            <a:r>
              <a:rPr lang="ru-RU" sz="1800" b="0" i="0" u="none" strike="noStrike" baseline="0" dirty="0">
                <a:solidFill>
                  <a:srgbClr val="000000"/>
                </a:solidFill>
                <a:latin typeface="TextbookNew-Regular"/>
              </a:rPr>
              <a:t>Яблоня 36</a:t>
            </a:r>
          </a:p>
          <a:p>
            <a:pPr algn="l"/>
            <a:r>
              <a:rPr lang="ru-RU" sz="1800" b="0" i="0" u="none" strike="noStrike" baseline="0" dirty="0">
                <a:solidFill>
                  <a:srgbClr val="000000"/>
                </a:solidFill>
                <a:latin typeface="TextbookNew-Regular"/>
              </a:rPr>
              <a:t>Яблоко 38</a:t>
            </a:r>
          </a:p>
          <a:p>
            <a:pPr algn="l"/>
            <a:r>
              <a:rPr lang="ru-RU" sz="1800" b="0" i="0" u="none" strike="noStrike" baseline="0" dirty="0">
                <a:solidFill>
                  <a:srgbClr val="000000"/>
                </a:solidFill>
                <a:latin typeface="TextbookNew-Regular"/>
              </a:rPr>
              <a:t>Ежик 40</a:t>
            </a:r>
          </a:p>
          <a:p>
            <a:pPr algn="l"/>
            <a:r>
              <a:rPr lang="ru-RU" sz="1800" b="0" i="0" u="none" strike="noStrike" baseline="0" dirty="0">
                <a:solidFill>
                  <a:srgbClr val="000000"/>
                </a:solidFill>
                <a:latin typeface="TextbookNew-Regular"/>
              </a:rPr>
              <a:t>Кошка 42</a:t>
            </a:r>
          </a:p>
          <a:p>
            <a:pPr algn="l"/>
            <a:r>
              <a:rPr lang="ru-RU" sz="1800" b="0" i="0" u="none" strike="noStrike" baseline="0" dirty="0">
                <a:solidFill>
                  <a:srgbClr val="000000"/>
                </a:solidFill>
                <a:latin typeface="TextbookNew-Regular"/>
              </a:rPr>
              <a:t>Поросенок 44</a:t>
            </a:r>
          </a:p>
          <a:p>
            <a:pPr algn="l"/>
            <a:r>
              <a:rPr lang="ru-RU" sz="1800" b="0" i="0" u="none" strike="noStrike" baseline="0" dirty="0">
                <a:solidFill>
                  <a:srgbClr val="000000"/>
                </a:solidFill>
                <a:latin typeface="TextbookNew-Regular"/>
              </a:rPr>
              <a:t>Воздушный змей 46</a:t>
            </a:r>
          </a:p>
          <a:p>
            <a:pPr algn="l"/>
            <a:r>
              <a:rPr lang="ru-RU" sz="1800" b="0" i="0" u="none" strike="noStrike" baseline="0" dirty="0">
                <a:solidFill>
                  <a:srgbClr val="0BACE5"/>
                </a:solidFill>
                <a:latin typeface="RotondaC-Bold"/>
              </a:rPr>
              <a:t>ЗИМА 48</a:t>
            </a:r>
          </a:p>
          <a:p>
            <a:pPr algn="l"/>
            <a:r>
              <a:rPr lang="ru-RU" sz="1800" b="0" i="0" u="none" strike="noStrike" baseline="0" dirty="0">
                <a:solidFill>
                  <a:srgbClr val="000000"/>
                </a:solidFill>
                <a:latin typeface="TextbookNew-Regular"/>
              </a:rPr>
              <a:t>Овечка 48</a:t>
            </a:r>
          </a:p>
          <a:p>
            <a:pPr algn="l"/>
            <a:r>
              <a:rPr lang="ru-RU" sz="1800" b="0" i="0" u="none" strike="noStrike" baseline="0" dirty="0">
                <a:solidFill>
                  <a:srgbClr val="000000"/>
                </a:solidFill>
                <a:latin typeface="TextbookNew-Regular"/>
              </a:rPr>
              <a:t>Дед Мороз 50</a:t>
            </a:r>
          </a:p>
          <a:p>
            <a:pPr algn="l"/>
            <a:r>
              <a:rPr lang="ru-RU" sz="1800" b="0" i="0" u="none" strike="noStrike" baseline="0" dirty="0">
                <a:solidFill>
                  <a:srgbClr val="000000"/>
                </a:solidFill>
                <a:latin typeface="TextbookNew-Regular"/>
              </a:rPr>
              <a:t>Новогодний венок 52</a:t>
            </a:r>
          </a:p>
          <a:p>
            <a:pPr algn="l"/>
            <a:r>
              <a:rPr lang="ru-RU" sz="1800" b="0" i="0" u="none" strike="noStrike" baseline="0" dirty="0">
                <a:solidFill>
                  <a:srgbClr val="000000"/>
                </a:solidFill>
                <a:latin typeface="TextbookNew-Regular"/>
              </a:rPr>
              <a:t>Елочный шар 54</a:t>
            </a:r>
          </a:p>
          <a:p>
            <a:pPr algn="l"/>
            <a:r>
              <a:rPr lang="ru-RU" sz="1800" b="0" i="0" u="none" strike="noStrike" baseline="0" dirty="0">
                <a:solidFill>
                  <a:srgbClr val="000000"/>
                </a:solidFill>
                <a:latin typeface="TextbookNew-Regular"/>
              </a:rPr>
              <a:t>Снеговик 56</a:t>
            </a:r>
          </a:p>
          <a:p>
            <a:pPr algn="l"/>
            <a:r>
              <a:rPr lang="ru-RU" sz="1800" b="0" i="0" u="none" strike="noStrike" baseline="0" dirty="0">
                <a:solidFill>
                  <a:srgbClr val="000000"/>
                </a:solidFill>
                <a:latin typeface="TextbookNew-Regular"/>
              </a:rPr>
              <a:t>Клоун 58</a:t>
            </a:r>
          </a:p>
        </p:txBody>
      </p:sp>
      <p:sp>
        <p:nvSpPr>
          <p:cNvPr id="4" name="Номер слайда 3"/>
          <p:cNvSpPr>
            <a:spLocks noGrp="1"/>
          </p:cNvSpPr>
          <p:nvPr>
            <p:ph type="sldNum" sz="quarter" idx="5"/>
          </p:nvPr>
        </p:nvSpPr>
        <p:spPr/>
        <p:txBody>
          <a:bodyPr/>
          <a:lstStyle/>
          <a:p>
            <a:fld id="{98962D1F-EBD6-44C1-A0ED-6441966F5E8A}" type="slidenum">
              <a:rPr lang="ru-RU" smtClean="0"/>
              <a:pPr/>
              <a:t>55</a:t>
            </a:fld>
            <a:endParaRPr lang="ru-RU"/>
          </a:p>
        </p:txBody>
      </p:sp>
    </p:spTree>
    <p:extLst>
      <p:ext uri="{BB962C8B-B14F-4D97-AF65-F5344CB8AC3E}">
        <p14:creationId xmlns:p14="http://schemas.microsoft.com/office/powerpoint/2010/main" val="14334676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0000" lnSpcReduction="20000"/>
          </a:bodyPr>
          <a:lstStyle/>
          <a:p>
            <a:r>
              <a:rPr lang="ru-RU" sz="1200" b="0" i="0" u="none" strike="noStrike" kern="1200" baseline="0" dirty="0">
                <a:solidFill>
                  <a:schemeClr val="tx1"/>
                </a:solidFill>
                <a:latin typeface="+mn-lt"/>
                <a:ea typeface="+mn-ea"/>
                <a:cs typeface="+mn-cs"/>
              </a:rPr>
              <a:t>А. </a:t>
            </a:r>
            <a:r>
              <a:rPr lang="ru-RU" sz="1200" b="0" i="0" u="none" strike="noStrike" kern="1200" baseline="0" dirty="0" err="1">
                <a:solidFill>
                  <a:schemeClr val="tx1"/>
                </a:solidFill>
                <a:latin typeface="+mn-lt"/>
                <a:ea typeface="+mn-ea"/>
                <a:cs typeface="+mn-cs"/>
              </a:rPr>
              <a:t>Бостельман</a:t>
            </a:r>
            <a:r>
              <a:rPr lang="ru-RU" sz="1200" b="0" i="0" u="none" strike="noStrike" kern="1200" baseline="0" dirty="0">
                <a:solidFill>
                  <a:schemeClr val="tx1"/>
                </a:solidFill>
                <a:latin typeface="+mn-lt"/>
                <a:ea typeface="+mn-ea"/>
                <a:cs typeface="+mn-cs"/>
              </a:rPr>
              <a:t>, М. </a:t>
            </a:r>
            <a:r>
              <a:rPr lang="ru-RU" sz="1200" b="0" i="0" u="none" strike="noStrike" kern="1200" baseline="0" dirty="0" err="1">
                <a:solidFill>
                  <a:schemeClr val="tx1"/>
                </a:solidFill>
                <a:latin typeface="+mn-lt"/>
                <a:ea typeface="+mn-ea"/>
                <a:cs typeface="+mn-cs"/>
              </a:rPr>
              <a:t>Финк</a:t>
            </a:r>
            <a:endParaRPr lang="ru-RU" sz="1200" b="0" i="0" u="none" strike="noStrike" kern="1200" baseline="0" dirty="0">
              <a:solidFill>
                <a:schemeClr val="tx1"/>
              </a:solidFill>
              <a:latin typeface="+mn-lt"/>
              <a:ea typeface="+mn-ea"/>
              <a:cs typeface="+mn-cs"/>
            </a:endParaRPr>
          </a:p>
          <a:p>
            <a:r>
              <a:rPr lang="ru-RU" sz="1200" b="1" i="0" u="none" strike="noStrike" kern="1200" baseline="0" dirty="0">
                <a:solidFill>
                  <a:schemeClr val="tx1"/>
                </a:solidFill>
                <a:latin typeface="+mn-lt"/>
                <a:ea typeface="+mn-ea"/>
                <a:cs typeface="+mn-cs"/>
              </a:rPr>
              <a:t>АТЕЛЬЕ В ЯСЛЯХ</a:t>
            </a:r>
          </a:p>
          <a:p>
            <a:r>
              <a:rPr lang="ru-RU" sz="1200" b="1" i="0" u="none" strike="noStrike" kern="1200" baseline="0" dirty="0">
                <a:solidFill>
                  <a:schemeClr val="tx1"/>
                </a:solidFill>
                <a:latin typeface="+mn-lt"/>
                <a:ea typeface="+mn-ea"/>
                <a:cs typeface="+mn-cs"/>
              </a:rPr>
              <a:t>Рисуем, размазываем и мастерим с детьми до 3 лет</a:t>
            </a:r>
          </a:p>
          <a:p>
            <a:r>
              <a:rPr lang="ru-RU" sz="1200" b="0" i="0" u="none" strike="noStrike" kern="1200" baseline="0" dirty="0">
                <a:solidFill>
                  <a:schemeClr val="tx1"/>
                </a:solidFill>
                <a:latin typeface="+mn-lt"/>
                <a:ea typeface="+mn-ea"/>
                <a:cs typeface="+mn-cs"/>
              </a:rPr>
              <a:t>Учебно-практическое пособие для педагогов дошкольного образования</a:t>
            </a:r>
          </a:p>
          <a:p>
            <a:r>
              <a:rPr lang="ru-RU" sz="1200" b="0" i="0" u="none" strike="noStrike" kern="1200" baseline="0" dirty="0">
                <a:solidFill>
                  <a:schemeClr val="tx1"/>
                </a:solidFill>
                <a:latin typeface="+mn-lt"/>
                <a:ea typeface="+mn-ea"/>
                <a:cs typeface="+mn-cs"/>
              </a:rPr>
              <a:t>Под редакцией С. Н. </a:t>
            </a:r>
            <a:r>
              <a:rPr lang="ru-RU" sz="1200" b="0" i="0" u="none" strike="noStrike" kern="1200" baseline="0" dirty="0" err="1">
                <a:solidFill>
                  <a:schemeClr val="tx1"/>
                </a:solidFill>
                <a:latin typeface="+mn-lt"/>
                <a:ea typeface="+mn-ea"/>
                <a:cs typeface="+mn-cs"/>
              </a:rPr>
              <a:t>Бондаревой</a:t>
            </a:r>
            <a:endParaRPr lang="ru-RU"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ISBN 978-5-4454-0574-0</a:t>
            </a:r>
            <a:endParaRPr lang="ru-RU" sz="1200" b="0" i="1" u="none" strike="noStrike" kern="1200" baseline="0" dirty="0">
              <a:solidFill>
                <a:schemeClr val="tx1"/>
              </a:solidFill>
              <a:latin typeface="+mn-lt"/>
              <a:ea typeface="+mn-ea"/>
              <a:cs typeface="+mn-cs"/>
            </a:endParaRP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Почему малыши льют столько краски на бумагу и на пол? Зачем постоянно пачкают стены и двери, разрисовывают обои? Извели столько бумаги, а на выходе — ни одного рисунка, чтобы можно было показать родителям! Всякий раз хочется сказать им: «Все, хватит!»</a:t>
            </a:r>
          </a:p>
          <a:p>
            <a:r>
              <a:rPr lang="ru-RU" sz="1200" b="0" i="0" u="none" strike="noStrike" kern="1200" baseline="0" dirty="0">
                <a:solidFill>
                  <a:schemeClr val="tx1"/>
                </a:solidFill>
                <a:latin typeface="+mn-lt"/>
                <a:ea typeface="+mn-ea"/>
                <a:cs typeface="+mn-cs"/>
              </a:rPr>
              <a:t>Не торопитесь! Дети раннего возраста любят возиться с красками, кисточками и водой, глиняной массой, но при этом, утверждают педагоги, у них нет цели нарисовать картину или вылепить скульптуру. </a:t>
            </a:r>
            <a:r>
              <a:rPr lang="ru-RU" sz="1200" b="0" i="1" u="none" strike="noStrike" kern="1200" baseline="0" dirty="0">
                <a:solidFill>
                  <a:schemeClr val="tx1"/>
                </a:solidFill>
                <a:latin typeface="+mn-lt"/>
                <a:ea typeface="+mn-ea"/>
                <a:cs typeface="+mn-cs"/>
              </a:rPr>
              <a:t>Пачкая, разрисовывая и размазывая</a:t>
            </a:r>
            <a:r>
              <a:rPr lang="ru-RU" sz="1200" b="0" i="0" u="none" strike="noStrike" kern="1200" baseline="0" dirty="0">
                <a:solidFill>
                  <a:schemeClr val="tx1"/>
                </a:solidFill>
                <a:latin typeface="+mn-lt"/>
                <a:ea typeface="+mn-ea"/>
                <a:cs typeface="+mn-cs"/>
              </a:rPr>
              <a:t>, дети обучаются, испытывают каждый предмет, который попадает им в руки, пытаясь выяснить, как и для чего его можно использовать. Это обучение </a:t>
            </a:r>
            <a:r>
              <a:rPr lang="ru-RU" sz="1200" b="0" i="1" u="none" strike="noStrike" kern="1200" baseline="0" dirty="0">
                <a:solidFill>
                  <a:schemeClr val="tx1"/>
                </a:solidFill>
                <a:latin typeface="+mn-lt"/>
                <a:ea typeface="+mn-ea"/>
                <a:cs typeface="+mn-cs"/>
              </a:rPr>
              <a:t>через игру </a:t>
            </a:r>
            <a:r>
              <a:rPr lang="ru-RU" sz="1200" b="0" i="0" u="none" strike="noStrike" kern="1200" baseline="0" dirty="0">
                <a:solidFill>
                  <a:schemeClr val="tx1"/>
                </a:solidFill>
                <a:latin typeface="+mn-lt"/>
                <a:ea typeface="+mn-ea"/>
                <a:cs typeface="+mn-cs"/>
              </a:rPr>
              <a:t>и мышление </a:t>
            </a:r>
            <a:r>
              <a:rPr lang="ru-RU" sz="1200" b="0" i="1" u="none" strike="noStrike" kern="1200" baseline="0" dirty="0">
                <a:solidFill>
                  <a:schemeClr val="tx1"/>
                </a:solidFill>
                <a:latin typeface="+mn-lt"/>
                <a:ea typeface="+mn-ea"/>
                <a:cs typeface="+mn-cs"/>
              </a:rPr>
              <a:t>через действие </a:t>
            </a:r>
            <a:r>
              <a:rPr lang="ru-RU" sz="1200" b="0" i="0" u="none" strike="noStrike" kern="1200" baseline="0" dirty="0">
                <a:solidFill>
                  <a:schemeClr val="tx1"/>
                </a:solidFill>
                <a:latin typeface="+mn-lt"/>
                <a:ea typeface="+mn-ea"/>
                <a:cs typeface="+mn-cs"/>
              </a:rPr>
              <a:t>захватывает всего ребенка. Именно поэтому так важно создать в яслях для детей место, в котором у них будет эта возможность обляпать краской все вокруг (от листа бумаги до собственного живота), взять в руки разные предметы, лизнуть их, разобрать и собрать.</a:t>
            </a:r>
          </a:p>
          <a:p>
            <a:r>
              <a:rPr lang="ru-RU" sz="1200" b="0" i="0" u="none" strike="noStrike" kern="1200" baseline="0" dirty="0">
                <a:solidFill>
                  <a:schemeClr val="tx1"/>
                </a:solidFill>
                <a:latin typeface="+mn-lt"/>
                <a:ea typeface="+mn-ea"/>
                <a:cs typeface="+mn-cs"/>
              </a:rPr>
              <a:t>Как правильно организовать такое ателье для маленьких творцов и экспериментаторов, подробно рассказывается в этом пособии. Также в нем размещены рецепты красок и практические советы, как подготовить различные инструменты для рисования и других творческих занятий — словом, превратить пространство ателье в развивающую образовательную среду.</a:t>
            </a:r>
          </a:p>
          <a:p>
            <a:r>
              <a:rPr lang="ru-RU" sz="1200" b="0" i="0" u="none" strike="noStrike" kern="1200" baseline="0" dirty="0">
                <a:solidFill>
                  <a:schemeClr val="tx1"/>
                </a:solidFill>
                <a:latin typeface="+mn-lt"/>
                <a:ea typeface="+mn-ea"/>
                <a:cs typeface="+mn-cs"/>
              </a:rPr>
              <a:t>Книга входит в методический комплект образовательной программы «Вдохновение» и полностью соответствует требованиям ФГОС ДО.</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СОДЕРЖАНИЕ</a:t>
            </a:r>
          </a:p>
          <a:p>
            <a:r>
              <a:rPr lang="ru-RU" sz="1200" b="0" i="0" u="none" strike="noStrike" kern="1200" baseline="0" dirty="0">
                <a:solidFill>
                  <a:schemeClr val="tx1"/>
                </a:solidFill>
                <a:latin typeface="+mn-lt"/>
                <a:ea typeface="+mn-ea"/>
                <a:cs typeface="+mn-cs"/>
              </a:rPr>
              <a:t>Предисловие к русскому изданию . . . . . . . . . . . . . . . . . . . . . . . . . . 6</a:t>
            </a:r>
          </a:p>
          <a:p>
            <a:r>
              <a:rPr lang="ru-RU" sz="1200" b="0" i="0" u="none" strike="noStrike" kern="1200" baseline="0" dirty="0">
                <a:solidFill>
                  <a:schemeClr val="tx1"/>
                </a:solidFill>
                <a:latin typeface="+mn-lt"/>
                <a:ea typeface="+mn-ea"/>
                <a:cs typeface="+mn-cs"/>
              </a:rPr>
              <a:t>От ощущения до узнавания: детское ателье как место для маленьких исследователей. . . . . 7</a:t>
            </a:r>
          </a:p>
          <a:p>
            <a:r>
              <a:rPr lang="ru-RU" sz="1200" b="0" i="0" u="none" strike="noStrike" kern="1200" baseline="0" dirty="0">
                <a:solidFill>
                  <a:schemeClr val="tx1"/>
                </a:solidFill>
                <a:latin typeface="+mn-lt"/>
                <a:ea typeface="+mn-ea"/>
                <a:cs typeface="+mn-cs"/>
              </a:rPr>
              <a:t>Что они приносят с собой: о потребности открывать мир и изменять его . . . . . . . . . . . . 11</a:t>
            </a:r>
          </a:p>
          <a:p>
            <a:r>
              <a:rPr lang="ru-RU" sz="1200" b="0" i="0" u="none" strike="noStrike" kern="1200" baseline="0" dirty="0">
                <a:solidFill>
                  <a:schemeClr val="tx1"/>
                </a:solidFill>
                <a:latin typeface="+mn-lt"/>
                <a:ea typeface="+mn-ea"/>
                <a:cs typeface="+mn-cs"/>
              </a:rPr>
              <a:t>     Элементарные эксперименты и ателье . . . . . . . . . . . . . . . . . . . . . . . . . . . . . 12</a:t>
            </a:r>
          </a:p>
          <a:p>
            <a:r>
              <a:rPr lang="ru-RU" sz="1200" b="0" i="0" u="none" strike="noStrike" kern="1200" baseline="0" dirty="0">
                <a:solidFill>
                  <a:schemeClr val="tx1"/>
                </a:solidFill>
                <a:latin typeface="+mn-lt"/>
                <a:ea typeface="+mn-ea"/>
                <a:cs typeface="+mn-cs"/>
              </a:rPr>
              <a:t>     Первая форма самовыражения наряду со словом: оставить свой след . . . . . . . . . . . . . . . . . . . . 20</a:t>
            </a:r>
          </a:p>
          <a:p>
            <a:r>
              <a:rPr lang="ru-RU" sz="1200" b="0" i="0" u="none" strike="noStrike" kern="1200" baseline="0" dirty="0">
                <a:solidFill>
                  <a:schemeClr val="tx1"/>
                </a:solidFill>
                <a:latin typeface="+mn-lt"/>
                <a:ea typeface="+mn-ea"/>
                <a:cs typeface="+mn-cs"/>
              </a:rPr>
              <a:t>     Фазы развития при рисовании красками и карандашами . . . . . . . . . . 21</a:t>
            </a:r>
          </a:p>
          <a:p>
            <a:r>
              <a:rPr lang="ru-RU" sz="1200" b="0" i="0" u="none" strike="noStrike" kern="1200" baseline="0" dirty="0">
                <a:solidFill>
                  <a:schemeClr val="tx1"/>
                </a:solidFill>
                <a:latin typeface="+mn-lt"/>
                <a:ea typeface="+mn-ea"/>
                <a:cs typeface="+mn-cs"/>
              </a:rPr>
              <a:t>Оформление ателье . . . . . . . . . . . . . . . . . . . . . . . . . . . . . . . . 23</a:t>
            </a:r>
          </a:p>
          <a:p>
            <a:r>
              <a:rPr lang="ru-RU" sz="1200" b="0" i="0" u="none" strike="noStrike" kern="1200" baseline="0" dirty="0">
                <a:solidFill>
                  <a:schemeClr val="tx1"/>
                </a:solidFill>
                <a:latin typeface="+mn-lt"/>
                <a:ea typeface="+mn-ea"/>
                <a:cs typeface="+mn-cs"/>
              </a:rPr>
              <a:t>     Групповое помещение: нет места для размазывания?! . . . . . . . . . . . . . . . . . 24</a:t>
            </a:r>
          </a:p>
          <a:p>
            <a:r>
              <a:rPr lang="ru-RU" sz="1200" b="0" i="0" u="none" strike="noStrike" kern="1200" baseline="0" dirty="0">
                <a:solidFill>
                  <a:schemeClr val="tx1"/>
                </a:solidFill>
                <a:latin typeface="+mn-lt"/>
                <a:ea typeface="+mn-ea"/>
                <a:cs typeface="+mn-cs"/>
              </a:rPr>
              <a:t>     Принципы устройства ателье . . . . . . . . . . . . . . . . . . . . . . . . . . . . . . . . . . . . . 25</a:t>
            </a:r>
          </a:p>
          <a:p>
            <a:r>
              <a:rPr lang="ru-RU" sz="1200" b="0" i="0" u="none" strike="noStrike" kern="1200" baseline="0" dirty="0">
                <a:solidFill>
                  <a:schemeClr val="tx1"/>
                </a:solidFill>
                <a:latin typeface="+mn-lt"/>
                <a:ea typeface="+mn-ea"/>
                <a:cs typeface="+mn-cs"/>
              </a:rPr>
              <a:t>Занятия . . . . . . . . . . . . . . . . . . . . . . . . . . . . . . . . . . . . . . . . . . . . . 30</a:t>
            </a:r>
          </a:p>
          <a:p>
            <a:r>
              <a:rPr lang="ru-RU" sz="1200" b="0" i="0" u="none" strike="noStrike" kern="1200" baseline="0" dirty="0">
                <a:solidFill>
                  <a:schemeClr val="tx1"/>
                </a:solidFill>
                <a:latin typeface="+mn-lt"/>
                <a:ea typeface="+mn-ea"/>
                <a:cs typeface="+mn-cs"/>
              </a:rPr>
              <a:t>     Консистенция против яркости: что привлекает детей в краске? . . . . . . . . . . . . 31</a:t>
            </a:r>
          </a:p>
          <a:p>
            <a:r>
              <a:rPr lang="ru-RU" sz="1200" b="0" i="0" u="none" strike="noStrike" kern="1200" baseline="0" dirty="0">
                <a:solidFill>
                  <a:schemeClr val="tx1"/>
                </a:solidFill>
                <a:latin typeface="+mn-lt"/>
                <a:ea typeface="+mn-ea"/>
                <a:cs typeface="+mn-cs"/>
              </a:rPr>
              <a:t>     Вначале была земля: от удовольствия размазывать — к рисованию. . . . . . . . 34</a:t>
            </a:r>
          </a:p>
          <a:p>
            <a:r>
              <a:rPr lang="ru-RU" sz="1200" b="0" i="0" u="none" strike="noStrike" kern="1200" baseline="0" dirty="0">
                <a:solidFill>
                  <a:schemeClr val="tx1"/>
                </a:solidFill>
                <a:latin typeface="+mn-lt"/>
                <a:ea typeface="+mn-ea"/>
                <a:cs typeface="+mn-cs"/>
              </a:rPr>
              <a:t>     Подходит, чтобы лечь в нее: краска в ванне . . . . . . . . . . . . . . . . . . . . . . . . . . . . . . 38</a:t>
            </a:r>
          </a:p>
          <a:p>
            <a:r>
              <a:rPr lang="ru-RU" sz="1200" b="0" i="0" u="none" strike="noStrike" kern="1200" baseline="0" dirty="0">
                <a:solidFill>
                  <a:schemeClr val="tx1"/>
                </a:solidFill>
                <a:latin typeface="+mn-lt"/>
                <a:ea typeface="+mn-ea"/>
                <a:cs typeface="+mn-cs"/>
              </a:rPr>
              <a:t>     Все течет: рисование водой и краской . . . . . . . . . . . . . . . . . . . . . . . . . . . . . . . . . . . . . . . 41</a:t>
            </a:r>
          </a:p>
          <a:p>
            <a:r>
              <a:rPr lang="ru-RU" sz="1200" b="0" i="0" u="none" strike="noStrike" kern="1200" baseline="0" dirty="0">
                <a:solidFill>
                  <a:schemeClr val="tx1"/>
                </a:solidFill>
                <a:latin typeface="+mn-lt"/>
                <a:ea typeface="+mn-ea"/>
                <a:cs typeface="+mn-cs"/>
              </a:rPr>
              <a:t>     Шатается, цветное, но невкусное: рисование краской для пудинга . . . . . . . . . . . .. 44</a:t>
            </a:r>
          </a:p>
          <a:p>
            <a:r>
              <a:rPr lang="ru-RU" sz="1200" b="0" i="0" u="none" strike="noStrike" kern="1200" baseline="0" dirty="0">
                <a:solidFill>
                  <a:schemeClr val="tx1"/>
                </a:solidFill>
                <a:latin typeface="+mn-lt"/>
                <a:ea typeface="+mn-ea"/>
                <a:cs typeface="+mn-cs"/>
              </a:rPr>
              <a:t>     Ура, синий снег: машина для рисования цветным песком . . . . . . . . . . . . . . . . . . . . . 47</a:t>
            </a:r>
          </a:p>
          <a:p>
            <a:r>
              <a:rPr lang="ru-RU" sz="1200" b="0" i="0" u="none" strike="noStrike" kern="1200" baseline="0" dirty="0">
                <a:solidFill>
                  <a:schemeClr val="tx1"/>
                </a:solidFill>
                <a:latin typeface="+mn-lt"/>
                <a:ea typeface="+mn-ea"/>
                <a:cs typeface="+mn-cs"/>
              </a:rPr>
              <a:t>     Идет цветной дождь: качели из ведра с краской . . . . . . . . . . . . . . . . . . . . . . . . . . . . . 50</a:t>
            </a:r>
          </a:p>
          <a:p>
            <a:r>
              <a:rPr lang="ru-RU" sz="1200" b="0" i="0" u="none" strike="noStrike" kern="1200" baseline="0" dirty="0">
                <a:solidFill>
                  <a:schemeClr val="tx1"/>
                </a:solidFill>
                <a:latin typeface="+mn-lt"/>
                <a:ea typeface="+mn-ea"/>
                <a:cs typeface="+mn-cs"/>
              </a:rPr>
              <a:t>     Волшебная рисовальная машина из картонной коробки . . . . . . . . . . . . . . . . . . . . . 54</a:t>
            </a:r>
          </a:p>
          <a:p>
            <a:r>
              <a:rPr lang="ru-RU" sz="1200" b="0" i="0" u="none" strike="noStrike" kern="1200" baseline="0" dirty="0">
                <a:solidFill>
                  <a:schemeClr val="tx1"/>
                </a:solidFill>
                <a:latin typeface="+mn-lt"/>
                <a:ea typeface="+mn-ea"/>
                <a:cs typeface="+mn-cs"/>
              </a:rPr>
              <a:t>     Разноцветные облака: рисование пенной краской . . . . . . . . . . . . . . . . . . . . . . . . .. 56</a:t>
            </a:r>
          </a:p>
          <a:p>
            <a:r>
              <a:rPr lang="ru-RU" sz="1200" b="0" i="0" u="none" strike="noStrike" kern="1200" baseline="0" dirty="0">
                <a:solidFill>
                  <a:schemeClr val="tx1"/>
                </a:solidFill>
                <a:latin typeface="+mn-lt"/>
                <a:ea typeface="+mn-ea"/>
                <a:cs typeface="+mn-cs"/>
              </a:rPr>
              <a:t>     Рисование на мольберте . . . . . . . . . . . . . . . . . . . . . . . . . . . . . . . . . . . . . . . . . 58</a:t>
            </a:r>
          </a:p>
          <a:p>
            <a:r>
              <a:rPr lang="ru-RU" sz="1200" b="0" i="0" u="none" strike="noStrike" kern="1200" baseline="0" dirty="0">
                <a:solidFill>
                  <a:schemeClr val="tx1"/>
                </a:solidFill>
                <a:latin typeface="+mn-lt"/>
                <a:ea typeface="+mn-ea"/>
                <a:cs typeface="+mn-cs"/>
              </a:rPr>
              <a:t>     Брать ложкой, намазывать, расчесывать, царапать: инструменты для рисования . . . 61</a:t>
            </a:r>
          </a:p>
          <a:p>
            <a:r>
              <a:rPr lang="ru-RU" sz="1200" b="0" i="0" u="none" strike="noStrike" kern="1200" baseline="0" dirty="0">
                <a:solidFill>
                  <a:schemeClr val="tx1"/>
                </a:solidFill>
                <a:latin typeface="+mn-lt"/>
                <a:ea typeface="+mn-ea"/>
                <a:cs typeface="+mn-cs"/>
              </a:rPr>
              <a:t>     Удовольствие от езды по мокрому следу: катушки и валики . . . . . . . . . . . . . . . . . . . .. . . 64</a:t>
            </a:r>
          </a:p>
          <a:p>
            <a:r>
              <a:rPr lang="ru-RU" sz="1200" b="0" i="0" u="none" strike="noStrike" kern="1200" baseline="0" dirty="0">
                <a:solidFill>
                  <a:schemeClr val="tx1"/>
                </a:solidFill>
                <a:latin typeface="+mn-lt"/>
                <a:ea typeface="+mn-ea"/>
                <a:cs typeface="+mn-cs"/>
              </a:rPr>
              <a:t>     Место для танцев фей . . . . . . . . . . . . . . . . . . . . . . . . . . . . . . . . . . . . . . . . . . . . 67</a:t>
            </a:r>
          </a:p>
          <a:p>
            <a:r>
              <a:rPr lang="ru-RU" sz="1200" b="0" i="0" u="none" strike="noStrike" kern="1200" baseline="0" dirty="0">
                <a:solidFill>
                  <a:schemeClr val="tx1"/>
                </a:solidFill>
                <a:latin typeface="+mn-lt"/>
                <a:ea typeface="+mn-ea"/>
                <a:cs typeface="+mn-cs"/>
              </a:rPr>
              <a:t>     Искусство разрывания на мелкие кусочки . . . . . . . . . . . . . . . . . . . . . . . . 69</a:t>
            </a:r>
          </a:p>
          <a:p>
            <a:r>
              <a:rPr lang="ru-RU" sz="1200" b="0" i="0" u="none" strike="noStrike" kern="1200" baseline="0" dirty="0">
                <a:solidFill>
                  <a:schemeClr val="tx1"/>
                </a:solidFill>
                <a:latin typeface="+mn-lt"/>
                <a:ea typeface="+mn-ea"/>
                <a:cs typeface="+mn-cs"/>
              </a:rPr>
              <a:t>     Гладкая, впитывающая, наклонная: рисование на различной основе . . . .. 71</a:t>
            </a:r>
          </a:p>
          <a:p>
            <a:r>
              <a:rPr lang="ru-RU" sz="1200" b="0" i="0" u="none" strike="noStrike" kern="1200" baseline="0" dirty="0">
                <a:solidFill>
                  <a:schemeClr val="tx1"/>
                </a:solidFill>
                <a:latin typeface="+mn-lt"/>
                <a:ea typeface="+mn-ea"/>
                <a:cs typeface="+mn-cs"/>
              </a:rPr>
              <a:t>     Зеленой, красной, белой — и все время по кругу . . . . . . . . . . . . . . . . . . 73</a:t>
            </a:r>
          </a:p>
          <a:p>
            <a:r>
              <a:rPr lang="ru-RU" sz="1200" b="0" i="0" u="none" strike="noStrike" kern="1200" baseline="0" dirty="0">
                <a:solidFill>
                  <a:schemeClr val="tx1"/>
                </a:solidFill>
                <a:latin typeface="+mn-lt"/>
                <a:ea typeface="+mn-ea"/>
                <a:cs typeface="+mn-cs"/>
              </a:rPr>
              <a:t>     Из одного получается много: волшебные оттиски . . . . . . . . . . . . . . . . . 75</a:t>
            </a:r>
          </a:p>
          <a:p>
            <a:r>
              <a:rPr lang="ru-RU" sz="1200" b="0" i="0" u="none" strike="noStrike" kern="1200" baseline="0" dirty="0">
                <a:solidFill>
                  <a:schemeClr val="tx1"/>
                </a:solidFill>
                <a:latin typeface="+mn-lt"/>
                <a:ea typeface="+mn-ea"/>
                <a:cs typeface="+mn-cs"/>
              </a:rPr>
              <a:t>     Графика, отпечатанная огурцом . . . . . . . . . . . . . . . . . . . . . . . . . . . . . . . . . . 78</a:t>
            </a:r>
          </a:p>
          <a:p>
            <a:r>
              <a:rPr lang="ru-RU" sz="1200" b="0" i="0" u="none" strike="noStrike" kern="1200" baseline="0" dirty="0">
                <a:solidFill>
                  <a:schemeClr val="tx1"/>
                </a:solidFill>
                <a:latin typeface="+mn-lt"/>
                <a:ea typeface="+mn-ea"/>
                <a:cs typeface="+mn-cs"/>
              </a:rPr>
              <a:t>     Создать понятный мир: глина, картон и некий предмет . . . . . . . . . . . . 81</a:t>
            </a:r>
          </a:p>
          <a:p>
            <a:r>
              <a:rPr lang="ru-RU" sz="1200" b="0" i="0" u="none" strike="noStrike" kern="1200" baseline="0" dirty="0">
                <a:solidFill>
                  <a:schemeClr val="tx1"/>
                </a:solidFill>
                <a:latin typeface="+mn-lt"/>
                <a:ea typeface="+mn-ea"/>
                <a:cs typeface="+mn-cs"/>
              </a:rPr>
              <a:t>     Картонный уголок, куда можно что-то спрятать . . . . . . . . . . . . . . . . . . . . 82</a:t>
            </a:r>
          </a:p>
          <a:p>
            <a:r>
              <a:rPr lang="ru-RU" sz="1200" b="0" i="0" u="none" strike="noStrike" kern="1200" baseline="0" dirty="0">
                <a:solidFill>
                  <a:schemeClr val="tx1"/>
                </a:solidFill>
                <a:latin typeface="+mn-lt"/>
                <a:ea typeface="+mn-ea"/>
                <a:cs typeface="+mn-cs"/>
              </a:rPr>
              <a:t>     Пилить — это счастье: первые мастерские . . . . . . . . . . . . . . . . . . . . . . . . 84</a:t>
            </a:r>
          </a:p>
          <a:p>
            <a:r>
              <a:rPr lang="ru-RU" sz="1200" b="0" i="0" u="none" strike="noStrike" kern="1200" baseline="0" dirty="0">
                <a:solidFill>
                  <a:schemeClr val="tx1"/>
                </a:solidFill>
                <a:latin typeface="+mn-lt"/>
                <a:ea typeface="+mn-ea"/>
                <a:cs typeface="+mn-cs"/>
              </a:rPr>
              <a:t>     Первая встреча с глиной . . . . . . . . . . . . . . . . . . . . . . . . . . . . . . . . . . . . . . . . . 87</a:t>
            </a:r>
          </a:p>
          <a:p>
            <a:r>
              <a:rPr lang="ru-RU" sz="1200" b="0" i="0" u="none" strike="noStrike" kern="1200" baseline="0" dirty="0">
                <a:solidFill>
                  <a:schemeClr val="tx1"/>
                </a:solidFill>
                <a:latin typeface="+mn-lt"/>
                <a:ea typeface="+mn-ea"/>
                <a:cs typeface="+mn-cs"/>
              </a:rPr>
              <a:t>     Мир из глины: игровой ландшафт . . . . . . . . . . . . . . . . . . . . . . . . . . . . . . . . 90</a:t>
            </a:r>
          </a:p>
          <a:p>
            <a:r>
              <a:rPr lang="ru-RU" sz="1200" b="0" i="0" u="none" strike="noStrike" kern="1200" baseline="0" dirty="0">
                <a:solidFill>
                  <a:schemeClr val="tx1"/>
                </a:solidFill>
                <a:latin typeface="+mn-lt"/>
                <a:ea typeface="+mn-ea"/>
                <a:cs typeface="+mn-cs"/>
              </a:rPr>
              <a:t>     Принцип тематического набора для занятий . . . . . . . . . . . . . . . . . . . . . . 92</a:t>
            </a:r>
          </a:p>
          <a:p>
            <a:r>
              <a:rPr lang="ru-RU" sz="1200" b="0" i="0" u="none" strike="noStrike" kern="1200" baseline="0" dirty="0">
                <a:solidFill>
                  <a:schemeClr val="tx1"/>
                </a:solidFill>
                <a:latin typeface="+mn-lt"/>
                <a:ea typeface="+mn-ea"/>
                <a:cs typeface="+mn-cs"/>
              </a:rPr>
              <a:t>     Особый мир ощущений в коробке . . . . . . . . . . . . . . . . . . . . . . . . . . . . . . . . 94</a:t>
            </a:r>
          </a:p>
          <a:p>
            <a:r>
              <a:rPr lang="ru-RU" sz="1200" b="0" i="0" u="none" strike="noStrike" kern="1200" baseline="0" dirty="0">
                <a:solidFill>
                  <a:schemeClr val="tx1"/>
                </a:solidFill>
                <a:latin typeface="+mn-lt"/>
                <a:ea typeface="+mn-ea"/>
                <a:cs typeface="+mn-cs"/>
              </a:rPr>
              <a:t>Научить детей рисовать: сначала продемонстрировать, потом сделать вместе с ними и побудить сделать самим . . . . 96</a:t>
            </a:r>
          </a:p>
          <a:p>
            <a:r>
              <a:rPr lang="ru-RU" sz="1200" b="0" i="0" u="none" strike="noStrike" kern="1200" baseline="0" dirty="0">
                <a:solidFill>
                  <a:schemeClr val="tx1"/>
                </a:solidFill>
                <a:latin typeface="+mn-lt"/>
                <a:ea typeface="+mn-ea"/>
                <a:cs typeface="+mn-cs"/>
              </a:rPr>
              <a:t>Документировать . . . . . . . . . . . . . . . . . . . . . . . . . . . . . . . . . 100</a:t>
            </a:r>
          </a:p>
          <a:p>
            <a:r>
              <a:rPr lang="ru-RU" sz="1200" b="0" i="0" u="none" strike="noStrike" kern="1200" baseline="0" dirty="0">
                <a:solidFill>
                  <a:schemeClr val="tx1"/>
                </a:solidFill>
                <a:latin typeface="+mn-lt"/>
                <a:ea typeface="+mn-ea"/>
                <a:cs typeface="+mn-cs"/>
              </a:rPr>
              <a:t>     Что им нужно — и что не нужно: хорошие условия для маленьких художников . . . . . . . . 104</a:t>
            </a:r>
          </a:p>
          <a:p>
            <a:r>
              <a:rPr lang="ru-RU" sz="1200" b="0" i="0" u="none" strike="noStrike" kern="1200" baseline="0" dirty="0">
                <a:solidFill>
                  <a:schemeClr val="tx1"/>
                </a:solidFill>
                <a:latin typeface="+mn-lt"/>
                <a:ea typeface="+mn-ea"/>
                <a:cs typeface="+mn-cs"/>
              </a:rPr>
              <a:t>     Это просто невозможно: что нужно оставить . . . . . . . . . . . . . . . . . . . . . 109</a:t>
            </a:r>
          </a:p>
          <a:p>
            <a:r>
              <a:rPr lang="ru-RU" sz="1200" b="0" i="0" u="none" strike="noStrike" kern="1200" baseline="0" dirty="0">
                <a:solidFill>
                  <a:schemeClr val="tx1"/>
                </a:solidFill>
                <a:latin typeface="+mn-lt"/>
                <a:ea typeface="+mn-ea"/>
                <a:cs typeface="+mn-cs"/>
              </a:rPr>
              <a:t>     Как работа в ателье изменила тебя? Три вопроса воспитательнице . . . . . . . . . . . . 114</a:t>
            </a:r>
            <a:endParaRPr lang="ru-RU" dirty="0"/>
          </a:p>
          <a:p>
            <a:endParaRPr lang="ru-RU" dirty="0"/>
          </a:p>
        </p:txBody>
      </p:sp>
      <p:sp>
        <p:nvSpPr>
          <p:cNvPr id="4" name="Номер слайда 3"/>
          <p:cNvSpPr>
            <a:spLocks noGrp="1"/>
          </p:cNvSpPr>
          <p:nvPr>
            <p:ph type="sldNum" sz="quarter" idx="5"/>
          </p:nvPr>
        </p:nvSpPr>
        <p:spPr/>
        <p:txBody>
          <a:bodyPr/>
          <a:lstStyle/>
          <a:p>
            <a:fld id="{98962D1F-EBD6-44C1-A0ED-6441966F5E8A}" type="slidenum">
              <a:rPr lang="ru-RU" smtClean="0"/>
              <a:pPr/>
              <a:t>56</a:t>
            </a:fld>
            <a:endParaRPr lang="ru-RU"/>
          </a:p>
        </p:txBody>
      </p:sp>
    </p:spTree>
    <p:extLst>
      <p:ext uri="{BB962C8B-B14F-4D97-AF65-F5344CB8AC3E}">
        <p14:creationId xmlns:p14="http://schemas.microsoft.com/office/powerpoint/2010/main" val="6233733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0000" lnSpcReduction="20000"/>
          </a:bodyPr>
          <a:lstStyle/>
          <a:p>
            <a:r>
              <a:rPr lang="ru-RU" sz="1200" b="0" i="0" u="none" strike="noStrike" kern="1200" baseline="0" dirty="0">
                <a:solidFill>
                  <a:schemeClr val="tx1"/>
                </a:solidFill>
                <a:latin typeface="+mn-lt"/>
                <a:ea typeface="+mn-ea"/>
                <a:cs typeface="+mn-cs"/>
              </a:rPr>
              <a:t>М. </a:t>
            </a:r>
            <a:r>
              <a:rPr lang="ru-RU" sz="1200" b="0" i="0" u="none" strike="noStrike" kern="1200" baseline="0" dirty="0" err="1">
                <a:solidFill>
                  <a:schemeClr val="tx1"/>
                </a:solidFill>
                <a:latin typeface="+mn-lt"/>
                <a:ea typeface="+mn-ea"/>
                <a:cs typeface="+mn-cs"/>
              </a:rPr>
              <a:t>Финк</a:t>
            </a:r>
            <a:r>
              <a:rPr lang="ru-RU" sz="1200" b="0" i="0" u="none" strike="noStrike" kern="1200" baseline="0" dirty="0">
                <a:solidFill>
                  <a:schemeClr val="tx1"/>
                </a:solidFill>
                <a:latin typeface="+mn-lt"/>
                <a:ea typeface="+mn-ea"/>
                <a:cs typeface="+mn-cs"/>
              </a:rPr>
              <a:t>, А. </a:t>
            </a:r>
            <a:r>
              <a:rPr lang="ru-RU" sz="1200" b="0" i="0" u="none" strike="noStrike" kern="1200" baseline="0" dirty="0" err="1">
                <a:solidFill>
                  <a:schemeClr val="tx1"/>
                </a:solidFill>
                <a:latin typeface="+mn-lt"/>
                <a:ea typeface="+mn-ea"/>
                <a:cs typeface="+mn-cs"/>
              </a:rPr>
              <a:t>Бостельман</a:t>
            </a:r>
            <a:endParaRPr lang="ru-RU" sz="1200" b="0" i="0" u="none" strike="noStrike" kern="1200" baseline="0" dirty="0">
              <a:solidFill>
                <a:schemeClr val="tx1"/>
              </a:solidFill>
              <a:latin typeface="+mn-lt"/>
              <a:ea typeface="+mn-ea"/>
              <a:cs typeface="+mn-cs"/>
            </a:endParaRPr>
          </a:p>
          <a:p>
            <a:r>
              <a:rPr lang="ru-RU" sz="1200" b="1" i="0" u="none" strike="noStrike" kern="1200" baseline="0" dirty="0">
                <a:solidFill>
                  <a:schemeClr val="tx1"/>
                </a:solidFill>
                <a:latin typeface="+mn-lt"/>
                <a:ea typeface="+mn-ea"/>
                <a:cs typeface="+mn-cs"/>
              </a:rPr>
              <a:t>ТВОРЧЕСКАЯ МАСТЕРСКАЯ В ДЕТСКОМ САДУ</a:t>
            </a:r>
          </a:p>
          <a:p>
            <a:r>
              <a:rPr lang="ru-RU" sz="1200" b="1" i="0" u="none" strike="noStrike" kern="1200" baseline="0" dirty="0">
                <a:solidFill>
                  <a:schemeClr val="tx1"/>
                </a:solidFill>
                <a:latin typeface="+mn-lt"/>
                <a:ea typeface="+mn-ea"/>
                <a:cs typeface="+mn-cs"/>
              </a:rPr>
              <a:t>Рисуем, лепим, конструируем</a:t>
            </a:r>
          </a:p>
          <a:p>
            <a:r>
              <a:rPr lang="ru-RU" sz="1200" b="0" i="0" u="none" strike="noStrike" kern="1200" baseline="0" dirty="0">
                <a:solidFill>
                  <a:schemeClr val="tx1"/>
                </a:solidFill>
                <a:latin typeface="+mn-lt"/>
                <a:ea typeface="+mn-ea"/>
                <a:cs typeface="+mn-cs"/>
              </a:rPr>
              <a:t>Учебно-практическое пособие для педагогов дошкольного образования</a:t>
            </a:r>
          </a:p>
          <a:p>
            <a:r>
              <a:rPr lang="ru-RU" sz="1200" b="0" i="0" u="none" strike="noStrike" kern="1200" baseline="0" dirty="0">
                <a:solidFill>
                  <a:schemeClr val="tx1"/>
                </a:solidFill>
                <a:latin typeface="+mn-lt"/>
                <a:ea typeface="+mn-ea"/>
                <a:cs typeface="+mn-cs"/>
              </a:rPr>
              <a:t>Под редакцией И. А. Лыковой</a:t>
            </a:r>
          </a:p>
          <a:p>
            <a:r>
              <a:rPr lang="en-US" sz="1200" b="0" i="1" u="none" strike="noStrike" kern="1200" baseline="0" dirty="0">
                <a:solidFill>
                  <a:schemeClr val="tx1"/>
                </a:solidFill>
                <a:latin typeface="+mn-lt"/>
                <a:ea typeface="+mn-ea"/>
                <a:cs typeface="+mn-cs"/>
              </a:rPr>
              <a:t>ISBN 978-5-4454-0703-4</a:t>
            </a:r>
            <a:endParaRPr lang="ru-RU" sz="1200" b="0" i="1" u="none" strike="noStrike" kern="1200" baseline="0" dirty="0">
              <a:solidFill>
                <a:schemeClr val="tx1"/>
              </a:solidFill>
              <a:latin typeface="+mn-lt"/>
              <a:ea typeface="+mn-ea"/>
              <a:cs typeface="+mn-cs"/>
            </a:endParaRP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Слова «образование» и «образ» созвучны. Рисование, лепка, конструирование — важнейшая часть дошкольного образования. Когда дети работают в творческой мастерской детского сада, результатами этой деятельности становятся красочные картины и поделки самых необычных форм. При этом малыши получают разнообразный опыт общения с материалами и постигают сам процесс творчества. Каждый рисунок, каждая вылепленная фигурка отражают результаты познания ребенком окружающего мира.</a:t>
            </a:r>
          </a:p>
          <a:p>
            <a:r>
              <a:rPr lang="ru-RU" sz="1200" b="0" i="0" u="none" strike="noStrike" kern="1200" baseline="0" dirty="0">
                <a:solidFill>
                  <a:schemeClr val="tx1"/>
                </a:solidFill>
                <a:latin typeface="+mn-lt"/>
                <a:ea typeface="+mn-ea"/>
                <a:cs typeface="+mn-cs"/>
              </a:rPr>
              <a:t>В книге собраны идеи проектов в области художественно-эстетического развития, которые можно без особого труда реализовать в детском саду, освоив при этом доступные детям основные художественные техники.</a:t>
            </a:r>
          </a:p>
          <a:p>
            <a:r>
              <a:rPr lang="ru-RU" sz="1200" b="0" i="0" u="none" strike="noStrike" kern="1200" baseline="0" dirty="0">
                <a:solidFill>
                  <a:schemeClr val="tx1"/>
                </a:solidFill>
                <a:latin typeface="+mn-lt"/>
                <a:ea typeface="+mn-ea"/>
                <a:cs typeface="+mn-cs"/>
              </a:rPr>
              <a:t>Книга входит в методический комплект образовательной программы «Вдохновение», полностью соответствует требованиям ФГОС ДО и может быть использована в целях художественно-эстетического развития детей.</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СОДЕРЖАНИЕ</a:t>
            </a:r>
          </a:p>
          <a:p>
            <a:r>
              <a:rPr lang="ru-RU" sz="1200" b="0" i="0" u="none" strike="noStrike" kern="1200" baseline="0" dirty="0">
                <a:solidFill>
                  <a:schemeClr val="tx1"/>
                </a:solidFill>
                <a:latin typeface="+mn-lt"/>
                <a:ea typeface="+mn-ea"/>
                <a:cs typeface="+mn-cs"/>
              </a:rPr>
              <a:t>Предисловие к русскому изданию . . . . . . . . . . . . . . . . . . . . . . . . 4</a:t>
            </a:r>
          </a:p>
          <a:p>
            <a:r>
              <a:rPr lang="ru-RU" sz="1200" b="0" i="0" u="none" strike="noStrike" kern="1200" baseline="0" dirty="0">
                <a:solidFill>
                  <a:schemeClr val="tx1"/>
                </a:solidFill>
                <a:latin typeface="+mn-lt"/>
                <a:ea typeface="+mn-ea"/>
                <a:cs typeface="+mn-cs"/>
              </a:rPr>
              <a:t>От авторов. . . . . . . . . . . . . . . . . . . . . . . . . . . . . . . . . . . . . . . . . . . . . . . . 6</a:t>
            </a:r>
          </a:p>
          <a:p>
            <a:r>
              <a:rPr lang="ru-RU" sz="1200" b="0" i="0" u="none" strike="noStrike" kern="1200" baseline="0" dirty="0">
                <a:solidFill>
                  <a:schemeClr val="tx1"/>
                </a:solidFill>
                <a:latin typeface="+mn-lt"/>
                <a:ea typeface="+mn-ea"/>
                <a:cs typeface="+mn-cs"/>
              </a:rPr>
              <a:t>Первый вопрос: об искусстве ли идет речь? . . . . . . . . . . . . . . . 7</a:t>
            </a:r>
          </a:p>
          <a:p>
            <a:r>
              <a:rPr lang="ru-RU" sz="1200" b="0" i="0" u="none" strike="noStrike" kern="1200" baseline="0" dirty="0">
                <a:solidFill>
                  <a:schemeClr val="tx1"/>
                </a:solidFill>
                <a:latin typeface="+mn-lt"/>
                <a:ea typeface="+mn-ea"/>
                <a:cs typeface="+mn-cs"/>
              </a:rPr>
              <a:t>Мастерская — синоним креативности? Уточнение понятия . . . . . . . . . . . . . . . . . . . . . . . . . . . . . . . . . . . . . . . 9</a:t>
            </a:r>
          </a:p>
          <a:p>
            <a:r>
              <a:rPr lang="ru-RU" sz="1200" b="0" i="0" u="none" strike="noStrike" kern="1200" baseline="0" dirty="0">
                <a:solidFill>
                  <a:schemeClr val="tx1"/>
                </a:solidFill>
                <a:latin typeface="+mn-lt"/>
                <a:ea typeface="+mn-ea"/>
                <a:cs typeface="+mn-cs"/>
              </a:rPr>
              <a:t>Мастерская — место развития детского творчества. Мастерская может быть многофункциональным пространством. . 13</a:t>
            </a:r>
          </a:p>
          <a:p>
            <a:r>
              <a:rPr lang="ru-RU" sz="1200" b="0" i="0" u="none" strike="noStrike" kern="1200" baseline="0" dirty="0">
                <a:solidFill>
                  <a:schemeClr val="tx1"/>
                </a:solidFill>
                <a:latin typeface="+mn-lt"/>
                <a:ea typeface="+mn-ea"/>
                <a:cs typeface="+mn-cs"/>
              </a:rPr>
              <a:t>Творческий подход к организации пространства для творчества. Семь правил обустройства творческих мастерских и уголков для рисования. . 17</a:t>
            </a:r>
          </a:p>
          <a:p>
            <a:r>
              <a:rPr lang="ru-RU" sz="1200" b="0" i="0" u="none" strike="noStrike" kern="1200" baseline="0" dirty="0">
                <a:solidFill>
                  <a:schemeClr val="tx1"/>
                </a:solidFill>
                <a:latin typeface="+mn-lt"/>
                <a:ea typeface="+mn-ea"/>
                <a:cs typeface="+mn-cs"/>
              </a:rPr>
              <a:t>Вдохновлять, помогать, восхищаться: роль воспитателя в мастерской . . . . . . . . . . . . . . . . . . . . . . . . . . 25</a:t>
            </a:r>
          </a:p>
          <a:p>
            <a:r>
              <a:rPr lang="ru-RU" sz="1200" b="0" i="0" u="none" strike="noStrike" kern="1200" baseline="0" dirty="0">
                <a:solidFill>
                  <a:schemeClr val="tx1"/>
                </a:solidFill>
                <a:latin typeface="+mn-lt"/>
                <a:ea typeface="+mn-ea"/>
                <a:cs typeface="+mn-cs"/>
              </a:rPr>
              <a:t>Рисуем картины . . . . . . . . . . . . . . . . . . . . . . . . . . . . . . . . . . . . . . . . . 31</a:t>
            </a:r>
          </a:p>
          <a:p>
            <a:r>
              <a:rPr lang="ru-RU" sz="1200" b="0" i="0" u="none" strike="noStrike" kern="1200" baseline="0" dirty="0">
                <a:solidFill>
                  <a:schemeClr val="tx1"/>
                </a:solidFill>
                <a:latin typeface="+mn-lt"/>
                <a:ea typeface="+mn-ea"/>
                <a:cs typeface="+mn-cs"/>
              </a:rPr>
              <a:t>     Мир облаков 33</a:t>
            </a:r>
          </a:p>
          <a:p>
            <a:r>
              <a:rPr lang="ru-RU" sz="1200" b="0" i="0" u="none" strike="noStrike" kern="1200" baseline="0" dirty="0">
                <a:solidFill>
                  <a:schemeClr val="tx1"/>
                </a:solidFill>
                <a:latin typeface="+mn-lt"/>
                <a:ea typeface="+mn-ea"/>
                <a:cs typeface="+mn-cs"/>
              </a:rPr>
              <a:t>     Все сожжено 35</a:t>
            </a:r>
          </a:p>
          <a:p>
            <a:r>
              <a:rPr lang="ru-RU" sz="1200" b="0" i="0" u="none" strike="noStrike" kern="1200" baseline="0" dirty="0">
                <a:solidFill>
                  <a:schemeClr val="tx1"/>
                </a:solidFill>
                <a:latin typeface="+mn-lt"/>
                <a:ea typeface="+mn-ea"/>
                <a:cs typeface="+mn-cs"/>
              </a:rPr>
              <a:t>     Портрет мамы с длинными волосами 37</a:t>
            </a:r>
          </a:p>
          <a:p>
            <a:r>
              <a:rPr lang="ru-RU" sz="1200" b="0" i="0" u="none" strike="noStrike" kern="1200" baseline="0" dirty="0">
                <a:solidFill>
                  <a:schemeClr val="tx1"/>
                </a:solidFill>
                <a:latin typeface="+mn-lt"/>
                <a:ea typeface="+mn-ea"/>
                <a:cs typeface="+mn-cs"/>
              </a:rPr>
              <a:t>     Лошадь под дождем 39</a:t>
            </a:r>
          </a:p>
          <a:p>
            <a:r>
              <a:rPr lang="ru-RU" sz="1200" b="0" i="0" u="none" strike="noStrike" kern="1200" baseline="0" dirty="0">
                <a:solidFill>
                  <a:schemeClr val="tx1"/>
                </a:solidFill>
                <a:latin typeface="+mn-lt"/>
                <a:ea typeface="+mn-ea"/>
                <a:cs typeface="+mn-cs"/>
              </a:rPr>
              <a:t>     Мой город 41</a:t>
            </a:r>
          </a:p>
          <a:p>
            <a:r>
              <a:rPr lang="ru-RU" sz="1200" b="0" i="0" u="none" strike="noStrike" kern="1200" baseline="0" dirty="0">
                <a:solidFill>
                  <a:schemeClr val="tx1"/>
                </a:solidFill>
                <a:latin typeface="+mn-lt"/>
                <a:ea typeface="+mn-ea"/>
                <a:cs typeface="+mn-cs"/>
              </a:rPr>
              <a:t>     Страшилище 43</a:t>
            </a:r>
          </a:p>
          <a:p>
            <a:r>
              <a:rPr lang="ru-RU" sz="1200" b="0" i="0" u="none" strike="noStrike" kern="1200" baseline="0" dirty="0">
                <a:solidFill>
                  <a:schemeClr val="tx1"/>
                </a:solidFill>
                <a:latin typeface="+mn-lt"/>
                <a:ea typeface="+mn-ea"/>
                <a:cs typeface="+mn-cs"/>
              </a:rPr>
              <a:t>     Пчела ищет мед 45</a:t>
            </a:r>
          </a:p>
          <a:p>
            <a:r>
              <a:rPr lang="ru-RU" sz="1200" b="0" i="0" u="none" strike="noStrike" kern="1200" baseline="0" dirty="0">
                <a:solidFill>
                  <a:schemeClr val="tx1"/>
                </a:solidFill>
                <a:latin typeface="+mn-lt"/>
                <a:ea typeface="+mn-ea"/>
                <a:cs typeface="+mn-cs"/>
              </a:rPr>
              <a:t>     Путешествие в мир фантазий 47</a:t>
            </a:r>
          </a:p>
          <a:p>
            <a:r>
              <a:rPr lang="ru-RU" sz="1200" b="0" i="0" u="none" strike="noStrike" kern="1200" baseline="0" dirty="0">
                <a:solidFill>
                  <a:schemeClr val="tx1"/>
                </a:solidFill>
                <a:latin typeface="+mn-lt"/>
                <a:ea typeface="+mn-ea"/>
                <a:cs typeface="+mn-cs"/>
              </a:rPr>
              <a:t>     Семья мамонтов 49</a:t>
            </a:r>
          </a:p>
          <a:p>
            <a:r>
              <a:rPr lang="ru-RU" sz="1200" b="0" i="0" u="none" strike="noStrike" kern="1200" baseline="0" dirty="0">
                <a:solidFill>
                  <a:schemeClr val="tx1"/>
                </a:solidFill>
                <a:latin typeface="+mn-lt"/>
                <a:ea typeface="+mn-ea"/>
                <a:cs typeface="+mn-cs"/>
              </a:rPr>
              <a:t>     Девочка 51</a:t>
            </a:r>
          </a:p>
          <a:p>
            <a:r>
              <a:rPr lang="ru-RU" sz="1200" b="0" i="0" u="none" strike="noStrike" kern="1200" baseline="0" dirty="0">
                <a:solidFill>
                  <a:schemeClr val="tx1"/>
                </a:solidFill>
                <a:latin typeface="+mn-lt"/>
                <a:ea typeface="+mn-ea"/>
                <a:cs typeface="+mn-cs"/>
              </a:rPr>
              <a:t>     Я и мой автомобиль 53</a:t>
            </a:r>
          </a:p>
          <a:p>
            <a:r>
              <a:rPr lang="ru-RU" sz="1200" b="0" i="0" u="none" strike="noStrike" kern="1200" baseline="0" dirty="0">
                <a:solidFill>
                  <a:schemeClr val="tx1"/>
                </a:solidFill>
                <a:latin typeface="+mn-lt"/>
                <a:ea typeface="+mn-ea"/>
                <a:cs typeface="+mn-cs"/>
              </a:rPr>
              <a:t>     Следы от автомобиля 55</a:t>
            </a:r>
          </a:p>
          <a:p>
            <a:r>
              <a:rPr lang="ru-RU" sz="1200" b="0" i="0" u="none" strike="noStrike" kern="1200" baseline="0" dirty="0">
                <a:solidFill>
                  <a:schemeClr val="tx1"/>
                </a:solidFill>
                <a:latin typeface="+mn-lt"/>
                <a:ea typeface="+mn-ea"/>
                <a:cs typeface="+mn-cs"/>
              </a:rPr>
              <a:t>     Иссиня-черные колдуньи пером для туши 57</a:t>
            </a:r>
          </a:p>
          <a:p>
            <a:r>
              <a:rPr lang="ru-RU" sz="1200" b="0" i="0" u="none" strike="noStrike" kern="1200" baseline="0" dirty="0">
                <a:solidFill>
                  <a:schemeClr val="tx1"/>
                </a:solidFill>
                <a:latin typeface="+mn-lt"/>
                <a:ea typeface="+mn-ea"/>
                <a:cs typeface="+mn-cs"/>
              </a:rPr>
              <a:t>     Кошка-привидение 59</a:t>
            </a:r>
          </a:p>
          <a:p>
            <a:r>
              <a:rPr lang="ru-RU" sz="1200" b="0" i="0" u="none" strike="noStrike" kern="1200" baseline="0" dirty="0">
                <a:solidFill>
                  <a:schemeClr val="tx1"/>
                </a:solidFill>
                <a:latin typeface="+mn-lt"/>
                <a:ea typeface="+mn-ea"/>
                <a:cs typeface="+mn-cs"/>
              </a:rPr>
              <a:t>Мероприятия в мастерской . . . . . . . . . . . . . . . . . . . . . . .. 61</a:t>
            </a:r>
          </a:p>
          <a:p>
            <a:r>
              <a:rPr lang="ru-RU" sz="1200" b="0" i="0" u="none" strike="noStrike" kern="1200" baseline="0" dirty="0">
                <a:solidFill>
                  <a:schemeClr val="tx1"/>
                </a:solidFill>
                <a:latin typeface="+mn-lt"/>
                <a:ea typeface="+mn-ea"/>
                <a:cs typeface="+mn-cs"/>
              </a:rPr>
              <a:t>     Игра со светом и тенью при помощи проектора 62</a:t>
            </a:r>
          </a:p>
          <a:p>
            <a:r>
              <a:rPr lang="ru-RU" sz="1200" b="0" i="0" u="none" strike="noStrike" kern="1200" baseline="0" dirty="0">
                <a:solidFill>
                  <a:schemeClr val="tx1"/>
                </a:solidFill>
                <a:latin typeface="+mn-lt"/>
                <a:ea typeface="+mn-ea"/>
                <a:cs typeface="+mn-cs"/>
              </a:rPr>
              <a:t>     Коллаж размером с шеренгу детей 64</a:t>
            </a:r>
          </a:p>
          <a:p>
            <a:r>
              <a:rPr lang="ru-RU" sz="1200" b="0" i="0" u="none" strike="noStrike" kern="1200" baseline="0" dirty="0">
                <a:solidFill>
                  <a:schemeClr val="tx1"/>
                </a:solidFill>
                <a:latin typeface="+mn-lt"/>
                <a:ea typeface="+mn-ea"/>
                <a:cs typeface="+mn-cs"/>
              </a:rPr>
              <a:t>     Машина для рисования с персональным управлением 66</a:t>
            </a:r>
          </a:p>
          <a:p>
            <a:r>
              <a:rPr lang="ru-RU" sz="1200" b="0" i="0" u="none" strike="noStrike" kern="1200" baseline="0" dirty="0">
                <a:solidFill>
                  <a:schemeClr val="tx1"/>
                </a:solidFill>
                <a:latin typeface="+mn-lt"/>
                <a:ea typeface="+mn-ea"/>
                <a:cs typeface="+mn-cs"/>
              </a:rPr>
              <a:t>     «Мы с Эмилем </a:t>
            </a:r>
            <a:r>
              <a:rPr lang="ru-RU" sz="1200" b="0" i="0" u="none" strike="noStrike" kern="1200" baseline="0" dirty="0" err="1">
                <a:solidFill>
                  <a:schemeClr val="tx1"/>
                </a:solidFill>
                <a:latin typeface="+mn-lt"/>
                <a:ea typeface="+mn-ea"/>
                <a:cs typeface="+mn-cs"/>
              </a:rPr>
              <a:t>Нольде</a:t>
            </a:r>
            <a:r>
              <a:rPr lang="ru-RU" sz="1200" b="0" i="0" u="none" strike="noStrike" kern="1200" baseline="0" dirty="0">
                <a:solidFill>
                  <a:schemeClr val="tx1"/>
                </a:solidFill>
                <a:latin typeface="+mn-lt"/>
                <a:ea typeface="+mn-ea"/>
                <a:cs typeface="+mn-cs"/>
              </a:rPr>
              <a:t> рисуем так!» 68</a:t>
            </a:r>
          </a:p>
          <a:p>
            <a:r>
              <a:rPr lang="ru-RU" sz="1200" b="0" i="0" u="none" strike="noStrike" kern="1200" baseline="0" dirty="0">
                <a:solidFill>
                  <a:schemeClr val="tx1"/>
                </a:solidFill>
                <a:latin typeface="+mn-lt"/>
                <a:ea typeface="+mn-ea"/>
                <a:cs typeface="+mn-cs"/>
              </a:rPr>
              <a:t>     Каждый цветок не похож на другие 70</a:t>
            </a:r>
          </a:p>
          <a:p>
            <a:r>
              <a:rPr lang="ru-RU" sz="1200" b="0" i="0" u="none" strike="noStrike" kern="1200" baseline="0" dirty="0">
                <a:solidFill>
                  <a:schemeClr val="tx1"/>
                </a:solidFill>
                <a:latin typeface="+mn-lt"/>
                <a:ea typeface="+mn-ea"/>
                <a:cs typeface="+mn-cs"/>
              </a:rPr>
              <a:t>     Художественная переработка, или Картина из очень пестрых пятен 72</a:t>
            </a:r>
          </a:p>
          <a:p>
            <a:r>
              <a:rPr lang="ru-RU" sz="1200" b="0" i="0" u="none" strike="noStrike" kern="1200" baseline="0" dirty="0">
                <a:solidFill>
                  <a:schemeClr val="tx1"/>
                </a:solidFill>
                <a:latin typeface="+mn-lt"/>
                <a:ea typeface="+mn-ea"/>
                <a:cs typeface="+mn-cs"/>
              </a:rPr>
              <a:t>     Потерянная и вновь найденная радуга 74</a:t>
            </a:r>
          </a:p>
          <a:p>
            <a:r>
              <a:rPr lang="ru-RU" sz="1200" b="0" i="0" u="none" strike="noStrike" kern="1200" baseline="0" dirty="0">
                <a:solidFill>
                  <a:schemeClr val="tx1"/>
                </a:solidFill>
                <a:latin typeface="+mn-lt"/>
                <a:ea typeface="+mn-ea"/>
                <a:cs typeface="+mn-cs"/>
              </a:rPr>
              <a:t>     Облако на нитке 76</a:t>
            </a:r>
          </a:p>
          <a:p>
            <a:r>
              <a:rPr lang="ru-RU" sz="1200" b="0" i="0" u="none" strike="noStrike" kern="1200" baseline="0" dirty="0">
                <a:solidFill>
                  <a:schemeClr val="tx1"/>
                </a:solidFill>
                <a:latin typeface="+mn-lt"/>
                <a:ea typeface="+mn-ea"/>
                <a:cs typeface="+mn-cs"/>
              </a:rPr>
              <a:t>     Крокодил и компания: животные из глины 78</a:t>
            </a:r>
          </a:p>
          <a:p>
            <a:r>
              <a:rPr lang="ru-RU" sz="1200" b="0" i="0" u="none" strike="noStrike" kern="1200" baseline="0" dirty="0">
                <a:solidFill>
                  <a:schemeClr val="tx1"/>
                </a:solidFill>
                <a:latin typeface="+mn-lt"/>
                <a:ea typeface="+mn-ea"/>
                <a:cs typeface="+mn-cs"/>
              </a:rPr>
              <a:t>     Вода, вперед в глиняный таз! 80</a:t>
            </a:r>
          </a:p>
          <a:p>
            <a:r>
              <a:rPr lang="ru-RU" sz="1200" b="0" i="0" u="none" strike="noStrike" kern="1200" baseline="0" dirty="0">
                <a:solidFill>
                  <a:schemeClr val="tx1"/>
                </a:solidFill>
                <a:latin typeface="+mn-lt"/>
                <a:ea typeface="+mn-ea"/>
                <a:cs typeface="+mn-cs"/>
              </a:rPr>
              <a:t>     Скопировано: мир вокруг нашего детского сада 82</a:t>
            </a:r>
          </a:p>
          <a:p>
            <a:r>
              <a:rPr lang="ru-RU" sz="1200" b="0" i="0" u="none" strike="noStrike" kern="1200" baseline="0" dirty="0">
                <a:solidFill>
                  <a:schemeClr val="tx1"/>
                </a:solidFill>
                <a:latin typeface="+mn-lt"/>
                <a:ea typeface="+mn-ea"/>
                <a:cs typeface="+mn-cs"/>
              </a:rPr>
              <a:t>     Картонная фигурная мишень и робот из бытовых отходов 84</a:t>
            </a:r>
          </a:p>
          <a:p>
            <a:r>
              <a:rPr lang="ru-RU" sz="1200" b="0" i="0" u="none" strike="noStrike" kern="1200" baseline="0" dirty="0">
                <a:solidFill>
                  <a:schemeClr val="tx1"/>
                </a:solidFill>
                <a:latin typeface="+mn-lt"/>
                <a:ea typeface="+mn-ea"/>
                <a:cs typeface="+mn-cs"/>
              </a:rPr>
              <a:t>     Создатели книг 86</a:t>
            </a:r>
          </a:p>
          <a:p>
            <a:r>
              <a:rPr lang="ru-RU" sz="1200" b="0" i="0" u="none" strike="noStrike" kern="1200" baseline="0" dirty="0">
                <a:solidFill>
                  <a:schemeClr val="tx1"/>
                </a:solidFill>
                <a:latin typeface="+mn-lt"/>
                <a:ea typeface="+mn-ea"/>
                <a:cs typeface="+mn-cs"/>
              </a:rPr>
              <a:t>     Воздушные комнаты из ниток 88</a:t>
            </a:r>
          </a:p>
          <a:p>
            <a:r>
              <a:rPr lang="ru-RU" sz="1200" b="0" i="0" u="none" strike="noStrike" kern="1200" baseline="0" dirty="0">
                <a:solidFill>
                  <a:schemeClr val="tx1"/>
                </a:solidFill>
                <a:latin typeface="+mn-lt"/>
                <a:ea typeface="+mn-ea"/>
                <a:cs typeface="+mn-cs"/>
              </a:rPr>
              <a:t>     Работа с деревом — повод для гордости 90</a:t>
            </a:r>
          </a:p>
          <a:p>
            <a:r>
              <a:rPr lang="ru-RU" sz="1200" b="0" i="0" u="none" strike="noStrike" kern="1200" baseline="0" dirty="0">
                <a:solidFill>
                  <a:schemeClr val="tx1"/>
                </a:solidFill>
                <a:latin typeface="+mn-lt"/>
                <a:ea typeface="+mn-ea"/>
                <a:cs typeface="+mn-cs"/>
              </a:rPr>
              <a:t>     Мозаика из сплошных тайников 92</a:t>
            </a:r>
          </a:p>
          <a:p>
            <a:r>
              <a:rPr lang="ru-RU" sz="1200" b="0" i="0" u="none" strike="noStrike" kern="1200" baseline="0" dirty="0">
                <a:solidFill>
                  <a:schemeClr val="tx1"/>
                </a:solidFill>
                <a:latin typeface="+mn-lt"/>
                <a:ea typeface="+mn-ea"/>
                <a:cs typeface="+mn-cs"/>
              </a:rPr>
              <a:t>Презентация детских творческих работ. . . . . . . . . . . . . . . . . . 94</a:t>
            </a:r>
          </a:p>
          <a:p>
            <a:r>
              <a:rPr lang="ru-RU" sz="1200" b="0" i="0" u="none" strike="noStrike" kern="1200" baseline="0" dirty="0">
                <a:solidFill>
                  <a:schemeClr val="tx1"/>
                </a:solidFill>
                <a:latin typeface="+mn-lt"/>
                <a:ea typeface="+mn-ea"/>
                <a:cs typeface="+mn-cs"/>
              </a:rPr>
              <a:t>Выставка детского творчества. . . . . . . . . . . . . . . . . . . . . . . . . . . 97</a:t>
            </a:r>
            <a:endParaRPr lang="ru-RU" b="0" dirty="0"/>
          </a:p>
        </p:txBody>
      </p:sp>
      <p:sp>
        <p:nvSpPr>
          <p:cNvPr id="4" name="Номер слайда 3"/>
          <p:cNvSpPr>
            <a:spLocks noGrp="1"/>
          </p:cNvSpPr>
          <p:nvPr>
            <p:ph type="sldNum" sz="quarter" idx="5"/>
          </p:nvPr>
        </p:nvSpPr>
        <p:spPr/>
        <p:txBody>
          <a:bodyPr/>
          <a:lstStyle/>
          <a:p>
            <a:fld id="{98962D1F-EBD6-44C1-A0ED-6441966F5E8A}" type="slidenum">
              <a:rPr lang="ru-RU" smtClean="0"/>
              <a:pPr/>
              <a:t>57</a:t>
            </a:fld>
            <a:endParaRPr lang="ru-RU"/>
          </a:p>
        </p:txBody>
      </p:sp>
    </p:spTree>
    <p:extLst>
      <p:ext uri="{BB962C8B-B14F-4D97-AF65-F5344CB8AC3E}">
        <p14:creationId xmlns:p14="http://schemas.microsoft.com/office/powerpoint/2010/main" val="1114701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25000" lnSpcReduction="20000"/>
          </a:bodyPr>
          <a:lstStyle/>
          <a:p>
            <a:r>
              <a:rPr lang="ru-RU" sz="1200" b="0" i="0" u="none" strike="noStrike" kern="1200" baseline="0" dirty="0">
                <a:solidFill>
                  <a:schemeClr val="tx1"/>
                </a:solidFill>
                <a:latin typeface="+mn-lt"/>
                <a:ea typeface="+mn-ea"/>
                <a:cs typeface="+mn-cs"/>
              </a:rPr>
              <a:t>А. М. </a:t>
            </a:r>
            <a:r>
              <a:rPr lang="ru-RU" sz="1200" b="0" i="0" u="none" strike="noStrike" kern="1200" baseline="0" dirty="0" err="1">
                <a:solidFill>
                  <a:schemeClr val="tx1"/>
                </a:solidFill>
                <a:latin typeface="+mn-lt"/>
                <a:ea typeface="+mn-ea"/>
                <a:cs typeface="+mn-cs"/>
              </a:rPr>
              <a:t>Лельчук</a:t>
            </a:r>
            <a:endParaRPr lang="ru-RU" sz="1200" b="0" i="0" u="none" strike="noStrike" kern="1200" baseline="0" dirty="0">
              <a:solidFill>
                <a:schemeClr val="tx1"/>
              </a:solidFill>
              <a:latin typeface="+mn-lt"/>
              <a:ea typeface="+mn-ea"/>
              <a:cs typeface="+mn-cs"/>
            </a:endParaRPr>
          </a:p>
          <a:p>
            <a:r>
              <a:rPr lang="ru-RU" sz="1200" b="1" i="0" u="none" strike="noStrike" kern="1200" baseline="0" dirty="0">
                <a:solidFill>
                  <a:schemeClr val="tx1"/>
                </a:solidFill>
                <a:latin typeface="+mn-lt"/>
                <a:ea typeface="+mn-ea"/>
                <a:cs typeface="+mn-cs"/>
              </a:rPr>
              <a:t>ИГРЫ С ГЛИНОЙ</a:t>
            </a:r>
          </a:p>
          <a:p>
            <a:r>
              <a:rPr lang="ru-RU" sz="1200" b="1" i="0" u="none" strike="noStrike" kern="1200" baseline="0" dirty="0">
                <a:solidFill>
                  <a:schemeClr val="tx1"/>
                </a:solidFill>
                <a:latin typeface="+mn-lt"/>
                <a:ea typeface="+mn-ea"/>
                <a:cs typeface="+mn-cs"/>
              </a:rPr>
              <a:t>Творческие занятия с детьми от 3 до 7 лет</a:t>
            </a:r>
          </a:p>
          <a:p>
            <a:r>
              <a:rPr lang="ru-RU" sz="1200" b="0" i="0" u="none" strike="noStrike" kern="1200" baseline="0" dirty="0">
                <a:solidFill>
                  <a:schemeClr val="tx1"/>
                </a:solidFill>
                <a:latin typeface="+mn-lt"/>
                <a:ea typeface="+mn-ea"/>
                <a:cs typeface="+mn-cs"/>
              </a:rPr>
              <a:t>Учебно-практическое пособие для педагогов дошкольного образования</a:t>
            </a:r>
          </a:p>
          <a:p>
            <a:r>
              <a:rPr lang="en-US" sz="1200" b="0" i="1" u="none" strike="noStrike" kern="1200" baseline="0" dirty="0">
                <a:solidFill>
                  <a:schemeClr val="tx1"/>
                </a:solidFill>
                <a:latin typeface="+mn-lt"/>
                <a:ea typeface="+mn-ea"/>
                <a:cs typeface="+mn-cs"/>
              </a:rPr>
              <a:t>ISBN 978-5-4454-0571-9</a:t>
            </a:r>
            <a:endParaRPr lang="ru-RU" sz="1200" b="0" i="1" u="none" strike="noStrike" kern="1200" baseline="0" dirty="0">
              <a:solidFill>
                <a:schemeClr val="tx1"/>
              </a:solidFill>
              <a:latin typeface="+mn-lt"/>
              <a:ea typeface="+mn-ea"/>
              <a:cs typeface="+mn-cs"/>
            </a:endParaRP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Глина — удивительный материал. Созданная природой, она обладает естественной силой и дает юному творцу полную свободу для самовыражения. Но потенциал ее гораздо глубже.</a:t>
            </a:r>
          </a:p>
          <a:p>
            <a:r>
              <a:rPr lang="ru-RU" sz="1200" b="0" i="0" u="none" strike="noStrike" kern="1200" baseline="0" dirty="0">
                <a:solidFill>
                  <a:schemeClr val="tx1"/>
                </a:solidFill>
                <a:latin typeface="+mn-lt"/>
                <a:ea typeface="+mn-ea"/>
                <a:cs typeface="+mn-cs"/>
              </a:rPr>
              <a:t>Вот маленький исследователь взял тяжелый кусок глины, мнет его, отрывает кусочки поменьше, примазывает их обратно. Это еще не искусство.</a:t>
            </a:r>
          </a:p>
          <a:p>
            <a:r>
              <a:rPr lang="ru-RU" sz="1200" b="0" i="0" u="none" strike="noStrike" kern="1200" baseline="0" dirty="0">
                <a:solidFill>
                  <a:schemeClr val="tx1"/>
                </a:solidFill>
                <a:latin typeface="+mn-lt"/>
                <a:ea typeface="+mn-ea"/>
                <a:cs typeface="+mn-cs"/>
              </a:rPr>
              <a:t>Но каждый педагог подтвердит — именно здесь развивается крупная и мелкая моторика, ребенок осваивает возможности собственного тела, законы физического мира. Работа с глиной закладывает фундаментальные основы для развития ребенка практически во всех направлениях:</a:t>
            </a:r>
          </a:p>
          <a:p>
            <a:r>
              <a:rPr lang="ru-RU" sz="1200" b="0" i="0" u="none" strike="noStrike" kern="1200" baseline="0" dirty="0">
                <a:solidFill>
                  <a:schemeClr val="tx1"/>
                </a:solidFill>
                <a:latin typeface="+mn-lt"/>
                <a:ea typeface="+mn-ea"/>
                <a:cs typeface="+mn-cs"/>
              </a:rPr>
              <a:t>• творческое воображение и способности — как способ самовыражения и созидания;</a:t>
            </a:r>
          </a:p>
          <a:p>
            <a:r>
              <a:rPr lang="ru-RU" sz="1200" b="0" i="0" u="none" strike="noStrike" kern="1200" baseline="0" dirty="0">
                <a:solidFill>
                  <a:schemeClr val="tx1"/>
                </a:solidFill>
                <a:latin typeface="+mn-lt"/>
                <a:ea typeface="+mn-ea"/>
                <a:cs typeface="+mn-cs"/>
              </a:rPr>
              <a:t>• общение и эмоции — основа основ развития в дошкольном возрасте;</a:t>
            </a:r>
          </a:p>
          <a:p>
            <a:r>
              <a:rPr lang="ru-RU" sz="1200" b="0" i="0" u="none" strike="noStrike" kern="1200" baseline="0" dirty="0">
                <a:solidFill>
                  <a:schemeClr val="tx1"/>
                </a:solidFill>
                <a:latin typeface="+mn-lt"/>
                <a:ea typeface="+mn-ea"/>
                <a:cs typeface="+mn-cs"/>
              </a:rPr>
              <a:t>• дисциплина и свобода — предпосылки </a:t>
            </a:r>
            <a:r>
              <a:rPr lang="ru-RU" sz="1200" b="0" i="0" u="none" strike="noStrike" kern="1200" baseline="0" dirty="0" err="1">
                <a:solidFill>
                  <a:schemeClr val="tx1"/>
                </a:solidFill>
                <a:latin typeface="+mn-lt"/>
                <a:ea typeface="+mn-ea"/>
                <a:cs typeface="+mn-cs"/>
              </a:rPr>
              <a:t>саморегуляции</a:t>
            </a:r>
            <a:r>
              <a:rPr lang="ru-RU" sz="1200" b="0" i="0" u="none" strike="noStrike" kern="1200" baseline="0" dirty="0">
                <a:solidFill>
                  <a:schemeClr val="tx1"/>
                </a:solidFill>
                <a:latin typeface="+mn-lt"/>
                <a:ea typeface="+mn-ea"/>
                <a:cs typeface="+mn-cs"/>
              </a:rPr>
              <a:t>;</a:t>
            </a:r>
          </a:p>
          <a:p>
            <a:r>
              <a:rPr lang="ru-RU" sz="1200" b="0" i="0" u="none" strike="noStrike" kern="1200" baseline="0" dirty="0">
                <a:solidFill>
                  <a:schemeClr val="tx1"/>
                </a:solidFill>
                <a:latin typeface="+mn-lt"/>
                <a:ea typeface="+mn-ea"/>
                <a:cs typeface="+mn-cs"/>
              </a:rPr>
              <a:t>• мелкая моторика — необходимое условие для развития интеллекта.</a:t>
            </a:r>
          </a:p>
          <a:p>
            <a:r>
              <a:rPr lang="ru-RU" sz="1200" b="0" i="0" u="none" strike="noStrike" kern="1200" baseline="0" dirty="0">
                <a:solidFill>
                  <a:schemeClr val="tx1"/>
                </a:solidFill>
                <a:latin typeface="+mn-lt"/>
                <a:ea typeface="+mn-ea"/>
                <a:cs typeface="+mn-cs"/>
              </a:rPr>
              <a:t>Как работать с материалом, лепить жизнь и сказку, вести за собой детей и их родителей — вы найдете в книге все секреты мастера. Благодаря его сказочно простым инструкциям и многочисленным фотографиям, каждый взрослый сможет стать Волшебником для близких ему детей.</a:t>
            </a:r>
          </a:p>
          <a:p>
            <a:r>
              <a:rPr lang="ru-RU" sz="1200" b="0" i="0" u="none" strike="noStrike" kern="1200" baseline="0" dirty="0">
                <a:solidFill>
                  <a:schemeClr val="tx1"/>
                </a:solidFill>
                <a:latin typeface="+mn-lt"/>
                <a:ea typeface="+mn-ea"/>
                <a:cs typeface="+mn-cs"/>
              </a:rPr>
              <a:t>Книга входит в методический комплект образовательной программы «Вдохновение» и полностью соответствует требованиям ФГОС ДО.</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СОДЕРЖАНИЕ</a:t>
            </a:r>
          </a:p>
          <a:p>
            <a:r>
              <a:rPr lang="ru-RU" sz="1200" b="0" i="0" u="none" strike="noStrike" kern="1200" baseline="0" dirty="0">
                <a:solidFill>
                  <a:schemeClr val="tx1"/>
                </a:solidFill>
                <a:latin typeface="+mn-lt"/>
                <a:ea typeface="+mn-ea"/>
                <a:cs typeface="+mn-cs"/>
              </a:rPr>
              <a:t>ПРЕДИСЛОВИЕ 5</a:t>
            </a:r>
          </a:p>
          <a:p>
            <a:r>
              <a:rPr lang="ru-RU" sz="1200" b="0" i="0" u="none" strike="noStrike" kern="1200" baseline="0" dirty="0">
                <a:solidFill>
                  <a:schemeClr val="tx1"/>
                </a:solidFill>
                <a:latin typeface="+mn-lt"/>
                <a:ea typeface="+mn-ea"/>
                <a:cs typeface="+mn-cs"/>
              </a:rPr>
              <a:t>ОБРАЩЕНИЕ К ЧИТАТЕЛЮ 7</a:t>
            </a:r>
          </a:p>
          <a:p>
            <a:r>
              <a:rPr lang="ru-RU" sz="1200" b="0" i="0" u="none" strike="noStrike" kern="1200" baseline="0" dirty="0">
                <a:solidFill>
                  <a:schemeClr val="tx1"/>
                </a:solidFill>
                <a:latin typeface="+mn-lt"/>
                <a:ea typeface="+mn-ea"/>
                <a:cs typeface="+mn-cs"/>
              </a:rPr>
              <a:t>БЛАГОДАРНОСТИ 8</a:t>
            </a:r>
          </a:p>
          <a:p>
            <a:r>
              <a:rPr lang="ru-RU" sz="1200" b="0" i="0" u="none" strike="noStrike" kern="1200" baseline="0" dirty="0">
                <a:solidFill>
                  <a:schemeClr val="tx1"/>
                </a:solidFill>
                <a:latin typeface="+mn-lt"/>
                <a:ea typeface="+mn-ea"/>
                <a:cs typeface="+mn-cs"/>
              </a:rPr>
              <a:t>ГЛИНА С ХАРАКТЕРОМ 9</a:t>
            </a:r>
          </a:p>
          <a:p>
            <a:r>
              <a:rPr lang="ru-RU" sz="1200" b="0" i="0" u="none" strike="noStrike" kern="1200" baseline="0" dirty="0">
                <a:solidFill>
                  <a:schemeClr val="tx1"/>
                </a:solidFill>
                <a:latin typeface="+mn-lt"/>
                <a:ea typeface="+mn-ea"/>
                <a:cs typeface="+mn-cs"/>
              </a:rPr>
              <a:t>     Детство консервативно 9</a:t>
            </a:r>
          </a:p>
          <a:p>
            <a:r>
              <a:rPr lang="ru-RU" sz="1200" b="0" i="0" u="none" strike="noStrike" kern="1200" baseline="0" dirty="0">
                <a:solidFill>
                  <a:schemeClr val="tx1"/>
                </a:solidFill>
                <a:latin typeface="+mn-lt"/>
                <a:ea typeface="+mn-ea"/>
                <a:cs typeface="+mn-cs"/>
              </a:rPr>
              <a:t>     Педагогика — это искусство, а не наука 10</a:t>
            </a:r>
          </a:p>
          <a:p>
            <a:r>
              <a:rPr lang="ru-RU" sz="1200" b="0" i="0" u="none" strike="noStrike" kern="1200" baseline="0" dirty="0">
                <a:solidFill>
                  <a:schemeClr val="tx1"/>
                </a:solidFill>
                <a:latin typeface="+mn-lt"/>
                <a:ea typeface="+mn-ea"/>
                <a:cs typeface="+mn-cs"/>
              </a:rPr>
              <a:t>     Связь времен 11</a:t>
            </a:r>
          </a:p>
          <a:p>
            <a:r>
              <a:rPr lang="ru-RU" sz="1200" b="0" i="0" u="none" strike="noStrike" kern="1200" baseline="0" dirty="0">
                <a:solidFill>
                  <a:schemeClr val="tx1"/>
                </a:solidFill>
                <a:latin typeface="+mn-lt"/>
                <a:ea typeface="+mn-ea"/>
                <a:cs typeface="+mn-cs"/>
              </a:rPr>
              <a:t>     Общение с детьми с помощью творчества 11</a:t>
            </a:r>
          </a:p>
          <a:p>
            <a:r>
              <a:rPr lang="ru-RU" sz="1200" b="0" i="0" u="none" strike="noStrike" kern="1200" baseline="0" dirty="0">
                <a:solidFill>
                  <a:schemeClr val="tx1"/>
                </a:solidFill>
                <a:latin typeface="+mn-lt"/>
                <a:ea typeface="+mn-ea"/>
                <a:cs typeface="+mn-cs"/>
              </a:rPr>
              <a:t>     Бывают ли игры «</a:t>
            </a:r>
            <a:r>
              <a:rPr lang="ru-RU" sz="1200" b="0" i="0" u="none" strike="noStrike" kern="1200" baseline="0" dirty="0" err="1">
                <a:solidFill>
                  <a:schemeClr val="tx1"/>
                </a:solidFill>
                <a:latin typeface="+mn-lt"/>
                <a:ea typeface="+mn-ea"/>
                <a:cs typeface="+mn-cs"/>
              </a:rPr>
              <a:t>необучающими</a:t>
            </a:r>
            <a:r>
              <a:rPr lang="ru-RU" sz="1200" b="0" i="0" u="none" strike="noStrike" kern="1200" baseline="0" dirty="0">
                <a:solidFill>
                  <a:schemeClr val="tx1"/>
                </a:solidFill>
                <a:latin typeface="+mn-lt"/>
                <a:ea typeface="+mn-ea"/>
                <a:cs typeface="+mn-cs"/>
              </a:rPr>
              <a:t>»? 13</a:t>
            </a:r>
          </a:p>
          <a:p>
            <a:r>
              <a:rPr lang="ru-RU" sz="1200" b="0" i="0" u="none" strike="noStrike" kern="1200" baseline="0" dirty="0">
                <a:solidFill>
                  <a:schemeClr val="tx1"/>
                </a:solidFill>
                <a:latin typeface="+mn-lt"/>
                <a:ea typeface="+mn-ea"/>
                <a:cs typeface="+mn-cs"/>
              </a:rPr>
              <a:t>Роль взрослых 14</a:t>
            </a:r>
          </a:p>
          <a:p>
            <a:r>
              <a:rPr lang="ru-RU" sz="1200" b="0" i="0" u="none" strike="noStrike" kern="1200" baseline="0" dirty="0">
                <a:solidFill>
                  <a:schemeClr val="tx1"/>
                </a:solidFill>
                <a:latin typeface="+mn-lt"/>
                <a:ea typeface="+mn-ea"/>
                <a:cs typeface="+mn-cs"/>
              </a:rPr>
              <a:t>     Взрослый следует за ребенком 14</a:t>
            </a:r>
          </a:p>
          <a:p>
            <a:r>
              <a:rPr lang="ru-RU" sz="1200" b="0" i="0" u="none" strike="noStrike" kern="1200" baseline="0" dirty="0">
                <a:solidFill>
                  <a:schemeClr val="tx1"/>
                </a:solidFill>
                <a:latin typeface="+mn-lt"/>
                <a:ea typeface="+mn-ea"/>
                <a:cs typeface="+mn-cs"/>
              </a:rPr>
              <a:t>     Ребенок следует за взрослым 15</a:t>
            </a:r>
          </a:p>
          <a:p>
            <a:r>
              <a:rPr lang="ru-RU" sz="1200" b="0" i="0" u="none" strike="noStrike" kern="1200" baseline="0" dirty="0">
                <a:solidFill>
                  <a:schemeClr val="tx1"/>
                </a:solidFill>
                <a:latin typeface="+mn-lt"/>
                <a:ea typeface="+mn-ea"/>
                <a:cs typeface="+mn-cs"/>
              </a:rPr>
              <a:t>     Участие родителей 16</a:t>
            </a:r>
          </a:p>
          <a:p>
            <a:r>
              <a:rPr lang="ru-RU" sz="1200" b="0" i="0" u="none" strike="noStrike" kern="1200" baseline="0" dirty="0">
                <a:solidFill>
                  <a:schemeClr val="tx1"/>
                </a:solidFill>
                <a:latin typeface="+mn-lt"/>
                <a:ea typeface="+mn-ea"/>
                <a:cs typeface="+mn-cs"/>
              </a:rPr>
              <a:t>     Обращение к родителям 16</a:t>
            </a:r>
          </a:p>
          <a:p>
            <a:r>
              <a:rPr lang="ru-RU" sz="1200" b="0" i="0" u="none" strike="noStrike" kern="1200" baseline="0" dirty="0">
                <a:solidFill>
                  <a:schemeClr val="tx1"/>
                </a:solidFill>
                <a:latin typeface="+mn-lt"/>
                <a:ea typeface="+mn-ea"/>
                <a:cs typeface="+mn-cs"/>
              </a:rPr>
              <a:t>     Заданная тема или свобода самовыражения? 17</a:t>
            </a:r>
          </a:p>
          <a:p>
            <a:r>
              <a:rPr lang="ru-RU" sz="1200" b="0" i="0" u="none" strike="noStrike" kern="1200" baseline="0" dirty="0">
                <a:solidFill>
                  <a:schemeClr val="tx1"/>
                </a:solidFill>
                <a:latin typeface="+mn-lt"/>
                <a:ea typeface="+mn-ea"/>
                <a:cs typeface="+mn-cs"/>
              </a:rPr>
              <a:t>     Учить ли конкретным приемам лепки? 17</a:t>
            </a:r>
          </a:p>
          <a:p>
            <a:r>
              <a:rPr lang="ru-RU" sz="1200" b="0" i="0" u="none" strike="noStrike" kern="1200" baseline="0" dirty="0">
                <a:solidFill>
                  <a:schemeClr val="tx1"/>
                </a:solidFill>
                <a:latin typeface="+mn-lt"/>
                <a:ea typeface="+mn-ea"/>
                <a:cs typeface="+mn-cs"/>
              </a:rPr>
              <a:t>     Зона ближайшего развития 17</a:t>
            </a:r>
          </a:p>
          <a:p>
            <a:r>
              <a:rPr lang="ru-RU" sz="1200" b="0" i="0" u="none" strike="noStrike" kern="1200" baseline="0" dirty="0">
                <a:solidFill>
                  <a:schemeClr val="tx1"/>
                </a:solidFill>
                <a:latin typeface="+mn-lt"/>
                <a:ea typeface="+mn-ea"/>
                <a:cs typeface="+mn-cs"/>
              </a:rPr>
              <a:t>     Хвалить или не хвалить? 18</a:t>
            </a:r>
          </a:p>
          <a:p>
            <a:r>
              <a:rPr lang="ru-RU" sz="1200" b="0" i="0" u="none" strike="noStrike" kern="1200" baseline="0" dirty="0">
                <a:solidFill>
                  <a:schemeClr val="tx1"/>
                </a:solidFill>
                <a:latin typeface="+mn-lt"/>
                <a:ea typeface="+mn-ea"/>
                <a:cs typeface="+mn-cs"/>
              </a:rPr>
              <a:t>     Разговоры 19</a:t>
            </a:r>
          </a:p>
          <a:p>
            <a:r>
              <a:rPr lang="ru-RU" sz="1200" b="0" i="0" u="none" strike="noStrike" kern="1200" baseline="0" dirty="0">
                <a:solidFill>
                  <a:schemeClr val="tx1"/>
                </a:solidFill>
                <a:latin typeface="+mn-lt"/>
                <a:ea typeface="+mn-ea"/>
                <a:cs typeface="+mn-cs"/>
              </a:rPr>
              <a:t>Поведение детей 20</a:t>
            </a:r>
          </a:p>
          <a:p>
            <a:r>
              <a:rPr lang="ru-RU" sz="1200" b="0" i="0" u="none" strike="noStrike" kern="1200" baseline="0" dirty="0">
                <a:solidFill>
                  <a:schemeClr val="tx1"/>
                </a:solidFill>
                <a:latin typeface="+mn-lt"/>
                <a:ea typeface="+mn-ea"/>
                <a:cs typeface="+mn-cs"/>
              </a:rPr>
              <a:t>     Если ребенок не хочет лепить 20</a:t>
            </a:r>
          </a:p>
          <a:p>
            <a:r>
              <a:rPr lang="ru-RU" sz="1200" b="0" i="0" u="none" strike="noStrike" kern="1200" baseline="0" dirty="0">
                <a:solidFill>
                  <a:schemeClr val="tx1"/>
                </a:solidFill>
                <a:latin typeface="+mn-lt"/>
                <a:ea typeface="+mn-ea"/>
                <a:cs typeface="+mn-cs"/>
              </a:rPr>
              <a:t>     Если не хочет ничего делать сам 20</a:t>
            </a:r>
          </a:p>
          <a:p>
            <a:r>
              <a:rPr lang="ru-RU" sz="1200" b="0" i="0" u="none" strike="noStrike" kern="1200" baseline="0" dirty="0">
                <a:solidFill>
                  <a:schemeClr val="tx1"/>
                </a:solidFill>
                <a:latin typeface="+mn-lt"/>
                <a:ea typeface="+mn-ea"/>
                <a:cs typeface="+mn-cs"/>
              </a:rPr>
              <a:t>     Агрессия уходит в глину 21</a:t>
            </a:r>
          </a:p>
          <a:p>
            <a:r>
              <a:rPr lang="ru-RU" sz="1200" b="0" i="0" u="none" strike="noStrike" kern="1200" baseline="0" dirty="0">
                <a:solidFill>
                  <a:schemeClr val="tx1"/>
                </a:solidFill>
                <a:latin typeface="+mn-lt"/>
                <a:ea typeface="+mn-ea"/>
                <a:cs typeface="+mn-cs"/>
              </a:rPr>
              <a:t>     Индивидуальный и групповой подход 22</a:t>
            </a:r>
          </a:p>
          <a:p>
            <a:r>
              <a:rPr lang="ru-RU" sz="1200" b="0" i="0" u="none" strike="noStrike" kern="1200" baseline="0" dirty="0">
                <a:solidFill>
                  <a:schemeClr val="tx1"/>
                </a:solidFill>
                <a:latin typeface="+mn-lt"/>
                <a:ea typeface="+mn-ea"/>
                <a:cs typeface="+mn-cs"/>
              </a:rPr>
              <a:t>     Мелкая моторика, развитие интеллекта и потерянное детство 23</a:t>
            </a:r>
          </a:p>
          <a:p>
            <a:r>
              <a:rPr lang="ru-RU" sz="1200" b="0" i="0" u="none" strike="noStrike" kern="1200" baseline="0" dirty="0">
                <a:solidFill>
                  <a:schemeClr val="tx1"/>
                </a:solidFill>
                <a:latin typeface="+mn-lt"/>
                <a:ea typeface="+mn-ea"/>
                <a:cs typeface="+mn-cs"/>
              </a:rPr>
              <a:t>Что лепить? 24</a:t>
            </a:r>
          </a:p>
          <a:p>
            <a:r>
              <a:rPr lang="ru-RU" sz="1200" b="0" i="0" u="none" strike="noStrike" kern="1200" baseline="0" dirty="0">
                <a:solidFill>
                  <a:schemeClr val="tx1"/>
                </a:solidFill>
                <a:latin typeface="+mn-lt"/>
                <a:ea typeface="+mn-ea"/>
                <a:cs typeface="+mn-cs"/>
              </a:rPr>
              <a:t>     Нематериальные результаты 24</a:t>
            </a:r>
          </a:p>
          <a:p>
            <a:r>
              <a:rPr lang="ru-RU" sz="1200" b="0" i="0" u="none" strike="noStrike" kern="1200" baseline="0" dirty="0">
                <a:solidFill>
                  <a:schemeClr val="tx1"/>
                </a:solidFill>
                <a:latin typeface="+mn-lt"/>
                <a:ea typeface="+mn-ea"/>
                <a:cs typeface="+mn-cs"/>
              </a:rPr>
              <a:t>     Фантазия 25</a:t>
            </a:r>
          </a:p>
          <a:p>
            <a:r>
              <a:rPr lang="ru-RU" sz="1200" b="0" i="0" u="none" strike="noStrike" kern="1200" baseline="0" dirty="0">
                <a:solidFill>
                  <a:schemeClr val="tx1"/>
                </a:solidFill>
                <a:latin typeface="+mn-lt"/>
                <a:ea typeface="+mn-ea"/>
                <a:cs typeface="+mn-cs"/>
              </a:rPr>
              <a:t>     И все-таки — что же лепить? 25</a:t>
            </a:r>
          </a:p>
          <a:p>
            <a:r>
              <a:rPr lang="ru-RU" sz="1200" b="0" i="0" u="none" strike="noStrike" kern="1200" baseline="0" dirty="0">
                <a:solidFill>
                  <a:schemeClr val="tx1"/>
                </a:solidFill>
                <a:latin typeface="+mn-lt"/>
                <a:ea typeface="+mn-ea"/>
                <a:cs typeface="+mn-cs"/>
              </a:rPr>
              <a:t>Материал 26</a:t>
            </a:r>
          </a:p>
          <a:p>
            <a:r>
              <a:rPr lang="ru-RU" sz="1200" b="0" i="0" u="none" strike="noStrike" kern="1200" baseline="0" dirty="0">
                <a:solidFill>
                  <a:schemeClr val="tx1"/>
                </a:solidFill>
                <a:latin typeface="+mn-lt"/>
                <a:ea typeface="+mn-ea"/>
                <a:cs typeface="+mn-cs"/>
              </a:rPr>
              <a:t>     Глина, краски, палки 26</a:t>
            </a:r>
          </a:p>
          <a:p>
            <a:r>
              <a:rPr lang="ru-RU" sz="1200" b="0" i="0" u="none" strike="noStrike" kern="1200" baseline="0" dirty="0">
                <a:solidFill>
                  <a:schemeClr val="tx1"/>
                </a:solidFill>
                <a:latin typeface="+mn-lt"/>
                <a:ea typeface="+mn-ea"/>
                <a:cs typeface="+mn-cs"/>
              </a:rPr>
              <a:t>     Форма, присущая материалу 26</a:t>
            </a:r>
          </a:p>
          <a:p>
            <a:r>
              <a:rPr lang="ru-RU" sz="1200" b="0" i="0" u="none" strike="noStrike" kern="1200" baseline="0" dirty="0">
                <a:solidFill>
                  <a:schemeClr val="tx1"/>
                </a:solidFill>
                <a:latin typeface="+mn-lt"/>
                <a:ea typeface="+mn-ea"/>
                <a:cs typeface="+mn-cs"/>
              </a:rPr>
              <a:t>     «На прием» и «на передачу» 27</a:t>
            </a:r>
          </a:p>
          <a:p>
            <a:r>
              <a:rPr lang="ru-RU" sz="1200" b="0" i="0" u="none" strike="noStrike" kern="1200" baseline="0" dirty="0">
                <a:solidFill>
                  <a:schemeClr val="tx1"/>
                </a:solidFill>
                <a:latin typeface="+mn-lt"/>
                <a:ea typeface="+mn-ea"/>
                <a:cs typeface="+mn-cs"/>
              </a:rPr>
              <a:t>     Пластилин 28</a:t>
            </a:r>
          </a:p>
          <a:p>
            <a:r>
              <a:rPr lang="ru-RU" sz="1200" b="0" i="0" u="none" strike="noStrike" kern="1200" baseline="0" dirty="0">
                <a:solidFill>
                  <a:schemeClr val="tx1"/>
                </a:solidFill>
                <a:latin typeface="+mn-lt"/>
                <a:ea typeface="+mn-ea"/>
                <a:cs typeface="+mn-cs"/>
              </a:rPr>
              <a:t>Перспективы 28</a:t>
            </a:r>
          </a:p>
          <a:p>
            <a:r>
              <a:rPr lang="ru-RU" sz="1200" b="0" i="0" u="none" strike="noStrike" kern="1200" baseline="0" dirty="0">
                <a:solidFill>
                  <a:schemeClr val="tx1"/>
                </a:solidFill>
                <a:latin typeface="+mn-lt"/>
                <a:ea typeface="+mn-ea"/>
                <a:cs typeface="+mn-cs"/>
              </a:rPr>
              <a:t>     Лепка и скульптура 28</a:t>
            </a:r>
          </a:p>
          <a:p>
            <a:r>
              <a:rPr lang="ru-RU" sz="1200" b="0" i="0" u="none" strike="noStrike" kern="1200" baseline="0" dirty="0">
                <a:solidFill>
                  <a:schemeClr val="tx1"/>
                </a:solidFill>
                <a:latin typeface="+mn-lt"/>
                <a:ea typeface="+mn-ea"/>
                <a:cs typeface="+mn-cs"/>
              </a:rPr>
              <a:t>     Игра, фантазия, красота 29</a:t>
            </a:r>
          </a:p>
          <a:p>
            <a:r>
              <a:rPr lang="ru-RU" sz="1200" b="0" i="0" u="none" strike="noStrike" kern="1200" baseline="0" dirty="0">
                <a:solidFill>
                  <a:schemeClr val="tx1"/>
                </a:solidFill>
                <a:latin typeface="+mn-lt"/>
                <a:ea typeface="+mn-ea"/>
                <a:cs typeface="+mn-cs"/>
              </a:rPr>
              <a:t>МЫ ЛЕПИМ НЕ ВЕЩИ, А МИРЫ 30</a:t>
            </a:r>
          </a:p>
          <a:p>
            <a:r>
              <a:rPr lang="ru-RU" sz="1200" b="0" i="0" u="none" strike="noStrike" kern="1200" baseline="0" dirty="0">
                <a:solidFill>
                  <a:schemeClr val="tx1"/>
                </a:solidFill>
                <a:latin typeface="+mn-lt"/>
                <a:ea typeface="+mn-ea"/>
                <a:cs typeface="+mn-cs"/>
              </a:rPr>
              <a:t>     Как лепить 30</a:t>
            </a:r>
          </a:p>
          <a:p>
            <a:r>
              <a:rPr lang="ru-RU" sz="1200" b="0" i="0" u="none" strike="noStrike" kern="1200" baseline="0" dirty="0">
                <a:solidFill>
                  <a:schemeClr val="tx1"/>
                </a:solidFill>
                <a:latin typeface="+mn-lt"/>
                <a:ea typeface="+mn-ea"/>
                <a:cs typeface="+mn-cs"/>
              </a:rPr>
              <a:t>     Из целого куска или из отдельных частей 31</a:t>
            </a:r>
          </a:p>
          <a:p>
            <a:r>
              <a:rPr lang="ru-RU" sz="1200" b="0" i="0" u="none" strike="noStrike" kern="1200" baseline="0" dirty="0">
                <a:solidFill>
                  <a:schemeClr val="tx1"/>
                </a:solidFill>
                <a:latin typeface="+mn-lt"/>
                <a:ea typeface="+mn-ea"/>
                <a:cs typeface="+mn-cs"/>
              </a:rPr>
              <a:t>Ведение занятия 32</a:t>
            </a:r>
          </a:p>
          <a:p>
            <a:r>
              <a:rPr lang="ru-RU" sz="1200" b="0" i="0" u="none" strike="noStrike" kern="1200" baseline="0" dirty="0">
                <a:solidFill>
                  <a:schemeClr val="tx1"/>
                </a:solidFill>
                <a:latin typeface="+mn-lt"/>
                <a:ea typeface="+mn-ea"/>
                <a:cs typeface="+mn-cs"/>
              </a:rPr>
              <a:t>     3–4 года: дети играют, взрослые учатся лепить и играть 32</a:t>
            </a:r>
          </a:p>
          <a:p>
            <a:r>
              <a:rPr lang="ru-RU" sz="1200" b="0" i="0" u="none" strike="noStrike" kern="1200" baseline="0" dirty="0">
                <a:solidFill>
                  <a:schemeClr val="tx1"/>
                </a:solidFill>
                <a:latin typeface="+mn-lt"/>
                <a:ea typeface="+mn-ea"/>
                <a:cs typeface="+mn-cs"/>
              </a:rPr>
              <a:t>     5–7 лет: пережить, осмыслить, воплотить 33</a:t>
            </a:r>
          </a:p>
          <a:p>
            <a:r>
              <a:rPr lang="ru-RU" sz="1200" b="0" i="0" u="none" strike="noStrike" kern="1200" baseline="0" dirty="0">
                <a:solidFill>
                  <a:schemeClr val="tx1"/>
                </a:solidFill>
                <a:latin typeface="+mn-lt"/>
                <a:ea typeface="+mn-ea"/>
                <a:cs typeface="+mn-cs"/>
              </a:rPr>
              <a:t>     Активный или пассивный ведущий 33</a:t>
            </a:r>
          </a:p>
          <a:p>
            <a:r>
              <a:rPr lang="ru-RU" sz="1200" b="0" i="0" u="none" strike="noStrike" kern="1200" baseline="0" dirty="0">
                <a:solidFill>
                  <a:schemeClr val="tx1"/>
                </a:solidFill>
                <a:latin typeface="+mn-lt"/>
                <a:ea typeface="+mn-ea"/>
                <a:cs typeface="+mn-cs"/>
              </a:rPr>
              <a:t>     Общая схема развития сюжета 34</a:t>
            </a:r>
          </a:p>
          <a:p>
            <a:r>
              <a:rPr lang="ru-RU" sz="1200" b="0" i="0" u="none" strike="noStrike" kern="1200" baseline="0" dirty="0">
                <a:solidFill>
                  <a:schemeClr val="tx1"/>
                </a:solidFill>
                <a:latin typeface="+mn-lt"/>
                <a:ea typeface="+mn-ea"/>
                <a:cs typeface="+mn-cs"/>
              </a:rPr>
              <a:t>Темы занятий 35</a:t>
            </a:r>
          </a:p>
          <a:p>
            <a:r>
              <a:rPr lang="ru-RU" sz="1200" b="0" i="0" u="none" strike="noStrike" kern="1200" baseline="0" dirty="0">
                <a:solidFill>
                  <a:schemeClr val="tx1"/>
                </a:solidFill>
                <a:latin typeface="+mn-lt"/>
                <a:ea typeface="+mn-ea"/>
                <a:cs typeface="+mn-cs"/>
              </a:rPr>
              <a:t>     Игра в сказку 35</a:t>
            </a:r>
          </a:p>
          <a:p>
            <a:r>
              <a:rPr lang="ru-RU" sz="1200" b="0" i="0" u="none" strike="noStrike" kern="1200" baseline="0" dirty="0">
                <a:solidFill>
                  <a:schemeClr val="tx1"/>
                </a:solidFill>
                <a:latin typeface="+mn-lt"/>
                <a:ea typeface="+mn-ea"/>
                <a:cs typeface="+mn-cs"/>
              </a:rPr>
              <a:t>     Сказочные сюжеты 36</a:t>
            </a:r>
          </a:p>
          <a:p>
            <a:r>
              <a:rPr lang="ru-RU" sz="1200" b="0" i="0" u="none" strike="noStrike" kern="1200" baseline="0" dirty="0">
                <a:solidFill>
                  <a:schemeClr val="tx1"/>
                </a:solidFill>
                <a:latin typeface="+mn-lt"/>
                <a:ea typeface="+mn-ea"/>
                <a:cs typeface="+mn-cs"/>
              </a:rPr>
              <a:t>     Игра в реальную ситуацию 39</a:t>
            </a:r>
          </a:p>
          <a:p>
            <a:r>
              <a:rPr lang="ru-RU" sz="1200" b="0" i="0" u="none" strike="noStrike" kern="1200" baseline="0" dirty="0">
                <a:solidFill>
                  <a:schemeClr val="tx1"/>
                </a:solidFill>
                <a:latin typeface="+mn-lt"/>
                <a:ea typeface="+mn-ea"/>
                <a:cs typeface="+mn-cs"/>
              </a:rPr>
              <a:t>     Реалистичные сюжеты 40</a:t>
            </a:r>
          </a:p>
          <a:p>
            <a:r>
              <a:rPr lang="ru-RU" sz="1200" b="0" i="0" u="none" strike="noStrike" kern="1200" baseline="0" dirty="0">
                <a:solidFill>
                  <a:schemeClr val="tx1"/>
                </a:solidFill>
                <a:latin typeface="+mn-lt"/>
                <a:ea typeface="+mn-ea"/>
                <a:cs typeface="+mn-cs"/>
              </a:rPr>
              <a:t>     Предметные поделки 45</a:t>
            </a:r>
          </a:p>
          <a:p>
            <a:r>
              <a:rPr lang="ru-RU" sz="1200" b="0" i="0" u="none" strike="noStrike" kern="1200" baseline="0" dirty="0">
                <a:solidFill>
                  <a:schemeClr val="tx1"/>
                </a:solidFill>
                <a:latin typeface="+mn-lt"/>
                <a:ea typeface="+mn-ea"/>
                <a:cs typeface="+mn-cs"/>
              </a:rPr>
              <a:t>ЗАНЯТИЯ С ДОШКОЛЬНИКАМИ 47</a:t>
            </a:r>
          </a:p>
          <a:p>
            <a:r>
              <a:rPr lang="ru-RU" sz="1200" b="0" i="0" u="none" strike="noStrike" kern="1200" baseline="0" dirty="0">
                <a:solidFill>
                  <a:schemeClr val="tx1"/>
                </a:solidFill>
                <a:latin typeface="+mn-lt"/>
                <a:ea typeface="+mn-ea"/>
                <a:cs typeface="+mn-cs"/>
              </a:rPr>
              <a:t>Записки о занятиях в студии раннего развития в Детско-юношеском центре «Норд-Вест» 47</a:t>
            </a:r>
          </a:p>
          <a:p>
            <a:r>
              <a:rPr lang="ru-RU" sz="1200" b="0" i="0" u="none" strike="noStrike" kern="1200" baseline="0" dirty="0">
                <a:solidFill>
                  <a:schemeClr val="tx1"/>
                </a:solidFill>
                <a:latin typeface="+mn-lt"/>
                <a:ea typeface="+mn-ea"/>
                <a:cs typeface="+mn-cs"/>
              </a:rPr>
              <a:t>     Что наша жизнь? Игра! 47</a:t>
            </a:r>
          </a:p>
          <a:p>
            <a:r>
              <a:rPr lang="ru-RU" sz="1200" b="0" i="0" u="none" strike="noStrike" kern="1200" baseline="0" dirty="0">
                <a:solidFill>
                  <a:schemeClr val="tx1"/>
                </a:solidFill>
                <a:latin typeface="+mn-lt"/>
                <a:ea typeface="+mn-ea"/>
                <a:cs typeface="+mn-cs"/>
              </a:rPr>
              <a:t>     Эх, дороги! 47</a:t>
            </a:r>
          </a:p>
          <a:p>
            <a:r>
              <a:rPr lang="ru-RU" sz="1200" b="0" i="0" u="none" strike="noStrike" kern="1200" baseline="0" dirty="0">
                <a:solidFill>
                  <a:schemeClr val="tx1"/>
                </a:solidFill>
                <a:latin typeface="+mn-lt"/>
                <a:ea typeface="+mn-ea"/>
                <a:cs typeface="+mn-cs"/>
              </a:rPr>
              <a:t>     Абстрактная и предметная живопись 48</a:t>
            </a:r>
          </a:p>
          <a:p>
            <a:r>
              <a:rPr lang="ru-RU" sz="1200" b="0" i="0" u="none" strike="noStrike" kern="1200" baseline="0" dirty="0">
                <a:solidFill>
                  <a:schemeClr val="tx1"/>
                </a:solidFill>
                <a:latin typeface="+mn-lt"/>
                <a:ea typeface="+mn-ea"/>
                <a:cs typeface="+mn-cs"/>
              </a:rPr>
              <a:t>     Задания для родителей 48</a:t>
            </a:r>
          </a:p>
          <a:p>
            <a:r>
              <a:rPr lang="ru-RU" sz="1200" b="0" i="0" u="none" strike="noStrike" kern="1200" baseline="0" dirty="0">
                <a:solidFill>
                  <a:schemeClr val="tx1"/>
                </a:solidFill>
                <a:latin typeface="+mn-lt"/>
                <a:ea typeface="+mn-ea"/>
                <a:cs typeface="+mn-cs"/>
              </a:rPr>
              <a:t>     Необыкновенный человек 48</a:t>
            </a:r>
          </a:p>
          <a:p>
            <a:r>
              <a:rPr lang="ru-RU" sz="1200" b="0" i="0" u="none" strike="noStrike" kern="1200" baseline="0" dirty="0">
                <a:solidFill>
                  <a:schemeClr val="tx1"/>
                </a:solidFill>
                <a:latin typeface="+mn-lt"/>
                <a:ea typeface="+mn-ea"/>
                <a:cs typeface="+mn-cs"/>
              </a:rPr>
              <a:t>     Вазочка для мамы 49</a:t>
            </a:r>
          </a:p>
          <a:p>
            <a:r>
              <a:rPr lang="ru-RU" sz="1200" b="0" i="0" u="none" strike="noStrike" kern="1200" baseline="0" dirty="0">
                <a:solidFill>
                  <a:schemeClr val="tx1"/>
                </a:solidFill>
                <a:latin typeface="+mn-lt"/>
                <a:ea typeface="+mn-ea"/>
                <a:cs typeface="+mn-cs"/>
              </a:rPr>
              <a:t>     Черепаха под капельницей 50</a:t>
            </a:r>
          </a:p>
          <a:p>
            <a:r>
              <a:rPr lang="ru-RU" sz="1200" b="0" i="0" u="none" strike="noStrike" kern="1200" baseline="0" dirty="0">
                <a:solidFill>
                  <a:schemeClr val="tx1"/>
                </a:solidFill>
                <a:latin typeface="+mn-lt"/>
                <a:ea typeface="+mn-ea"/>
                <a:cs typeface="+mn-cs"/>
              </a:rPr>
              <a:t>     Что можно, а что нельзя 50</a:t>
            </a:r>
          </a:p>
          <a:p>
            <a:r>
              <a:rPr lang="ru-RU" sz="1200" b="0" i="0" u="none" strike="noStrike" kern="1200" baseline="0" dirty="0">
                <a:solidFill>
                  <a:schemeClr val="tx1"/>
                </a:solidFill>
                <a:latin typeface="+mn-lt"/>
                <a:ea typeface="+mn-ea"/>
                <a:cs typeface="+mn-cs"/>
              </a:rPr>
              <a:t>     Убей монстра 51</a:t>
            </a:r>
          </a:p>
          <a:p>
            <a:r>
              <a:rPr lang="ru-RU" sz="1200" b="0" i="0" u="none" strike="noStrike" kern="1200" baseline="0" dirty="0">
                <a:solidFill>
                  <a:schemeClr val="tx1"/>
                </a:solidFill>
                <a:latin typeface="+mn-lt"/>
                <a:ea typeface="+mn-ea"/>
                <a:cs typeface="+mn-cs"/>
              </a:rPr>
              <a:t>     Сколько можно лепить 51</a:t>
            </a:r>
          </a:p>
          <a:p>
            <a:r>
              <a:rPr lang="ru-RU" sz="1200" b="0" i="0" u="none" strike="noStrike" kern="1200" baseline="0" dirty="0">
                <a:solidFill>
                  <a:schemeClr val="tx1"/>
                </a:solidFill>
                <a:latin typeface="+mn-lt"/>
                <a:ea typeface="+mn-ea"/>
                <a:cs typeface="+mn-cs"/>
              </a:rPr>
              <a:t>     Аладдин и сорок индейцев 52</a:t>
            </a:r>
          </a:p>
          <a:p>
            <a:r>
              <a:rPr lang="ru-RU" sz="1200" b="0" i="0" u="none" strike="noStrike" kern="1200" baseline="0" dirty="0">
                <a:solidFill>
                  <a:schemeClr val="tx1"/>
                </a:solidFill>
                <a:latin typeface="+mn-lt"/>
                <a:ea typeface="+mn-ea"/>
                <a:cs typeface="+mn-cs"/>
              </a:rPr>
              <a:t>     Пока растут идеи… 52</a:t>
            </a:r>
          </a:p>
          <a:p>
            <a:r>
              <a:rPr lang="ru-RU" sz="1200" b="0" i="0" u="none" strike="noStrike" kern="1200" baseline="0" dirty="0">
                <a:solidFill>
                  <a:schemeClr val="tx1"/>
                </a:solidFill>
                <a:latin typeface="+mn-lt"/>
                <a:ea typeface="+mn-ea"/>
                <a:cs typeface="+mn-cs"/>
              </a:rPr>
              <a:t>     Пространство игры 53</a:t>
            </a:r>
          </a:p>
          <a:p>
            <a:r>
              <a:rPr lang="ru-RU" sz="1200" b="0" i="0" u="none" strike="noStrike" kern="1200" baseline="0" dirty="0">
                <a:solidFill>
                  <a:schemeClr val="tx1"/>
                </a:solidFill>
                <a:latin typeface="+mn-lt"/>
                <a:ea typeface="+mn-ea"/>
                <a:cs typeface="+mn-cs"/>
              </a:rPr>
              <a:t>     Глина учит 53</a:t>
            </a:r>
          </a:p>
          <a:p>
            <a:r>
              <a:rPr lang="ru-RU" sz="1200" b="0" i="0" u="none" strike="noStrike" kern="1200" baseline="0" dirty="0">
                <a:solidFill>
                  <a:schemeClr val="tx1"/>
                </a:solidFill>
                <a:latin typeface="+mn-lt"/>
                <a:ea typeface="+mn-ea"/>
                <a:cs typeface="+mn-cs"/>
              </a:rPr>
              <a:t>     Что дальше? 53</a:t>
            </a:r>
          </a:p>
          <a:p>
            <a:r>
              <a:rPr lang="ru-RU" sz="1200" b="0" i="0" u="none" strike="noStrike" kern="1200" baseline="0" dirty="0">
                <a:solidFill>
                  <a:schemeClr val="tx1"/>
                </a:solidFill>
                <a:latin typeface="+mn-lt"/>
                <a:ea typeface="+mn-ea"/>
                <a:cs typeface="+mn-cs"/>
              </a:rPr>
              <a:t>Записки о занятиях с дошкольниками в мастерской школы «Путь зерна» 54</a:t>
            </a:r>
          </a:p>
          <a:p>
            <a:r>
              <a:rPr lang="ru-RU" sz="1200" b="0" i="0" u="none" strike="noStrike" kern="1200" baseline="0" dirty="0">
                <a:solidFill>
                  <a:schemeClr val="tx1"/>
                </a:solidFill>
                <a:latin typeface="+mn-lt"/>
                <a:ea typeface="+mn-ea"/>
                <a:cs typeface="+mn-cs"/>
              </a:rPr>
              <a:t>     Миры 54</a:t>
            </a:r>
          </a:p>
          <a:p>
            <a:r>
              <a:rPr lang="ru-RU" sz="1200" b="0" i="0" u="none" strike="noStrike" kern="1200" baseline="0" dirty="0">
                <a:solidFill>
                  <a:schemeClr val="tx1"/>
                </a:solidFill>
                <a:latin typeface="+mn-lt"/>
                <a:ea typeface="+mn-ea"/>
                <a:cs typeface="+mn-cs"/>
              </a:rPr>
              <a:t>     Колобок и печка 55</a:t>
            </a:r>
          </a:p>
          <a:p>
            <a:r>
              <a:rPr lang="ru-RU" sz="1200" b="0" i="0" u="none" strike="noStrike" kern="1200" baseline="0" dirty="0">
                <a:solidFill>
                  <a:schemeClr val="tx1"/>
                </a:solidFill>
                <a:latin typeface="+mn-lt"/>
                <a:ea typeface="+mn-ea"/>
                <a:cs typeface="+mn-cs"/>
              </a:rPr>
              <a:t>     Огниво и игрушки 56</a:t>
            </a:r>
          </a:p>
          <a:p>
            <a:r>
              <a:rPr lang="ru-RU" sz="1200" b="0" i="0" u="none" strike="noStrike" kern="1200" baseline="0" dirty="0">
                <a:solidFill>
                  <a:schemeClr val="tx1"/>
                </a:solidFill>
                <a:latin typeface="+mn-lt"/>
                <a:ea typeface="+mn-ea"/>
                <a:cs typeface="+mn-cs"/>
              </a:rPr>
              <a:t>     Острова и страны 57</a:t>
            </a:r>
          </a:p>
          <a:p>
            <a:r>
              <a:rPr lang="ru-RU" sz="1200" b="0" i="0" u="none" strike="noStrike" kern="1200" baseline="0" dirty="0">
                <a:solidFill>
                  <a:schemeClr val="tx1"/>
                </a:solidFill>
                <a:latin typeface="+mn-lt"/>
                <a:ea typeface="+mn-ea"/>
                <a:cs typeface="+mn-cs"/>
              </a:rPr>
              <a:t>     Сказка и действительность 57</a:t>
            </a:r>
          </a:p>
          <a:p>
            <a:r>
              <a:rPr lang="ru-RU" sz="1200" b="0" i="0" u="none" strike="noStrike" kern="1200" baseline="0" dirty="0">
                <a:solidFill>
                  <a:schemeClr val="tx1"/>
                </a:solidFill>
                <a:latin typeface="+mn-lt"/>
                <a:ea typeface="+mn-ea"/>
                <a:cs typeface="+mn-cs"/>
              </a:rPr>
              <a:t>     Клоун </a:t>
            </a:r>
            <a:r>
              <a:rPr lang="ru-RU" sz="1200" b="0" i="0" u="none" strike="noStrike" kern="1200" baseline="0" dirty="0" err="1">
                <a:solidFill>
                  <a:schemeClr val="tx1"/>
                </a:solidFill>
                <a:latin typeface="+mn-lt"/>
                <a:ea typeface="+mn-ea"/>
                <a:cs typeface="+mn-cs"/>
              </a:rPr>
              <a:t>Аномашейпс</a:t>
            </a:r>
            <a:r>
              <a:rPr lang="ru-RU" sz="1200" b="0" i="0" u="none" strike="noStrike" kern="1200" baseline="0" dirty="0">
                <a:solidFill>
                  <a:schemeClr val="tx1"/>
                </a:solidFill>
                <a:latin typeface="+mn-lt"/>
                <a:ea typeface="+mn-ea"/>
                <a:cs typeface="+mn-cs"/>
              </a:rPr>
              <a:t> и блины необъятной ширины 58</a:t>
            </a:r>
          </a:p>
          <a:p>
            <a:r>
              <a:rPr lang="ru-RU" sz="1200" b="0" i="0" u="none" strike="noStrike" kern="1200" baseline="0" dirty="0">
                <a:solidFill>
                  <a:schemeClr val="tx1"/>
                </a:solidFill>
                <a:latin typeface="+mn-lt"/>
                <a:ea typeface="+mn-ea"/>
                <a:cs typeface="+mn-cs"/>
              </a:rPr>
              <a:t>     Глиняный дождь 58</a:t>
            </a:r>
          </a:p>
          <a:p>
            <a:r>
              <a:rPr lang="ru-RU" sz="1200" b="0" i="0" u="none" strike="noStrike" kern="1200" baseline="0" dirty="0">
                <a:solidFill>
                  <a:schemeClr val="tx1"/>
                </a:solidFill>
                <a:latin typeface="+mn-lt"/>
                <a:ea typeface="+mn-ea"/>
                <a:cs typeface="+mn-cs"/>
              </a:rPr>
              <a:t>     Железная дорога 59</a:t>
            </a:r>
          </a:p>
          <a:p>
            <a:r>
              <a:rPr lang="ru-RU" sz="1200" b="0" i="0" u="none" strike="noStrike" kern="1200" baseline="0" dirty="0">
                <a:solidFill>
                  <a:schemeClr val="tx1"/>
                </a:solidFill>
                <a:latin typeface="+mn-lt"/>
                <a:ea typeface="+mn-ea"/>
                <a:cs typeface="+mn-cs"/>
              </a:rPr>
              <a:t>     Башня и пещеры 60</a:t>
            </a:r>
          </a:p>
          <a:p>
            <a:r>
              <a:rPr lang="ru-RU" sz="1200" b="0" i="0" u="none" strike="noStrike" kern="1200" baseline="0" dirty="0">
                <a:solidFill>
                  <a:schemeClr val="tx1"/>
                </a:solidFill>
                <a:latin typeface="+mn-lt"/>
                <a:ea typeface="+mn-ea"/>
                <a:cs typeface="+mn-cs"/>
              </a:rPr>
              <a:t>     Быстро или медленно 60</a:t>
            </a:r>
          </a:p>
          <a:p>
            <a:r>
              <a:rPr lang="ru-RU" sz="1200" b="0" i="0" u="none" strike="noStrike" kern="1200" baseline="0" dirty="0">
                <a:solidFill>
                  <a:schemeClr val="tx1"/>
                </a:solidFill>
                <a:latin typeface="+mn-lt"/>
                <a:ea typeface="+mn-ea"/>
                <a:cs typeface="+mn-cs"/>
              </a:rPr>
              <a:t>ТЕХНИКА ЛЕПКИ ДЛЯ РОДИТЕЛЕЙ И ВОСПИТАТЕЛЕЙ 62</a:t>
            </a:r>
          </a:p>
          <a:p>
            <a:r>
              <a:rPr lang="ru-RU" sz="1200" b="0" i="0" u="none" strike="noStrike" kern="1200" baseline="0" dirty="0">
                <a:solidFill>
                  <a:schemeClr val="tx1"/>
                </a:solidFill>
                <a:latin typeface="+mn-lt"/>
                <a:ea typeface="+mn-ea"/>
                <a:cs typeface="+mn-cs"/>
              </a:rPr>
              <a:t>Что нужно для занятий 62</a:t>
            </a:r>
          </a:p>
          <a:p>
            <a:r>
              <a:rPr lang="ru-RU" sz="1200" b="0" i="0" u="none" strike="noStrike" kern="1200" baseline="0" dirty="0">
                <a:solidFill>
                  <a:schemeClr val="tx1"/>
                </a:solidFill>
                <a:latin typeface="+mn-lt"/>
                <a:ea typeface="+mn-ea"/>
                <a:cs typeface="+mn-cs"/>
              </a:rPr>
              <a:t>     Выбор глины 62</a:t>
            </a:r>
          </a:p>
          <a:p>
            <a:r>
              <a:rPr lang="ru-RU" sz="1200" b="0" i="0" u="none" strike="noStrike" kern="1200" baseline="0" dirty="0">
                <a:solidFill>
                  <a:schemeClr val="tx1"/>
                </a:solidFill>
                <a:latin typeface="+mn-lt"/>
                <a:ea typeface="+mn-ea"/>
                <a:cs typeface="+mn-cs"/>
              </a:rPr>
              <a:t>     Хранение глины 63</a:t>
            </a:r>
          </a:p>
          <a:p>
            <a:r>
              <a:rPr lang="ru-RU" sz="1200" b="0" i="0" u="none" strike="noStrike" kern="1200" baseline="0" dirty="0">
                <a:solidFill>
                  <a:schemeClr val="tx1"/>
                </a:solidFill>
                <a:latin typeface="+mn-lt"/>
                <a:ea typeface="+mn-ea"/>
                <a:cs typeface="+mn-cs"/>
              </a:rPr>
              <a:t>     Если глина подсохла 63</a:t>
            </a:r>
          </a:p>
          <a:p>
            <a:r>
              <a:rPr lang="ru-RU" sz="1200" b="0" i="0" u="none" strike="noStrike" kern="1200" baseline="0" dirty="0">
                <a:solidFill>
                  <a:schemeClr val="tx1"/>
                </a:solidFill>
                <a:latin typeface="+mn-lt"/>
                <a:ea typeface="+mn-ea"/>
                <a:cs typeface="+mn-cs"/>
              </a:rPr>
              <a:t>     Инструменты 64</a:t>
            </a:r>
          </a:p>
          <a:p>
            <a:r>
              <a:rPr lang="ru-RU" sz="1200" b="0" i="0" u="none" strike="noStrike" kern="1200" baseline="0" dirty="0">
                <a:solidFill>
                  <a:schemeClr val="tx1"/>
                </a:solidFill>
                <a:latin typeface="+mn-lt"/>
                <a:ea typeface="+mn-ea"/>
                <a:cs typeface="+mn-cs"/>
              </a:rPr>
              <a:t>Пошаговые инструкции 65</a:t>
            </a:r>
          </a:p>
          <a:p>
            <a:r>
              <a:rPr lang="ru-RU" sz="1200" b="0" i="0" u="none" strike="noStrike" kern="1200" baseline="0" dirty="0">
                <a:solidFill>
                  <a:schemeClr val="tx1"/>
                </a:solidFill>
                <a:latin typeface="+mn-lt"/>
                <a:ea typeface="+mn-ea"/>
                <a:cs typeface="+mn-cs"/>
              </a:rPr>
              <a:t>     Избушка 65</a:t>
            </a:r>
          </a:p>
          <a:p>
            <a:r>
              <a:rPr lang="ru-RU" sz="1200" b="0" i="0" u="none" strike="noStrike" kern="1200" baseline="0" dirty="0">
                <a:solidFill>
                  <a:schemeClr val="tx1"/>
                </a:solidFill>
                <a:latin typeface="+mn-lt"/>
                <a:ea typeface="+mn-ea"/>
                <a:cs typeface="+mn-cs"/>
              </a:rPr>
              <a:t>     Дедка, бабка, внучка, Жучка 67</a:t>
            </a:r>
          </a:p>
          <a:p>
            <a:r>
              <a:rPr lang="ru-RU" sz="1200" b="0" i="0" u="none" strike="noStrike" kern="1200" baseline="0" dirty="0">
                <a:solidFill>
                  <a:schemeClr val="tx1"/>
                </a:solidFill>
                <a:latin typeface="+mn-lt"/>
                <a:ea typeface="+mn-ea"/>
                <a:cs typeface="+mn-cs"/>
              </a:rPr>
              <a:t>     Колобок 70</a:t>
            </a:r>
          </a:p>
          <a:p>
            <a:r>
              <a:rPr lang="ru-RU" sz="1200" b="0" i="0" u="none" strike="noStrike" kern="1200" baseline="0" dirty="0">
                <a:solidFill>
                  <a:schemeClr val="tx1"/>
                </a:solidFill>
                <a:latin typeface="+mn-lt"/>
                <a:ea typeface="+mn-ea"/>
                <a:cs typeface="+mn-cs"/>
              </a:rPr>
              <a:t>     Дерево 72</a:t>
            </a:r>
          </a:p>
          <a:p>
            <a:r>
              <a:rPr lang="ru-RU" sz="1200" b="0" i="0" u="none" strike="noStrike" kern="1200" baseline="0" dirty="0">
                <a:solidFill>
                  <a:schemeClr val="tx1"/>
                </a:solidFill>
                <a:latin typeface="+mn-lt"/>
                <a:ea typeface="+mn-ea"/>
                <a:cs typeface="+mn-cs"/>
              </a:rPr>
              <a:t>     Дом 74</a:t>
            </a:r>
          </a:p>
          <a:p>
            <a:r>
              <a:rPr lang="ru-RU" sz="1200" b="0" i="0" u="none" strike="noStrike" kern="1200" baseline="0" dirty="0">
                <a:solidFill>
                  <a:schemeClr val="tx1"/>
                </a:solidFill>
                <a:latin typeface="+mn-lt"/>
                <a:ea typeface="+mn-ea"/>
                <a:cs typeface="+mn-cs"/>
              </a:rPr>
              <a:t>     Крепость 76</a:t>
            </a:r>
          </a:p>
          <a:p>
            <a:r>
              <a:rPr lang="ru-RU" sz="1200" b="0" i="0" u="none" strike="noStrike" kern="1200" baseline="0" dirty="0">
                <a:solidFill>
                  <a:schemeClr val="tx1"/>
                </a:solidFill>
                <a:latin typeface="+mn-lt"/>
                <a:ea typeface="+mn-ea"/>
                <a:cs typeface="+mn-cs"/>
              </a:rPr>
              <a:t>     Посуда 78</a:t>
            </a:r>
          </a:p>
          <a:p>
            <a:r>
              <a:rPr lang="ru-RU" sz="1200" b="0" i="0" u="none" strike="noStrike" kern="1200" baseline="0" dirty="0">
                <a:solidFill>
                  <a:schemeClr val="tx1"/>
                </a:solidFill>
                <a:latin typeface="+mn-lt"/>
                <a:ea typeface="+mn-ea"/>
                <a:cs typeface="+mn-cs"/>
              </a:rPr>
              <a:t>     Кувшин 80</a:t>
            </a:r>
          </a:p>
          <a:p>
            <a:r>
              <a:rPr lang="ru-RU" sz="1200" b="0" i="0" u="none" strike="noStrike" kern="1200" baseline="0" dirty="0">
                <a:solidFill>
                  <a:schemeClr val="tx1"/>
                </a:solidFill>
                <a:latin typeface="+mn-lt"/>
                <a:ea typeface="+mn-ea"/>
                <a:cs typeface="+mn-cs"/>
              </a:rPr>
              <a:t>ЗАНЯТИЯ СО ШКОЛЬНИКАМИ 82</a:t>
            </a:r>
          </a:p>
          <a:p>
            <a:r>
              <a:rPr lang="ru-RU" sz="1200" b="0" i="0" u="none" strike="noStrike" kern="1200" baseline="0" dirty="0">
                <a:solidFill>
                  <a:schemeClr val="tx1"/>
                </a:solidFill>
                <a:latin typeface="+mn-lt"/>
                <a:ea typeface="+mn-ea"/>
                <a:cs typeface="+mn-cs"/>
              </a:rPr>
              <a:t>     Младшие школьники. 7–10 лет 83</a:t>
            </a:r>
          </a:p>
          <a:p>
            <a:r>
              <a:rPr lang="ru-RU" sz="1200" b="0" i="0" u="none" strike="noStrike" kern="1200" baseline="0" dirty="0">
                <a:solidFill>
                  <a:schemeClr val="tx1"/>
                </a:solidFill>
                <a:latin typeface="+mn-lt"/>
                <a:ea typeface="+mn-ea"/>
                <a:cs typeface="+mn-cs"/>
              </a:rPr>
              <a:t>     Подростки. 11–14 лет 85</a:t>
            </a:r>
            <a:endParaRPr lang="ru-RU" dirty="0"/>
          </a:p>
          <a:p>
            <a:endParaRPr lang="ru-RU" dirty="0"/>
          </a:p>
        </p:txBody>
      </p:sp>
      <p:sp>
        <p:nvSpPr>
          <p:cNvPr id="4" name="Номер слайда 3"/>
          <p:cNvSpPr>
            <a:spLocks noGrp="1"/>
          </p:cNvSpPr>
          <p:nvPr>
            <p:ph type="sldNum" sz="quarter" idx="5"/>
          </p:nvPr>
        </p:nvSpPr>
        <p:spPr/>
        <p:txBody>
          <a:bodyPr/>
          <a:lstStyle/>
          <a:p>
            <a:fld id="{98962D1F-EBD6-44C1-A0ED-6441966F5E8A}" type="slidenum">
              <a:rPr lang="ru-RU" smtClean="0"/>
              <a:pPr/>
              <a:t>58</a:t>
            </a:fld>
            <a:endParaRPr lang="ru-RU"/>
          </a:p>
        </p:txBody>
      </p:sp>
    </p:spTree>
    <p:extLst>
      <p:ext uri="{BB962C8B-B14F-4D97-AF65-F5344CB8AC3E}">
        <p14:creationId xmlns:p14="http://schemas.microsoft.com/office/powerpoint/2010/main" val="31307384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sz="1200" b="0" i="0" u="none" strike="noStrike" kern="1200" baseline="0" dirty="0">
                <a:solidFill>
                  <a:schemeClr val="tx1"/>
                </a:solidFill>
                <a:latin typeface="+mn-lt"/>
                <a:ea typeface="+mn-ea"/>
                <a:cs typeface="+mn-cs"/>
              </a:rPr>
              <a:t>Б. </a:t>
            </a:r>
            <a:r>
              <a:rPr lang="ru-RU" sz="1200" b="0" i="0" u="none" strike="noStrike" kern="1200" baseline="0" dirty="0" err="1">
                <a:solidFill>
                  <a:schemeClr val="tx1"/>
                </a:solidFill>
                <a:latin typeface="+mn-lt"/>
                <a:ea typeface="+mn-ea"/>
                <a:cs typeface="+mn-cs"/>
              </a:rPr>
              <a:t>Кьюксарт</a:t>
            </a:r>
            <a:endParaRPr lang="ru-RU" sz="1200" b="0" i="0" u="none" strike="noStrike" kern="1200" baseline="0" dirty="0">
              <a:solidFill>
                <a:schemeClr val="tx1"/>
              </a:solidFill>
              <a:latin typeface="+mn-lt"/>
              <a:ea typeface="+mn-ea"/>
              <a:cs typeface="+mn-cs"/>
            </a:endParaRPr>
          </a:p>
          <a:p>
            <a:r>
              <a:rPr lang="ru-RU" sz="1200" b="1" i="0" u="none" strike="noStrike" kern="1200" baseline="0" dirty="0">
                <a:solidFill>
                  <a:schemeClr val="tx1"/>
                </a:solidFill>
                <a:latin typeface="+mn-lt"/>
                <a:ea typeface="+mn-ea"/>
                <a:cs typeface="+mn-cs"/>
              </a:rPr>
              <a:t>ПЛАСТИЛИНОЛЕПИЕ</a:t>
            </a:r>
          </a:p>
          <a:p>
            <a:r>
              <a:rPr lang="ru-RU" sz="1200" b="1" i="0" u="none" strike="noStrike" kern="1200" baseline="0" dirty="0">
                <a:solidFill>
                  <a:schemeClr val="tx1"/>
                </a:solidFill>
                <a:latin typeface="+mn-lt"/>
                <a:ea typeface="+mn-ea"/>
                <a:cs typeface="+mn-cs"/>
              </a:rPr>
              <a:t>Занятия с пластилином для детей дошкольного возраста</a:t>
            </a:r>
          </a:p>
          <a:p>
            <a:r>
              <a:rPr lang="ru-RU" sz="1200" b="0" i="0" u="none" strike="noStrike" kern="1200" baseline="0" dirty="0">
                <a:solidFill>
                  <a:schemeClr val="tx1"/>
                </a:solidFill>
                <a:latin typeface="+mn-lt"/>
                <a:ea typeface="+mn-ea"/>
                <a:cs typeface="+mn-cs"/>
              </a:rPr>
              <a:t>Учебно-практическое пособие для педагогов дошкольного образования</a:t>
            </a:r>
          </a:p>
          <a:p>
            <a:r>
              <a:rPr lang="en-US" sz="1200" b="0" i="1" u="none" strike="noStrike" kern="1200" baseline="0" dirty="0">
                <a:solidFill>
                  <a:schemeClr val="tx1"/>
                </a:solidFill>
                <a:latin typeface="+mn-lt"/>
                <a:ea typeface="+mn-ea"/>
                <a:cs typeface="+mn-cs"/>
              </a:rPr>
              <a:t>ISBN 978-5-4454-0471-2</a:t>
            </a:r>
            <a:endParaRPr lang="ru-RU" sz="1200" b="0" i="1" u="none" strike="noStrike" kern="1200" baseline="0" dirty="0">
              <a:solidFill>
                <a:schemeClr val="tx1"/>
              </a:solidFill>
              <a:latin typeface="+mn-lt"/>
              <a:ea typeface="+mn-ea"/>
              <a:cs typeface="+mn-cs"/>
            </a:endParaRP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Детские психологи и педагоги единодушны во мнении: лепка из пластилина – кладезь возможностей для развития вашего ребенка.</a:t>
            </a:r>
          </a:p>
          <a:p>
            <a:r>
              <a:rPr lang="ru-RU" sz="1200" b="0" i="0" u="none" strike="noStrike" kern="1200" baseline="0" dirty="0">
                <a:solidFill>
                  <a:schemeClr val="tx1"/>
                </a:solidFill>
                <a:latin typeface="+mn-lt"/>
                <a:ea typeface="+mn-ea"/>
                <a:cs typeface="+mn-cs"/>
              </a:rPr>
              <a:t>Проверенное веками занятие в сочетании с уникальными свойствами современного пластилина поможет развить:</a:t>
            </a:r>
          </a:p>
          <a:p>
            <a:r>
              <a:rPr lang="ru-RU" sz="1200" b="0" i="0" u="none" strike="noStrike" kern="1200" baseline="0" dirty="0">
                <a:solidFill>
                  <a:schemeClr val="tx1"/>
                </a:solidFill>
                <a:latin typeface="+mn-lt"/>
                <a:ea typeface="+mn-ea"/>
                <a:cs typeface="+mn-cs"/>
              </a:rPr>
              <a:t>• мелкую моторику и интеллект,</a:t>
            </a:r>
          </a:p>
          <a:p>
            <a:r>
              <a:rPr lang="ru-RU" sz="1200" b="0" i="0" u="none" strike="noStrike" kern="1200" baseline="0" dirty="0">
                <a:solidFill>
                  <a:schemeClr val="tx1"/>
                </a:solidFill>
                <a:latin typeface="+mn-lt"/>
                <a:ea typeface="+mn-ea"/>
                <a:cs typeface="+mn-cs"/>
              </a:rPr>
              <a:t>• творческие способности и воображение,</a:t>
            </a:r>
          </a:p>
          <a:p>
            <a:r>
              <a:rPr lang="ru-RU" sz="1200" b="0" i="0" u="none" strike="noStrike" kern="1200" baseline="0" dirty="0">
                <a:solidFill>
                  <a:schemeClr val="tx1"/>
                </a:solidFill>
                <a:latin typeface="+mn-lt"/>
                <a:ea typeface="+mn-ea"/>
                <a:cs typeface="+mn-cs"/>
              </a:rPr>
              <a:t>• терпение и усидчивость.</a:t>
            </a:r>
          </a:p>
          <a:p>
            <a:r>
              <a:rPr lang="ru-RU" sz="1200" b="0" i="0" u="none" strike="noStrike" kern="1200" baseline="0" dirty="0">
                <a:solidFill>
                  <a:schemeClr val="tx1"/>
                </a:solidFill>
                <a:latin typeface="+mn-lt"/>
                <a:ea typeface="+mn-ea"/>
                <a:cs typeface="+mn-cs"/>
              </a:rPr>
              <a:t>В любимой всеми игровой форме уроки </a:t>
            </a:r>
            <a:r>
              <a:rPr lang="ru-RU" sz="1200" b="0" i="0" u="none" strike="noStrike" kern="1200" baseline="0" dirty="0" err="1">
                <a:solidFill>
                  <a:schemeClr val="tx1"/>
                </a:solidFill>
                <a:latin typeface="+mn-lt"/>
                <a:ea typeface="+mn-ea"/>
                <a:cs typeface="+mn-cs"/>
              </a:rPr>
              <a:t>пластилинолепия</a:t>
            </a:r>
            <a:r>
              <a:rPr lang="ru-RU" sz="1200" b="0" i="0" u="none" strike="noStrike" kern="1200" baseline="0" dirty="0">
                <a:solidFill>
                  <a:schemeClr val="tx1"/>
                </a:solidFill>
                <a:latin typeface="+mn-lt"/>
                <a:ea typeface="+mn-ea"/>
                <a:cs typeface="+mn-cs"/>
              </a:rPr>
              <a:t> откроют ребенку мир флоры и фауны, научат творить, дружить и общаться. Жирафы, дельфины, стрекозы и кузнечики, сделанные руками вашего ребенка, станут героями вашей «большой пластилиновой игры». Они будут дружить между собой, строить дома, путешествовать, ссориться и обязательно мириться.</a:t>
            </a:r>
          </a:p>
          <a:p>
            <a:r>
              <a:rPr lang="ru-RU" sz="1200" b="0" i="0" u="none" strike="noStrike" kern="1200" baseline="0" dirty="0">
                <a:solidFill>
                  <a:schemeClr val="tx1"/>
                </a:solidFill>
                <a:latin typeface="+mn-lt"/>
                <a:ea typeface="+mn-ea"/>
                <a:cs typeface="+mn-cs"/>
              </a:rPr>
              <a:t>Книга входит в методический комплект образовательной программы «Вдохновение» и полностью соответствует требованиям ФГОС ДО.</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СОДЕРЖАНИЕ</a:t>
            </a:r>
          </a:p>
          <a:p>
            <a:r>
              <a:rPr lang="ru-RU" sz="1200" kern="1200" dirty="0">
                <a:solidFill>
                  <a:schemeClr val="tx1"/>
                </a:solidFill>
                <a:effectLst/>
                <a:latin typeface="+mn-lt"/>
                <a:ea typeface="+mn-ea"/>
                <a:cs typeface="+mn-cs"/>
              </a:rPr>
              <a:t>Материалы 6</a:t>
            </a:r>
          </a:p>
          <a:p>
            <a:r>
              <a:rPr lang="ru-RU" sz="1200" kern="1200" dirty="0">
                <a:solidFill>
                  <a:schemeClr val="tx1"/>
                </a:solidFill>
                <a:effectLst/>
                <a:latin typeface="+mn-lt"/>
                <a:ea typeface="+mn-ea"/>
                <a:cs typeface="+mn-cs"/>
              </a:rPr>
              <a:t>Основные приемы 8</a:t>
            </a:r>
          </a:p>
          <a:p>
            <a:r>
              <a:rPr lang="ru-RU" sz="1200" kern="1200" dirty="0">
                <a:solidFill>
                  <a:schemeClr val="tx1"/>
                </a:solidFill>
                <a:effectLst/>
                <a:latin typeface="+mn-lt"/>
                <a:ea typeface="+mn-ea"/>
                <a:cs typeface="+mn-cs"/>
              </a:rPr>
              <a:t>Пластилиновая деревня 15</a:t>
            </a:r>
          </a:p>
          <a:p>
            <a:r>
              <a:rPr lang="ru-RU" sz="1200" kern="1200" dirty="0">
                <a:solidFill>
                  <a:schemeClr val="tx1"/>
                </a:solidFill>
                <a:effectLst/>
                <a:latin typeface="+mn-lt"/>
                <a:ea typeface="+mn-ea"/>
                <a:cs typeface="+mn-cs"/>
              </a:rPr>
              <a:t>Пластилиновый сад 47</a:t>
            </a:r>
          </a:p>
          <a:p>
            <a:r>
              <a:rPr lang="ru-RU" sz="1200" kern="1200" dirty="0">
                <a:solidFill>
                  <a:schemeClr val="tx1"/>
                </a:solidFill>
                <a:effectLst/>
                <a:latin typeface="+mn-lt"/>
                <a:ea typeface="+mn-ea"/>
                <a:cs typeface="+mn-cs"/>
              </a:rPr>
              <a:t>Пластилиновый зоопарк 79</a:t>
            </a:r>
          </a:p>
          <a:p>
            <a:r>
              <a:rPr lang="ru-RU" sz="1200" kern="1200" dirty="0">
                <a:solidFill>
                  <a:schemeClr val="tx1"/>
                </a:solidFill>
                <a:effectLst/>
                <a:latin typeface="+mn-lt"/>
                <a:ea typeface="+mn-ea"/>
                <a:cs typeface="+mn-cs"/>
              </a:rPr>
              <a:t>Пластилиновое море 111</a:t>
            </a:r>
            <a:endParaRPr lang="ru-RU" dirty="0"/>
          </a:p>
        </p:txBody>
      </p:sp>
      <p:sp>
        <p:nvSpPr>
          <p:cNvPr id="4" name="Номер слайда 3"/>
          <p:cNvSpPr>
            <a:spLocks noGrp="1"/>
          </p:cNvSpPr>
          <p:nvPr>
            <p:ph type="sldNum" sz="quarter" idx="5"/>
          </p:nvPr>
        </p:nvSpPr>
        <p:spPr/>
        <p:txBody>
          <a:bodyPr/>
          <a:lstStyle/>
          <a:p>
            <a:fld id="{98962D1F-EBD6-44C1-A0ED-6441966F5E8A}" type="slidenum">
              <a:rPr lang="ru-RU" smtClean="0"/>
              <a:pPr/>
              <a:t>59</a:t>
            </a:fld>
            <a:endParaRPr lang="ru-RU"/>
          </a:p>
        </p:txBody>
      </p:sp>
    </p:spTree>
    <p:extLst>
      <p:ext uri="{BB962C8B-B14F-4D97-AF65-F5344CB8AC3E}">
        <p14:creationId xmlns:p14="http://schemas.microsoft.com/office/powerpoint/2010/main" val="16667934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7500" lnSpcReduction="20000"/>
          </a:bodyPr>
          <a:lstStyle/>
          <a:p>
            <a:r>
              <a:rPr lang="ru-RU" sz="1200" b="0" i="0" u="none" strike="noStrike" kern="1200" baseline="0" dirty="0">
                <a:solidFill>
                  <a:schemeClr val="tx1"/>
                </a:solidFill>
                <a:latin typeface="+mn-lt"/>
                <a:ea typeface="+mn-ea"/>
                <a:cs typeface="+mn-cs"/>
              </a:rPr>
              <a:t>А. </a:t>
            </a:r>
            <a:r>
              <a:rPr lang="ru-RU" sz="1200" b="0" i="0" u="none" strike="noStrike" kern="1200" baseline="0" dirty="0" err="1">
                <a:solidFill>
                  <a:schemeClr val="tx1"/>
                </a:solidFill>
                <a:latin typeface="+mn-lt"/>
                <a:ea typeface="+mn-ea"/>
                <a:cs typeface="+mn-cs"/>
              </a:rPr>
              <a:t>Бостельман</a:t>
            </a:r>
            <a:r>
              <a:rPr lang="ru-RU" sz="1200" b="0" i="0" u="none" strike="noStrike" kern="1200" baseline="0" dirty="0">
                <a:solidFill>
                  <a:schemeClr val="tx1"/>
                </a:solidFill>
                <a:latin typeface="+mn-lt"/>
                <a:ea typeface="+mn-ea"/>
                <a:cs typeface="+mn-cs"/>
              </a:rPr>
              <a:t>, М. </a:t>
            </a:r>
            <a:r>
              <a:rPr lang="ru-RU" sz="1200" b="0" i="0" u="none" strike="noStrike" kern="1200" baseline="0" dirty="0" err="1">
                <a:solidFill>
                  <a:schemeClr val="tx1"/>
                </a:solidFill>
                <a:latin typeface="+mn-lt"/>
                <a:ea typeface="+mn-ea"/>
                <a:cs typeface="+mn-cs"/>
              </a:rPr>
              <a:t>Финк</a:t>
            </a:r>
            <a:endParaRPr lang="ru-RU" sz="1200" b="0" i="0" u="none" strike="noStrike" kern="1200" baseline="0" dirty="0">
              <a:solidFill>
                <a:schemeClr val="tx1"/>
              </a:solidFill>
              <a:latin typeface="+mn-lt"/>
              <a:ea typeface="+mn-ea"/>
              <a:cs typeface="+mn-cs"/>
            </a:endParaRPr>
          </a:p>
          <a:p>
            <a:r>
              <a:rPr lang="ru-RU" sz="1200" b="1" i="0" u="none" strike="noStrike" kern="1200" baseline="0" dirty="0">
                <a:solidFill>
                  <a:schemeClr val="tx1"/>
                </a:solidFill>
                <a:latin typeface="+mn-lt"/>
                <a:ea typeface="+mn-ea"/>
                <a:cs typeface="+mn-cs"/>
              </a:rPr>
              <a:t>33 БЛЕСТЯЩИЕ ИДЕИ ДЛЯ ДЕТСКОГО САДА</a:t>
            </a:r>
          </a:p>
          <a:p>
            <a:r>
              <a:rPr lang="ru-RU" sz="1200" b="1" i="0" u="none" strike="noStrike" kern="1200" baseline="0" dirty="0">
                <a:solidFill>
                  <a:schemeClr val="tx1"/>
                </a:solidFill>
                <a:latin typeface="+mn-lt"/>
                <a:ea typeface="+mn-ea"/>
                <a:cs typeface="+mn-cs"/>
              </a:rPr>
              <a:t>Делаем игрушки своими руками</a:t>
            </a:r>
          </a:p>
          <a:p>
            <a:r>
              <a:rPr lang="ru-RU" sz="1200" b="0" i="0" u="none" strike="noStrike" kern="1200" baseline="0" dirty="0">
                <a:solidFill>
                  <a:schemeClr val="tx1"/>
                </a:solidFill>
                <a:latin typeface="+mn-lt"/>
                <a:ea typeface="+mn-ea"/>
                <a:cs typeface="+mn-cs"/>
              </a:rPr>
              <a:t>Учебно-практическое пособие для педагогов дошкольного образования</a:t>
            </a:r>
          </a:p>
          <a:p>
            <a:r>
              <a:rPr lang="ru-RU" sz="1200" b="0" i="0" u="none" strike="noStrike" kern="1200" baseline="0" dirty="0">
                <a:solidFill>
                  <a:schemeClr val="tx1"/>
                </a:solidFill>
                <a:latin typeface="+mn-lt"/>
                <a:ea typeface="+mn-ea"/>
                <a:cs typeface="+mn-cs"/>
              </a:rPr>
              <a:t>Под редакцией С. Н. </a:t>
            </a:r>
            <a:r>
              <a:rPr lang="ru-RU" sz="1200" b="0" i="0" u="none" strike="noStrike" kern="1200" baseline="0" dirty="0" err="1">
                <a:solidFill>
                  <a:schemeClr val="tx1"/>
                </a:solidFill>
                <a:latin typeface="+mn-lt"/>
                <a:ea typeface="+mn-ea"/>
                <a:cs typeface="+mn-cs"/>
              </a:rPr>
              <a:t>Бондаревой</a:t>
            </a:r>
            <a:endParaRPr lang="ru-RU"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ISBN 978-5-4454-0632-7</a:t>
            </a:r>
            <a:endParaRPr lang="ru-RU" sz="1200" b="0" i="1" u="none" strike="noStrike" kern="1200" baseline="0" dirty="0">
              <a:solidFill>
                <a:schemeClr val="tx1"/>
              </a:solidFill>
              <a:latin typeface="+mn-lt"/>
              <a:ea typeface="+mn-ea"/>
              <a:cs typeface="+mn-cs"/>
            </a:endParaRP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Пустые пластиковые бутылочки и картонные коробки из-под обуви, банки из-под кофе, ненужные CD и контейнеры из-под ягод и овощей — для большинства взрослых это не что иное, как мусор. Но только не для детей раннего возраста! Для малышей все эти предметы — настоящее сокровище. Во-первых, потому что ими когда-то пользовались взрослые. А во-вторых, эти вещи таят в себе множество тайн, которые так хочется исследовать. Притяжение этого бросового материала настолько велико, что дети в первые три года жизни именно ему отдают предпочтение в своих играх, забывая о куклах, кубиках и машинках. И, благодаря творческому подходу педагогов к образовательному процессу в группе ДОО, отслужившая свое упаковка превращается в неспецифический развивающий материал: к примеру, пластиковая бутылочка может стать как погремушкой, так и подводной лодкой, что, безусловно, способствует всестороннему развитию детей.</a:t>
            </a:r>
          </a:p>
          <a:p>
            <a:r>
              <a:rPr lang="ru-RU" sz="1200" b="0" i="0" u="none" strike="noStrike" kern="1200" baseline="0" dirty="0">
                <a:solidFill>
                  <a:schemeClr val="tx1"/>
                </a:solidFill>
                <a:latin typeface="+mn-lt"/>
                <a:ea typeface="+mn-ea"/>
                <a:cs typeface="+mn-cs"/>
              </a:rPr>
              <a:t>Книга входит в методический комплект образовательной программы «Вдохновение» и полностью соответствует требованиям ФГОС ДО.</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СОДЕРЖАНИЕ</a:t>
            </a:r>
          </a:p>
          <a:p>
            <a:r>
              <a:rPr lang="ru-RU" sz="1200" b="0" i="0" u="none" strike="noStrike" kern="1200" baseline="0" dirty="0">
                <a:solidFill>
                  <a:schemeClr val="tx1"/>
                </a:solidFill>
                <a:latin typeface="+mn-lt"/>
                <a:ea typeface="+mn-ea"/>
                <a:cs typeface="+mn-cs"/>
              </a:rPr>
              <a:t>Предисловие к русскому изданию 6</a:t>
            </a:r>
          </a:p>
          <a:p>
            <a:r>
              <a:rPr lang="ru-RU" sz="1200" b="0" i="0" u="none" strike="noStrike" kern="1200" baseline="0" dirty="0">
                <a:solidFill>
                  <a:schemeClr val="tx1"/>
                </a:solidFill>
                <a:latin typeface="+mn-lt"/>
                <a:ea typeface="+mn-ea"/>
                <a:cs typeface="+mn-cs"/>
              </a:rPr>
              <a:t>Игра с упаковкой! Разве это возможно?! 7</a:t>
            </a:r>
          </a:p>
          <a:p>
            <a:r>
              <a:rPr lang="ru-RU" sz="1200" b="0" i="0" u="none" strike="noStrike" kern="1200" baseline="0" dirty="0">
                <a:solidFill>
                  <a:schemeClr val="tx1"/>
                </a:solidFill>
                <a:latin typeface="+mn-lt"/>
                <a:ea typeface="+mn-ea"/>
                <a:cs typeface="+mn-cs"/>
              </a:rPr>
              <a:t>Блестящие бутылочки 14</a:t>
            </a:r>
          </a:p>
          <a:p>
            <a:r>
              <a:rPr lang="ru-RU" sz="1200" b="0" i="0" u="none" strike="noStrike" kern="1200" baseline="0" dirty="0">
                <a:solidFill>
                  <a:schemeClr val="tx1"/>
                </a:solidFill>
                <a:latin typeface="+mn-lt"/>
                <a:ea typeface="+mn-ea"/>
                <a:cs typeface="+mn-cs"/>
              </a:rPr>
              <a:t>Погружение в море звезд 17</a:t>
            </a:r>
          </a:p>
          <a:p>
            <a:r>
              <a:rPr lang="ru-RU" sz="1200" b="0" i="0" u="none" strike="noStrike" kern="1200" baseline="0" dirty="0">
                <a:solidFill>
                  <a:schemeClr val="tx1"/>
                </a:solidFill>
                <a:latin typeface="+mn-lt"/>
                <a:ea typeface="+mn-ea"/>
                <a:cs typeface="+mn-cs"/>
              </a:rPr>
              <a:t>Вальс больших пузырей 18</a:t>
            </a:r>
          </a:p>
          <a:p>
            <a:r>
              <a:rPr lang="ru-RU" sz="1200" b="0" i="0" u="none" strike="noStrike" kern="1200" baseline="0" dirty="0">
                <a:solidFill>
                  <a:schemeClr val="tx1"/>
                </a:solidFill>
                <a:latin typeface="+mn-lt"/>
                <a:ea typeface="+mn-ea"/>
                <a:cs typeface="+mn-cs"/>
              </a:rPr>
              <a:t>Создатель волшебной пены 19</a:t>
            </a:r>
          </a:p>
          <a:p>
            <a:r>
              <a:rPr lang="ru-RU" sz="1200" b="0" i="0" u="none" strike="noStrike" kern="1200" baseline="0" dirty="0">
                <a:solidFill>
                  <a:schemeClr val="tx1"/>
                </a:solidFill>
                <a:latin typeface="+mn-lt"/>
                <a:ea typeface="+mn-ea"/>
                <a:cs typeface="+mn-cs"/>
              </a:rPr>
              <a:t>Масло плавает сверху 20</a:t>
            </a:r>
          </a:p>
          <a:p>
            <a:r>
              <a:rPr lang="ru-RU" sz="1200" b="0" i="0" u="none" strike="noStrike" kern="1200" baseline="0" dirty="0">
                <a:solidFill>
                  <a:schemeClr val="tx1"/>
                </a:solidFill>
                <a:latin typeface="+mn-lt"/>
                <a:ea typeface="+mn-ea"/>
                <a:cs typeface="+mn-cs"/>
              </a:rPr>
              <a:t>Магия (не)видимых жемчужин 21</a:t>
            </a:r>
          </a:p>
          <a:p>
            <a:r>
              <a:rPr lang="ru-RU" sz="1200" b="0" i="0" u="none" strike="noStrike" kern="1200" baseline="0" dirty="0">
                <a:solidFill>
                  <a:schemeClr val="tx1"/>
                </a:solidFill>
                <a:latin typeface="+mn-lt"/>
                <a:ea typeface="+mn-ea"/>
                <a:cs typeface="+mn-cs"/>
              </a:rPr>
              <a:t>Погремушка из бутылки 24</a:t>
            </a:r>
          </a:p>
          <a:p>
            <a:r>
              <a:rPr lang="ru-RU" sz="1200" b="0" i="0" u="none" strike="noStrike" kern="1200" baseline="0" dirty="0">
                <a:solidFill>
                  <a:schemeClr val="tx1"/>
                </a:solidFill>
                <a:latin typeface="+mn-lt"/>
                <a:ea typeface="+mn-ea"/>
                <a:cs typeface="+mn-cs"/>
              </a:rPr>
              <a:t>Непрозрачные погремушки 27</a:t>
            </a:r>
          </a:p>
          <a:p>
            <a:r>
              <a:rPr lang="ru-RU" sz="1200" b="0" i="0" u="none" strike="noStrike" kern="1200" baseline="0" dirty="0">
                <a:solidFill>
                  <a:schemeClr val="tx1"/>
                </a:solidFill>
                <a:latin typeface="+mn-lt"/>
                <a:ea typeface="+mn-ea"/>
                <a:cs typeface="+mn-cs"/>
              </a:rPr>
              <a:t>Жемчужный дождик 28</a:t>
            </a:r>
          </a:p>
          <a:p>
            <a:r>
              <a:rPr lang="ru-RU" sz="1200" b="0" i="0" u="none" strike="noStrike" kern="1200" baseline="0" dirty="0">
                <a:solidFill>
                  <a:schemeClr val="tx1"/>
                </a:solidFill>
                <a:latin typeface="+mn-lt"/>
                <a:ea typeface="+mn-ea"/>
                <a:cs typeface="+mn-cs"/>
              </a:rPr>
              <a:t>Бусинки на нитке 29</a:t>
            </a:r>
          </a:p>
          <a:p>
            <a:r>
              <a:rPr lang="ru-RU" sz="1200" b="0" i="0" u="none" strike="noStrike" kern="1200" baseline="0" dirty="0">
                <a:solidFill>
                  <a:schemeClr val="tx1"/>
                </a:solidFill>
                <a:latin typeface="+mn-lt"/>
                <a:ea typeface="+mn-ea"/>
                <a:cs typeface="+mn-cs"/>
              </a:rPr>
              <a:t>Путепровод из двух бутылок 32</a:t>
            </a:r>
          </a:p>
          <a:p>
            <a:r>
              <a:rPr lang="ru-RU" sz="1200" b="0" i="0" u="none" strike="noStrike" kern="1200" baseline="0" dirty="0">
                <a:solidFill>
                  <a:schemeClr val="tx1"/>
                </a:solidFill>
                <a:latin typeface="+mn-lt"/>
                <a:ea typeface="+mn-ea"/>
                <a:cs typeface="+mn-cs"/>
              </a:rPr>
              <a:t>Эксперименты с цветной водой 35</a:t>
            </a:r>
          </a:p>
          <a:p>
            <a:r>
              <a:rPr lang="ru-RU" sz="1200" b="0" i="0" u="none" strike="noStrike" kern="1200" baseline="0" dirty="0">
                <a:solidFill>
                  <a:schemeClr val="tx1"/>
                </a:solidFill>
                <a:latin typeface="+mn-lt"/>
                <a:ea typeface="+mn-ea"/>
                <a:cs typeface="+mn-cs"/>
              </a:rPr>
              <a:t>Перемещение чечевицы с помощью чудесного шланга 38</a:t>
            </a:r>
          </a:p>
          <a:p>
            <a:r>
              <a:rPr lang="ru-RU" sz="1200" b="0" i="0" u="none" strike="noStrike" kern="1200" baseline="0" dirty="0">
                <a:solidFill>
                  <a:schemeClr val="tx1"/>
                </a:solidFill>
                <a:latin typeface="+mn-lt"/>
                <a:ea typeface="+mn-ea"/>
                <a:cs typeface="+mn-cs"/>
              </a:rPr>
              <a:t>В шланге с камешками слышен грохот! 41</a:t>
            </a:r>
          </a:p>
          <a:p>
            <a:r>
              <a:rPr lang="ru-RU" sz="1200" b="0" i="0" u="none" strike="noStrike" kern="1200" baseline="0" dirty="0">
                <a:solidFill>
                  <a:schemeClr val="tx1"/>
                </a:solidFill>
                <a:latin typeface="+mn-lt"/>
                <a:ea typeface="+mn-ea"/>
                <a:cs typeface="+mn-cs"/>
              </a:rPr>
              <a:t>Исследуем циркуляцию воды 42</a:t>
            </a:r>
          </a:p>
          <a:p>
            <a:r>
              <a:rPr lang="ru-RU" sz="1200" b="0" i="0" u="none" strike="noStrike" kern="1200" baseline="0" dirty="0">
                <a:solidFill>
                  <a:schemeClr val="tx1"/>
                </a:solidFill>
                <a:latin typeface="+mn-lt"/>
                <a:ea typeface="+mn-ea"/>
                <a:cs typeface="+mn-cs"/>
              </a:rPr>
              <a:t>Так тоже можно: шланг, пузатый от камешков 43</a:t>
            </a:r>
          </a:p>
          <a:p>
            <a:r>
              <a:rPr lang="ru-RU" sz="1200" b="0" i="0" u="none" strike="noStrike" kern="1200" baseline="0" dirty="0">
                <a:solidFill>
                  <a:schemeClr val="tx1"/>
                </a:solidFill>
                <a:latin typeface="+mn-lt"/>
                <a:ea typeface="+mn-ea"/>
                <a:cs typeface="+mn-cs"/>
              </a:rPr>
              <a:t>Лабиринт-восьмерка 44</a:t>
            </a:r>
          </a:p>
          <a:p>
            <a:r>
              <a:rPr lang="ru-RU" sz="1200" b="0" i="0" u="none" strike="noStrike" kern="1200" baseline="0" dirty="0">
                <a:solidFill>
                  <a:schemeClr val="tx1"/>
                </a:solidFill>
                <a:latin typeface="+mn-lt"/>
                <a:ea typeface="+mn-ea"/>
                <a:cs typeface="+mn-cs"/>
              </a:rPr>
              <a:t>Разноцветный круг с фасолью 45</a:t>
            </a:r>
          </a:p>
          <a:p>
            <a:r>
              <a:rPr lang="ru-RU" sz="1200" b="0" i="0" u="none" strike="noStrike" kern="1200" baseline="0" dirty="0">
                <a:solidFill>
                  <a:schemeClr val="tx1"/>
                </a:solidFill>
                <a:latin typeface="+mn-lt"/>
                <a:ea typeface="+mn-ea"/>
                <a:cs typeface="+mn-cs"/>
              </a:rPr>
              <a:t>Смотри, какая многофункциональная машина! 48</a:t>
            </a:r>
          </a:p>
          <a:p>
            <a:r>
              <a:rPr lang="ru-RU" sz="1200" b="0" i="0" u="none" strike="noStrike" kern="1200" baseline="0" dirty="0">
                <a:solidFill>
                  <a:schemeClr val="tx1"/>
                </a:solidFill>
                <a:latin typeface="+mn-lt"/>
                <a:ea typeface="+mn-ea"/>
                <a:cs typeface="+mn-cs"/>
              </a:rPr>
              <a:t>Волшебная коробка 54</a:t>
            </a:r>
          </a:p>
          <a:p>
            <a:r>
              <a:rPr lang="ru-RU" sz="1200" b="0" i="0" u="none" strike="noStrike" kern="1200" baseline="0" dirty="0">
                <a:solidFill>
                  <a:schemeClr val="tx1"/>
                </a:solidFill>
                <a:latin typeface="+mn-lt"/>
                <a:ea typeface="+mn-ea"/>
                <a:cs typeface="+mn-cs"/>
              </a:rPr>
              <a:t>Баночка для засовывания предметов 57</a:t>
            </a:r>
          </a:p>
          <a:p>
            <a:r>
              <a:rPr lang="ru-RU" sz="1200" b="0" i="0" u="none" strike="noStrike" kern="1200" baseline="0" dirty="0">
                <a:solidFill>
                  <a:schemeClr val="tx1"/>
                </a:solidFill>
                <a:latin typeface="+mn-lt"/>
                <a:ea typeface="+mn-ea"/>
                <a:cs typeface="+mn-cs"/>
              </a:rPr>
              <a:t>Полосатая коробочка 58</a:t>
            </a:r>
          </a:p>
          <a:p>
            <a:r>
              <a:rPr lang="ru-RU" sz="1200" b="0" i="0" u="none" strike="noStrike" kern="1200" baseline="0" dirty="0">
                <a:solidFill>
                  <a:schemeClr val="tx1"/>
                </a:solidFill>
                <a:latin typeface="+mn-lt"/>
                <a:ea typeface="+mn-ea"/>
                <a:cs typeface="+mn-cs"/>
              </a:rPr>
              <a:t>Без треска тоже получается 59</a:t>
            </a:r>
          </a:p>
          <a:p>
            <a:r>
              <a:rPr lang="ru-RU" sz="1200" b="0" i="0" u="none" strike="noStrike" kern="1200" baseline="0" dirty="0">
                <a:solidFill>
                  <a:schemeClr val="tx1"/>
                </a:solidFill>
                <a:latin typeface="+mn-lt"/>
                <a:ea typeface="+mn-ea"/>
                <a:cs typeface="+mn-cs"/>
              </a:rPr>
              <a:t>Где твоя гайка? — На подносе с болтами! 62</a:t>
            </a:r>
          </a:p>
          <a:p>
            <a:r>
              <a:rPr lang="ru-RU" sz="1200" b="0" i="0" u="none" strike="noStrike" kern="1200" baseline="0" dirty="0">
                <a:solidFill>
                  <a:schemeClr val="tx1"/>
                </a:solidFill>
                <a:latin typeface="+mn-lt"/>
                <a:ea typeface="+mn-ea"/>
                <a:cs typeface="+mn-cs"/>
              </a:rPr>
              <a:t>Путешествие шарика в башне из бутылок 65</a:t>
            </a:r>
          </a:p>
          <a:p>
            <a:r>
              <a:rPr lang="ru-RU" sz="1200" b="0" i="0" u="none" strike="noStrike" kern="1200" baseline="0" dirty="0">
                <a:solidFill>
                  <a:schemeClr val="tx1"/>
                </a:solidFill>
                <a:latin typeface="+mn-lt"/>
                <a:ea typeface="+mn-ea"/>
                <a:cs typeface="+mn-cs"/>
              </a:rPr>
              <a:t>Гоночный трек для шариков 66</a:t>
            </a:r>
          </a:p>
          <a:p>
            <a:r>
              <a:rPr lang="ru-RU" sz="1200" b="0" i="0" u="none" strike="noStrike" kern="1200" baseline="0" dirty="0">
                <a:solidFill>
                  <a:schemeClr val="tx1"/>
                </a:solidFill>
                <a:latin typeface="+mn-lt"/>
                <a:ea typeface="+mn-ea"/>
                <a:cs typeface="+mn-cs"/>
              </a:rPr>
              <a:t>Бутылка-карусель 67</a:t>
            </a:r>
          </a:p>
          <a:p>
            <a:r>
              <a:rPr lang="ru-RU" sz="1200" b="0" i="0" u="none" strike="noStrike" kern="1200" baseline="0" dirty="0">
                <a:solidFill>
                  <a:schemeClr val="tx1"/>
                </a:solidFill>
                <a:latin typeface="+mn-lt"/>
                <a:ea typeface="+mn-ea"/>
                <a:cs typeface="+mn-cs"/>
              </a:rPr>
              <a:t>Что грохочет в шарике? 70</a:t>
            </a:r>
          </a:p>
          <a:p>
            <a:r>
              <a:rPr lang="ru-RU" sz="1200" b="0" i="0" u="none" strike="noStrike" kern="1200" baseline="0" dirty="0">
                <a:solidFill>
                  <a:schemeClr val="tx1"/>
                </a:solidFill>
                <a:latin typeface="+mn-lt"/>
                <a:ea typeface="+mn-ea"/>
                <a:cs typeface="+mn-cs"/>
              </a:rPr>
              <a:t>Внутри нет ничего: воздушный кулек 73</a:t>
            </a:r>
          </a:p>
          <a:p>
            <a:r>
              <a:rPr lang="ru-RU" sz="1200" b="0" i="0" u="none" strike="noStrike" kern="1200" baseline="0" dirty="0">
                <a:solidFill>
                  <a:schemeClr val="tx1"/>
                </a:solidFill>
                <a:latin typeface="+mn-lt"/>
                <a:ea typeface="+mn-ea"/>
                <a:cs typeface="+mn-cs"/>
              </a:rPr>
              <a:t>Придумано и сделано 74</a:t>
            </a:r>
          </a:p>
          <a:p>
            <a:r>
              <a:rPr lang="ru-RU" sz="1200" b="0" i="0" u="none" strike="noStrike" kern="1200" baseline="0" dirty="0">
                <a:solidFill>
                  <a:schemeClr val="tx1"/>
                </a:solidFill>
                <a:latin typeface="+mn-lt"/>
                <a:ea typeface="+mn-ea"/>
                <a:cs typeface="+mn-cs"/>
              </a:rPr>
              <a:t>Материал для любителей мастерить игрушки из подручных средств 78</a:t>
            </a:r>
          </a:p>
          <a:p>
            <a:r>
              <a:rPr lang="ru-RU" sz="1200" b="0" i="0" u="none" strike="noStrike" kern="1200" baseline="0" dirty="0">
                <a:solidFill>
                  <a:schemeClr val="tx1"/>
                </a:solidFill>
                <a:latin typeface="+mn-lt"/>
                <a:ea typeface="+mn-ea"/>
                <a:cs typeface="+mn-cs"/>
              </a:rPr>
              <a:t>Вопросы безопасности 80</a:t>
            </a:r>
            <a:endParaRPr lang="ru-RU" b="0" dirty="0"/>
          </a:p>
        </p:txBody>
      </p:sp>
      <p:sp>
        <p:nvSpPr>
          <p:cNvPr id="4" name="Номер слайда 3"/>
          <p:cNvSpPr>
            <a:spLocks noGrp="1"/>
          </p:cNvSpPr>
          <p:nvPr>
            <p:ph type="sldNum" sz="quarter" idx="5"/>
          </p:nvPr>
        </p:nvSpPr>
        <p:spPr/>
        <p:txBody>
          <a:bodyPr/>
          <a:lstStyle/>
          <a:p>
            <a:fld id="{98962D1F-EBD6-44C1-A0ED-6441966F5E8A}" type="slidenum">
              <a:rPr lang="ru-RU" smtClean="0"/>
              <a:pPr/>
              <a:t>60</a:t>
            </a:fld>
            <a:endParaRPr lang="ru-RU"/>
          </a:p>
        </p:txBody>
      </p:sp>
    </p:spTree>
    <p:extLst>
      <p:ext uri="{BB962C8B-B14F-4D97-AF65-F5344CB8AC3E}">
        <p14:creationId xmlns:p14="http://schemas.microsoft.com/office/powerpoint/2010/main" val="34900891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32500" lnSpcReduction="20000"/>
          </a:bodyPr>
          <a:lstStyle/>
          <a:p>
            <a:r>
              <a:rPr lang="ru-RU" sz="1200" b="0" i="0" u="none" strike="noStrike" kern="1200" baseline="0" dirty="0">
                <a:solidFill>
                  <a:schemeClr val="tx1"/>
                </a:solidFill>
                <a:latin typeface="+mn-lt"/>
                <a:ea typeface="+mn-ea"/>
                <a:cs typeface="+mn-cs"/>
              </a:rPr>
              <a:t>А. </a:t>
            </a:r>
            <a:r>
              <a:rPr lang="ru-RU" sz="1200" b="0" i="0" u="none" strike="noStrike" kern="1200" baseline="0" dirty="0" err="1">
                <a:solidFill>
                  <a:schemeClr val="tx1"/>
                </a:solidFill>
                <a:latin typeface="+mn-lt"/>
                <a:ea typeface="+mn-ea"/>
                <a:cs typeface="+mn-cs"/>
              </a:rPr>
              <a:t>Бостельман</a:t>
            </a:r>
            <a:r>
              <a:rPr lang="ru-RU" sz="1200" b="0" i="0" u="none" strike="noStrike" kern="1200" baseline="0" dirty="0">
                <a:solidFill>
                  <a:schemeClr val="tx1"/>
                </a:solidFill>
                <a:latin typeface="+mn-lt"/>
                <a:ea typeface="+mn-ea"/>
                <a:cs typeface="+mn-cs"/>
              </a:rPr>
              <a:t>, М. </a:t>
            </a:r>
            <a:r>
              <a:rPr lang="ru-RU" sz="1200" b="0" i="0" u="none" strike="noStrike" kern="1200" baseline="0" dirty="0" err="1">
                <a:solidFill>
                  <a:schemeClr val="tx1"/>
                </a:solidFill>
                <a:latin typeface="+mn-lt"/>
                <a:ea typeface="+mn-ea"/>
                <a:cs typeface="+mn-cs"/>
              </a:rPr>
              <a:t>Финк</a:t>
            </a:r>
            <a:endParaRPr lang="ru-RU" sz="1200" b="0" i="0" u="none" strike="noStrike" kern="1200" baseline="0" dirty="0">
              <a:solidFill>
                <a:schemeClr val="tx1"/>
              </a:solidFill>
              <a:latin typeface="+mn-lt"/>
              <a:ea typeface="+mn-ea"/>
              <a:cs typeface="+mn-cs"/>
            </a:endParaRPr>
          </a:p>
          <a:p>
            <a:r>
              <a:rPr lang="ru-RU" sz="1200" b="1" i="0" u="none" strike="noStrike" kern="1200" baseline="0" dirty="0">
                <a:solidFill>
                  <a:schemeClr val="tx1"/>
                </a:solidFill>
                <a:latin typeface="+mn-lt"/>
                <a:ea typeface="+mn-ea"/>
                <a:cs typeface="+mn-cs"/>
              </a:rPr>
              <a:t>ПОСМОТРИТЕ, ЧТО Я УМЕЮ!</a:t>
            </a:r>
          </a:p>
          <a:p>
            <a:r>
              <a:rPr lang="ru-RU" sz="1200" b="1" i="0" u="none" strike="noStrike" kern="1200" baseline="0" dirty="0">
                <a:solidFill>
                  <a:schemeClr val="tx1"/>
                </a:solidFill>
                <a:latin typeface="+mn-lt"/>
                <a:ea typeface="+mn-ea"/>
                <a:cs typeface="+mn-cs"/>
              </a:rPr>
              <a:t>Эвристическое обучение детей раннего возраста</a:t>
            </a:r>
          </a:p>
          <a:p>
            <a:r>
              <a:rPr lang="ru-RU" sz="1200" b="0" i="0" u="none" strike="noStrike" kern="1200" baseline="0" dirty="0">
                <a:solidFill>
                  <a:schemeClr val="tx1"/>
                </a:solidFill>
                <a:latin typeface="+mn-lt"/>
                <a:ea typeface="+mn-ea"/>
                <a:cs typeface="+mn-cs"/>
              </a:rPr>
              <a:t>Учебно-практическое пособие для педагогов дошкольного образования</a:t>
            </a:r>
          </a:p>
          <a:p>
            <a:r>
              <a:rPr lang="ru-RU" sz="1200" b="0" i="0" u="none" strike="noStrike" kern="1200" baseline="0" dirty="0">
                <a:solidFill>
                  <a:schemeClr val="tx1"/>
                </a:solidFill>
                <a:latin typeface="+mn-lt"/>
                <a:ea typeface="+mn-ea"/>
                <a:cs typeface="+mn-cs"/>
              </a:rPr>
              <a:t>Под редакцией С. Н. </a:t>
            </a:r>
            <a:r>
              <a:rPr lang="ru-RU" sz="1200" b="0" i="0" u="none" strike="noStrike" kern="1200" baseline="0" dirty="0" err="1">
                <a:solidFill>
                  <a:schemeClr val="tx1"/>
                </a:solidFill>
                <a:latin typeface="+mn-lt"/>
                <a:ea typeface="+mn-ea"/>
                <a:cs typeface="+mn-cs"/>
              </a:rPr>
              <a:t>Бондаревой</a:t>
            </a:r>
            <a:endParaRPr lang="ru-RU"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ISBN 978-5-4454-0572-6</a:t>
            </a:r>
            <a:endParaRPr lang="ru-RU" sz="1200" b="0" i="1" u="none" strike="noStrike" kern="1200" baseline="0" dirty="0">
              <a:solidFill>
                <a:schemeClr val="tx1"/>
              </a:solidFill>
              <a:latin typeface="+mn-lt"/>
              <a:ea typeface="+mn-ea"/>
              <a:cs typeface="+mn-cs"/>
            </a:endParaRP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Пульт от телевизора, венчик для взбивания, связка ключей, туалетный ершик и молоток – все эти вещи обладают для детей раннего и дошкольного возраста большой притягательной силой. Эти вещи из взрослого мира интересуют их больше, чем любые игрушки. И неспроста, потому что эти предметы полны секретов, которые дети хотят разгадать. Сталкиваясь с вещами из повседневной жизни, подражая в обращении с ними взрослым, дети открывают для себя важные законы мироустройства, обретают полезные знания и навыки. Кроме того, многолетние наблюдения показывают, что дети, которым разрешают лазать самостоятельно по саду, рыться в шкафах, пробовать на вкус ложки, чувствуют себя более счастливыми и более уверенными в своих силах, чем их сверстники, чьи действия ограничены строгими рамками детского манежа и разнообразными запретами.</a:t>
            </a:r>
          </a:p>
          <a:p>
            <a:r>
              <a:rPr lang="ru-RU" sz="1200" b="0" i="0" u="none" strike="noStrike" kern="1200" baseline="0" dirty="0">
                <a:solidFill>
                  <a:schemeClr val="tx1"/>
                </a:solidFill>
                <a:latin typeface="+mn-lt"/>
                <a:ea typeface="+mn-ea"/>
                <a:cs typeface="+mn-cs"/>
              </a:rPr>
              <a:t>Именно поэтому так важно в яслях и детских садах в работе с детьми придерживаться принципа эвристического развивающего метода обучения. Данное пособие представляет перечень игровых ситуаций и элементарных экспериментов, а также описывает необходимый набор материалов и условий по организации развивающей образовательной среды.</a:t>
            </a:r>
          </a:p>
          <a:p>
            <a:r>
              <a:rPr lang="ru-RU" sz="1200" b="0" i="0" u="none" strike="noStrike" kern="1200" baseline="0" dirty="0">
                <a:solidFill>
                  <a:schemeClr val="tx1"/>
                </a:solidFill>
                <a:latin typeface="+mn-lt"/>
                <a:ea typeface="+mn-ea"/>
                <a:cs typeface="+mn-cs"/>
              </a:rPr>
              <a:t>Издание предназначено для руководителей дошкольных образовательных организаций, педагогов, родителей, а также для всех, кто заинтересован в успешном развитии ребенка.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u="none" strike="noStrike" kern="1200" baseline="0" dirty="0">
                <a:solidFill>
                  <a:schemeClr val="tx1"/>
                </a:solidFill>
                <a:latin typeface="+mn-lt"/>
                <a:ea typeface="+mn-ea"/>
                <a:cs typeface="+mn-cs"/>
              </a:rPr>
              <a:t>Книга входит в методический комплект образовательной программы «Вдохновение» и полностью соответствует требованиям ФГОС ДО.</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u="none" strike="noStrike" kern="1200" baseline="0" dirty="0">
                <a:solidFill>
                  <a:schemeClr val="tx1"/>
                </a:solidFill>
                <a:latin typeface="+mn-lt"/>
                <a:ea typeface="+mn-ea"/>
                <a:cs typeface="+mn-cs"/>
              </a:rPr>
              <a:t>СОДЕРЖАНИЕ</a:t>
            </a:r>
          </a:p>
          <a:p>
            <a:r>
              <a:rPr lang="ru-RU" sz="1200" b="0" i="0" u="none" strike="noStrike" kern="1200" baseline="0" dirty="0">
                <a:solidFill>
                  <a:schemeClr val="tx1"/>
                </a:solidFill>
                <a:latin typeface="+mn-lt"/>
                <a:ea typeface="+mn-ea"/>
                <a:cs typeface="+mn-cs"/>
              </a:rPr>
              <a:t>Цветик-</a:t>
            </a:r>
            <a:r>
              <a:rPr lang="ru-RU" sz="1200" b="0" i="0" u="none" strike="noStrike" kern="1200" baseline="0" dirty="0" err="1">
                <a:solidFill>
                  <a:schemeClr val="tx1"/>
                </a:solidFill>
                <a:latin typeface="+mn-lt"/>
                <a:ea typeface="+mn-ea"/>
                <a:cs typeface="+mn-cs"/>
              </a:rPr>
              <a:t>семицветик</a:t>
            </a:r>
            <a:r>
              <a:rPr lang="ru-RU" sz="1200" b="0" i="0" u="none" strike="noStrike" kern="1200" baseline="0" dirty="0">
                <a:solidFill>
                  <a:schemeClr val="tx1"/>
                </a:solidFill>
                <a:latin typeface="+mn-lt"/>
                <a:ea typeface="+mn-ea"/>
                <a:cs typeface="+mn-cs"/>
              </a:rPr>
              <a:t> в руках взрослых 7</a:t>
            </a:r>
          </a:p>
          <a:p>
            <a:r>
              <a:rPr lang="ru-RU" sz="1200" b="0" i="0" u="none" strike="noStrike" kern="1200" baseline="0" dirty="0">
                <a:solidFill>
                  <a:schemeClr val="tx1"/>
                </a:solidFill>
                <a:latin typeface="+mn-lt"/>
                <a:ea typeface="+mn-ea"/>
                <a:cs typeface="+mn-cs"/>
              </a:rPr>
              <a:t>Кто играет, тот учится 8</a:t>
            </a:r>
          </a:p>
          <a:p>
            <a:r>
              <a:rPr lang="ru-RU" sz="1200" b="0" i="0" u="none" strike="noStrike" kern="1200" baseline="0" dirty="0">
                <a:solidFill>
                  <a:schemeClr val="tx1"/>
                </a:solidFill>
                <a:latin typeface="+mn-lt"/>
                <a:ea typeface="+mn-ea"/>
                <a:cs typeface="+mn-cs"/>
              </a:rPr>
              <a:t>     Самая лучшая игрушка — время для совместных игр 10</a:t>
            </a:r>
          </a:p>
          <a:p>
            <a:r>
              <a:rPr lang="ru-RU" sz="1200" b="0" i="0" u="none" strike="noStrike" kern="1200" baseline="0" dirty="0">
                <a:solidFill>
                  <a:schemeClr val="tx1"/>
                </a:solidFill>
                <a:latin typeface="+mn-lt"/>
                <a:ea typeface="+mn-ea"/>
                <a:cs typeface="+mn-cs"/>
              </a:rPr>
              <a:t>     Развитие детской игры в первые три года жизни ребенка 13</a:t>
            </a:r>
          </a:p>
          <a:p>
            <a:r>
              <a:rPr lang="ru-RU" sz="1200" b="0" i="0" u="none" strike="noStrike" kern="1200" baseline="0" dirty="0">
                <a:solidFill>
                  <a:schemeClr val="tx1"/>
                </a:solidFill>
                <a:latin typeface="+mn-lt"/>
                <a:ea typeface="+mn-ea"/>
                <a:cs typeface="+mn-cs"/>
              </a:rPr>
              <a:t>     Функциональная игра. Все начинается с понимания 14</a:t>
            </a:r>
          </a:p>
          <a:p>
            <a:r>
              <a:rPr lang="ru-RU" sz="1200" b="0" i="0" u="none" strike="noStrike" kern="1200" baseline="0" dirty="0">
                <a:solidFill>
                  <a:schemeClr val="tx1"/>
                </a:solidFill>
                <a:latin typeface="+mn-lt"/>
                <a:ea typeface="+mn-ea"/>
                <a:cs typeface="+mn-cs"/>
              </a:rPr>
              <a:t>     Символическая игра. Делать так, как будто бы... 15</a:t>
            </a:r>
          </a:p>
          <a:p>
            <a:r>
              <a:rPr lang="ru-RU" sz="1200" b="0" i="0" u="none" strike="noStrike" kern="1200" baseline="0" dirty="0">
                <a:solidFill>
                  <a:schemeClr val="tx1"/>
                </a:solidFill>
                <a:latin typeface="+mn-lt"/>
                <a:ea typeface="+mn-ea"/>
                <a:cs typeface="+mn-cs"/>
              </a:rPr>
              <a:t>     Ролевая игра. Я тоже хочу быть ребенком 16</a:t>
            </a:r>
          </a:p>
          <a:p>
            <a:r>
              <a:rPr lang="ru-RU" sz="1200" b="0" i="0" u="none" strike="noStrike" kern="1200" baseline="0" dirty="0">
                <a:solidFill>
                  <a:schemeClr val="tx1"/>
                </a:solidFill>
                <a:latin typeface="+mn-lt"/>
                <a:ea typeface="+mn-ea"/>
                <a:cs typeface="+mn-cs"/>
              </a:rPr>
              <a:t>Когда встречаются вещь и значение, происходит обучение 18</a:t>
            </a:r>
          </a:p>
          <a:p>
            <a:r>
              <a:rPr lang="ru-RU" sz="1200" b="0" i="0" u="none" strike="noStrike" kern="1200" baseline="0" dirty="0">
                <a:solidFill>
                  <a:schemeClr val="tx1"/>
                </a:solidFill>
                <a:latin typeface="+mn-lt"/>
                <a:ea typeface="+mn-ea"/>
                <a:cs typeface="+mn-cs"/>
              </a:rPr>
              <a:t>     Путешествие в новый мир 20</a:t>
            </a:r>
          </a:p>
          <a:p>
            <a:r>
              <a:rPr lang="ru-RU" sz="1200" b="0" i="0" u="none" strike="noStrike" kern="1200" baseline="0" dirty="0">
                <a:solidFill>
                  <a:schemeClr val="tx1"/>
                </a:solidFill>
                <a:latin typeface="+mn-lt"/>
                <a:ea typeface="+mn-ea"/>
                <a:cs typeface="+mn-cs"/>
              </a:rPr>
              <a:t>     Лучшие игрушки для ребенка раннего возраста — вещи из повседневного обихода 22</a:t>
            </a:r>
          </a:p>
          <a:p>
            <a:r>
              <a:rPr lang="ru-RU" sz="1200" b="0" i="0" u="none" strike="noStrike" kern="1200" baseline="0" dirty="0">
                <a:solidFill>
                  <a:schemeClr val="tx1"/>
                </a:solidFill>
                <a:latin typeface="+mn-lt"/>
                <a:ea typeface="+mn-ea"/>
                <a:cs typeface="+mn-cs"/>
              </a:rPr>
              <a:t>     Самостоятельные действия делают детей умными 26</a:t>
            </a:r>
          </a:p>
          <a:p>
            <a:r>
              <a:rPr lang="ru-RU" sz="1200" b="0" i="0" u="none" strike="noStrike" kern="1200" baseline="0" dirty="0">
                <a:solidFill>
                  <a:schemeClr val="tx1"/>
                </a:solidFill>
                <a:latin typeface="+mn-lt"/>
                <a:ea typeface="+mn-ea"/>
                <a:cs typeface="+mn-cs"/>
              </a:rPr>
              <a:t>Схемы игр ребенка раннего возраста. В чем смысл действий малыша? 28</a:t>
            </a:r>
          </a:p>
          <a:p>
            <a:r>
              <a:rPr lang="ru-RU" sz="1200" b="0" i="0" u="none" strike="noStrike" kern="1200" baseline="0" dirty="0">
                <a:solidFill>
                  <a:schemeClr val="tx1"/>
                </a:solidFill>
                <a:latin typeface="+mn-lt"/>
                <a:ea typeface="+mn-ea"/>
                <a:cs typeface="+mn-cs"/>
              </a:rPr>
              <a:t>     Прятки. Исследуем исчезновение вещей и людей 30</a:t>
            </a:r>
          </a:p>
          <a:p>
            <a:r>
              <a:rPr lang="ru-RU" sz="1200" b="0" i="0" u="none" strike="noStrike" kern="1200" baseline="0" dirty="0">
                <a:solidFill>
                  <a:schemeClr val="tx1"/>
                </a:solidFill>
                <a:latin typeface="+mn-lt"/>
                <a:ea typeface="+mn-ea"/>
                <a:cs typeface="+mn-cs"/>
              </a:rPr>
              <a:t>     Поверхность. Исследуем внешние свойства вещей 32</a:t>
            </a:r>
          </a:p>
          <a:p>
            <a:r>
              <a:rPr lang="ru-RU" sz="1200" b="0" i="0" u="none" strike="noStrike" kern="1200" baseline="0" dirty="0">
                <a:solidFill>
                  <a:schemeClr val="tx1"/>
                </a:solidFill>
                <a:latin typeface="+mn-lt"/>
                <a:ea typeface="+mn-ea"/>
                <a:cs typeface="+mn-cs"/>
              </a:rPr>
              <a:t>     Сила тяжести. Исследуем падение 33</a:t>
            </a:r>
          </a:p>
          <a:p>
            <a:r>
              <a:rPr lang="ru-RU" sz="1200" b="0" i="0" u="none" strike="noStrike" kern="1200" baseline="0" dirty="0">
                <a:solidFill>
                  <a:schemeClr val="tx1"/>
                </a:solidFill>
                <a:latin typeface="+mn-lt"/>
                <a:ea typeface="+mn-ea"/>
                <a:cs typeface="+mn-cs"/>
              </a:rPr>
              <a:t>     Звуки. Исследуем звуки, издаваемые вещами 34</a:t>
            </a:r>
          </a:p>
          <a:p>
            <a:r>
              <a:rPr lang="ru-RU" sz="1200" b="0" i="0" u="none" strike="noStrike" kern="1200" baseline="0" dirty="0">
                <a:solidFill>
                  <a:schemeClr val="tx1"/>
                </a:solidFill>
                <a:latin typeface="+mn-lt"/>
                <a:ea typeface="+mn-ea"/>
                <a:cs typeface="+mn-cs"/>
              </a:rPr>
              <a:t>     Транспортировка. Перемещаем вещи отсюда туда 35</a:t>
            </a:r>
          </a:p>
          <a:p>
            <a:r>
              <a:rPr lang="ru-RU" sz="1200" b="0" i="0" u="none" strike="noStrike" kern="1200" baseline="0" dirty="0">
                <a:solidFill>
                  <a:schemeClr val="tx1"/>
                </a:solidFill>
                <a:latin typeface="+mn-lt"/>
                <a:ea typeface="+mn-ea"/>
                <a:cs typeface="+mn-cs"/>
              </a:rPr>
              <a:t>     Складывание. Собираем из отдельных предметов единое целое 36</a:t>
            </a:r>
          </a:p>
          <a:p>
            <a:r>
              <a:rPr lang="ru-RU" sz="1200" b="0" i="0" u="none" strike="noStrike" kern="1200" baseline="0" dirty="0">
                <a:solidFill>
                  <a:schemeClr val="tx1"/>
                </a:solidFill>
                <a:latin typeface="+mn-lt"/>
                <a:ea typeface="+mn-ea"/>
                <a:cs typeface="+mn-cs"/>
              </a:rPr>
              <a:t>     Соединение. Из нескольких вещей делаем одну 37</a:t>
            </a:r>
          </a:p>
          <a:p>
            <a:r>
              <a:rPr lang="ru-RU" sz="1200" b="0" i="0" u="none" strike="noStrike" kern="1200" baseline="0" dirty="0">
                <a:solidFill>
                  <a:schemeClr val="tx1"/>
                </a:solidFill>
                <a:latin typeface="+mn-lt"/>
                <a:ea typeface="+mn-ea"/>
                <a:cs typeface="+mn-cs"/>
              </a:rPr>
              <a:t>     Разъединение. Разбираем прочно соединенные вещи 38</a:t>
            </a:r>
          </a:p>
          <a:p>
            <a:r>
              <a:rPr lang="ru-RU" sz="1200" b="0" i="0" u="none" strike="noStrike" kern="1200" baseline="0" dirty="0">
                <a:solidFill>
                  <a:schemeClr val="tx1"/>
                </a:solidFill>
                <a:latin typeface="+mn-lt"/>
                <a:ea typeface="+mn-ea"/>
                <a:cs typeface="+mn-cs"/>
              </a:rPr>
              <a:t>     Систематизирование. Объединяем похожие предметы друг с другом 39</a:t>
            </a:r>
          </a:p>
          <a:p>
            <a:r>
              <a:rPr lang="ru-RU" sz="1200" b="0" i="0" u="none" strike="noStrike" kern="1200" baseline="0" dirty="0">
                <a:solidFill>
                  <a:schemeClr val="tx1"/>
                </a:solidFill>
                <a:latin typeface="+mn-lt"/>
                <a:ea typeface="+mn-ea"/>
                <a:cs typeface="+mn-cs"/>
              </a:rPr>
              <a:t>     Изменение ракурса. Новый взгляд на знакомые предметы 40</a:t>
            </a:r>
          </a:p>
          <a:p>
            <a:r>
              <a:rPr lang="ru-RU" sz="1200" b="0" i="0" u="none" strike="noStrike" kern="1200" baseline="0" dirty="0">
                <a:solidFill>
                  <a:schemeClr val="tx1"/>
                </a:solidFill>
                <a:latin typeface="+mn-lt"/>
                <a:ea typeface="+mn-ea"/>
                <a:cs typeface="+mn-cs"/>
              </a:rPr>
              <a:t>     Достижение вершины. Хотим еще выше! 41</a:t>
            </a:r>
          </a:p>
          <a:p>
            <a:r>
              <a:rPr lang="ru-RU" sz="1200" b="0" i="0" u="none" strike="noStrike" kern="1200" baseline="0" dirty="0">
                <a:solidFill>
                  <a:schemeClr val="tx1"/>
                </a:solidFill>
                <a:latin typeface="+mn-lt"/>
                <a:ea typeface="+mn-ea"/>
                <a:cs typeface="+mn-cs"/>
              </a:rPr>
              <a:t>     Отгораживание. Пространство или домик для себя 42</a:t>
            </a:r>
          </a:p>
          <a:p>
            <a:r>
              <a:rPr lang="ru-RU" sz="1200" b="0" i="0" u="none" strike="noStrike" kern="1200" baseline="0" dirty="0">
                <a:solidFill>
                  <a:schemeClr val="tx1"/>
                </a:solidFill>
                <a:latin typeface="+mn-lt"/>
                <a:ea typeface="+mn-ea"/>
                <a:cs typeface="+mn-cs"/>
              </a:rPr>
              <a:t>     Круг. Исследуем круги и круговороты 43</a:t>
            </a:r>
          </a:p>
          <a:p>
            <a:r>
              <a:rPr lang="ru-RU" sz="1200" b="0" i="0" u="none" strike="noStrike" kern="1200" baseline="0" dirty="0">
                <a:solidFill>
                  <a:schemeClr val="tx1"/>
                </a:solidFill>
                <a:latin typeface="+mn-lt"/>
                <a:ea typeface="+mn-ea"/>
                <a:cs typeface="+mn-cs"/>
              </a:rPr>
              <a:t>Открытия каждый день. Подражаем взрослым 44</a:t>
            </a:r>
          </a:p>
          <a:p>
            <a:r>
              <a:rPr lang="ru-RU" sz="1200" b="0" i="0" u="none" strike="noStrike" kern="1200" baseline="0" dirty="0">
                <a:solidFill>
                  <a:schemeClr val="tx1"/>
                </a:solidFill>
                <a:latin typeface="+mn-lt"/>
                <a:ea typeface="+mn-ea"/>
                <a:cs typeface="+mn-cs"/>
              </a:rPr>
              <a:t>     Исследуем мир взрослых. Наводим порядок в дамской сумке 46</a:t>
            </a:r>
          </a:p>
          <a:p>
            <a:r>
              <a:rPr lang="ru-RU" sz="1200" b="0" i="0" u="none" strike="noStrike" kern="1200" baseline="0" dirty="0">
                <a:solidFill>
                  <a:schemeClr val="tx1"/>
                </a:solidFill>
                <a:latin typeface="+mn-lt"/>
                <a:ea typeface="+mn-ea"/>
                <a:cs typeface="+mn-cs"/>
              </a:rPr>
              <a:t>     Настоящая работа Подражаем деятельности взрослых 48</a:t>
            </a:r>
          </a:p>
          <a:p>
            <a:r>
              <a:rPr lang="ru-RU" sz="1200" b="0" i="0" u="none" strike="noStrike" kern="1200" baseline="0" dirty="0">
                <a:solidFill>
                  <a:schemeClr val="tx1"/>
                </a:solidFill>
                <a:latin typeface="+mn-lt"/>
                <a:ea typeface="+mn-ea"/>
                <a:cs typeface="+mn-cs"/>
              </a:rPr>
              <a:t>     Работаем и играем в саду. Копаем, рыхлим, поливаем, шлепаем по воде 50</a:t>
            </a:r>
          </a:p>
          <a:p>
            <a:r>
              <a:rPr lang="ru-RU" sz="1200" b="0" i="0" u="none" strike="noStrike" kern="1200" baseline="0" dirty="0">
                <a:solidFill>
                  <a:schemeClr val="tx1"/>
                </a:solidFill>
                <a:latin typeface="+mn-lt"/>
                <a:ea typeface="+mn-ea"/>
                <a:cs typeface="+mn-cs"/>
              </a:rPr>
              <a:t>     Ухаживаем за животными. Чистая постелька для Мопсика 52</a:t>
            </a:r>
          </a:p>
          <a:p>
            <a:r>
              <a:rPr lang="ru-RU" sz="1200" b="0" i="0" u="none" strike="noStrike" kern="1200" baseline="0" dirty="0">
                <a:solidFill>
                  <a:schemeClr val="tx1"/>
                </a:solidFill>
                <a:latin typeface="+mn-lt"/>
                <a:ea typeface="+mn-ea"/>
                <a:cs typeface="+mn-cs"/>
              </a:rPr>
              <a:t>     Самостоятельно одеваемся. Каждый надетый носок — это триумф! 54</a:t>
            </a:r>
          </a:p>
          <a:p>
            <a:r>
              <a:rPr lang="ru-RU" sz="1200" b="0" i="0" u="none" strike="noStrike" kern="1200" baseline="0" dirty="0">
                <a:solidFill>
                  <a:schemeClr val="tx1"/>
                </a:solidFill>
                <a:latin typeface="+mn-lt"/>
                <a:ea typeface="+mn-ea"/>
                <a:cs typeface="+mn-cs"/>
              </a:rPr>
              <a:t>     Накрываем стол для друзей. Каждой тарелке — по вилке 58</a:t>
            </a:r>
          </a:p>
          <a:p>
            <a:r>
              <a:rPr lang="ru-RU" sz="1200" b="0" i="0" u="none" strike="noStrike" kern="1200" baseline="0" dirty="0">
                <a:solidFill>
                  <a:schemeClr val="tx1"/>
                </a:solidFill>
                <a:latin typeface="+mn-lt"/>
                <a:ea typeface="+mn-ea"/>
                <a:cs typeface="+mn-cs"/>
              </a:rPr>
              <a:t>     Исследуем еду. Активная трапеза с элементами экспериментирования 60</a:t>
            </a:r>
          </a:p>
          <a:p>
            <a:r>
              <a:rPr lang="ru-RU" sz="1200" b="0" i="0" u="none" strike="noStrike" kern="1200" baseline="0" dirty="0">
                <a:solidFill>
                  <a:schemeClr val="tx1"/>
                </a:solidFill>
                <a:latin typeface="+mn-lt"/>
                <a:ea typeface="+mn-ea"/>
                <a:cs typeface="+mn-cs"/>
              </a:rPr>
              <a:t>     Уборка. Раз, два, три — и все чисто! 62</a:t>
            </a:r>
          </a:p>
          <a:p>
            <a:r>
              <a:rPr lang="ru-RU" sz="1200" b="0" i="0" u="none" strike="noStrike" kern="1200" baseline="0" dirty="0">
                <a:solidFill>
                  <a:schemeClr val="tx1"/>
                </a:solidFill>
                <a:latin typeface="+mn-lt"/>
                <a:ea typeface="+mn-ea"/>
                <a:cs typeface="+mn-cs"/>
              </a:rPr>
              <a:t>     Мастерская. Завинчиваем, бьем молотком, чиним 66</a:t>
            </a:r>
          </a:p>
          <a:p>
            <a:r>
              <a:rPr lang="ru-RU" sz="1200" b="0" i="0" u="none" strike="noStrike" kern="1200" baseline="0" dirty="0">
                <a:solidFill>
                  <a:schemeClr val="tx1"/>
                </a:solidFill>
                <a:latin typeface="+mn-lt"/>
                <a:ea typeface="+mn-ea"/>
                <a:cs typeface="+mn-cs"/>
              </a:rPr>
              <a:t>Предметы обихода. Исследуем мир вещей 70</a:t>
            </a:r>
          </a:p>
          <a:p>
            <a:r>
              <a:rPr lang="ru-RU" sz="1200" b="0" i="0" u="none" strike="noStrike" kern="1200" baseline="0" dirty="0">
                <a:solidFill>
                  <a:schemeClr val="tx1"/>
                </a:solidFill>
                <a:latin typeface="+mn-lt"/>
                <a:ea typeface="+mn-ea"/>
                <a:cs typeface="+mn-cs"/>
              </a:rPr>
              <a:t>     Корзинка сокровищ. Весь мир — в одной корзинке 72</a:t>
            </a:r>
          </a:p>
          <a:p>
            <a:r>
              <a:rPr lang="ru-RU" sz="1200" b="0" i="0" u="none" strike="noStrike" kern="1200" baseline="0" dirty="0">
                <a:solidFill>
                  <a:schemeClr val="tx1"/>
                </a:solidFill>
                <a:latin typeface="+mn-lt"/>
                <a:ea typeface="+mn-ea"/>
                <a:cs typeface="+mn-cs"/>
              </a:rPr>
              <a:t>     Ванна с чечевицей. «Купаемся», играем, исследуем 76</a:t>
            </a:r>
          </a:p>
          <a:p>
            <a:r>
              <a:rPr lang="ru-RU" sz="1200" b="0" i="0" u="none" strike="noStrike" kern="1200" baseline="0" dirty="0">
                <a:solidFill>
                  <a:schemeClr val="tx1"/>
                </a:solidFill>
                <a:latin typeface="+mn-lt"/>
                <a:ea typeface="+mn-ea"/>
                <a:cs typeface="+mn-cs"/>
              </a:rPr>
              <a:t>     Опыты на подносе. Встретились два предмета... 78</a:t>
            </a:r>
          </a:p>
          <a:p>
            <a:r>
              <a:rPr lang="ru-RU" sz="1200" b="0" i="0" u="none" strike="noStrike" kern="1200" baseline="0" dirty="0">
                <a:solidFill>
                  <a:schemeClr val="tx1"/>
                </a:solidFill>
                <a:latin typeface="+mn-lt"/>
                <a:ea typeface="+mn-ea"/>
                <a:cs typeface="+mn-cs"/>
              </a:rPr>
              <a:t>     Ящик действий. Опыты на очень большом подносе 82</a:t>
            </a:r>
          </a:p>
          <a:p>
            <a:r>
              <a:rPr lang="ru-RU" sz="1200" b="0" i="0" u="none" strike="noStrike" kern="1200" baseline="0" dirty="0">
                <a:solidFill>
                  <a:schemeClr val="tx1"/>
                </a:solidFill>
                <a:latin typeface="+mn-lt"/>
                <a:ea typeface="+mn-ea"/>
                <a:cs typeface="+mn-cs"/>
              </a:rPr>
              <a:t>     Волшебные бутылки. Исследуем воду без мокрых последствий 84</a:t>
            </a:r>
          </a:p>
          <a:p>
            <a:r>
              <a:rPr lang="ru-RU" sz="1200" b="0" i="0" u="none" strike="noStrike" kern="1200" baseline="0" dirty="0">
                <a:solidFill>
                  <a:schemeClr val="tx1"/>
                </a:solidFill>
                <a:latin typeface="+mn-lt"/>
                <a:ea typeface="+mn-ea"/>
                <a:cs typeface="+mn-cs"/>
              </a:rPr>
              <a:t>     Игры с губкой и водой. Опытная станция из собачьих мисок 86</a:t>
            </a:r>
          </a:p>
          <a:p>
            <a:r>
              <a:rPr lang="ru-RU" sz="1200" b="0" i="0" u="none" strike="noStrike" kern="1200" baseline="0" dirty="0">
                <a:solidFill>
                  <a:schemeClr val="tx1"/>
                </a:solidFill>
                <a:latin typeface="+mn-lt"/>
                <a:ea typeface="+mn-ea"/>
                <a:cs typeface="+mn-cs"/>
              </a:rPr>
              <a:t>Исследования в помещении. Полная комната открытий 88</a:t>
            </a:r>
          </a:p>
          <a:p>
            <a:r>
              <a:rPr lang="ru-RU" sz="1200" b="0" i="0" u="none" strike="noStrike" kern="1200" baseline="0" dirty="0">
                <a:solidFill>
                  <a:schemeClr val="tx1"/>
                </a:solidFill>
                <a:latin typeface="+mn-lt"/>
                <a:ea typeface="+mn-ea"/>
                <a:cs typeface="+mn-cs"/>
              </a:rPr>
              <a:t>     Эвристическая комната. Дети за работой 90</a:t>
            </a:r>
          </a:p>
          <a:p>
            <a:r>
              <a:rPr lang="ru-RU" sz="1200" b="0" i="0" u="none" strike="noStrike" kern="1200" baseline="0" dirty="0">
                <a:solidFill>
                  <a:schemeClr val="tx1"/>
                </a:solidFill>
                <a:latin typeface="+mn-lt"/>
                <a:ea typeface="+mn-ea"/>
                <a:cs typeface="+mn-cs"/>
              </a:rPr>
              <a:t>     Материалы для эвристической игры 93</a:t>
            </a:r>
          </a:p>
          <a:p>
            <a:r>
              <a:rPr lang="ru-RU" sz="1200" b="0" i="0" u="none" strike="noStrike" kern="1200" baseline="0" dirty="0">
                <a:solidFill>
                  <a:schemeClr val="tx1"/>
                </a:solidFill>
                <a:latin typeface="+mn-lt"/>
                <a:ea typeface="+mn-ea"/>
                <a:cs typeface="+mn-cs"/>
              </a:rPr>
              <a:t>     Уборка. Шкаф — как третий воспитатель 94</a:t>
            </a:r>
          </a:p>
          <a:p>
            <a:r>
              <a:rPr lang="ru-RU" sz="1200" b="0" i="0" u="none" strike="noStrike" kern="1200" baseline="0" dirty="0">
                <a:solidFill>
                  <a:schemeClr val="tx1"/>
                </a:solidFill>
                <a:latin typeface="+mn-lt"/>
                <a:ea typeface="+mn-ea"/>
                <a:cs typeface="+mn-cs"/>
              </a:rPr>
              <a:t>     Исследование звуков. Там внутри какой-то шум? 96</a:t>
            </a:r>
          </a:p>
          <a:p>
            <a:r>
              <a:rPr lang="ru-RU" sz="1200" b="0" i="0" u="none" strike="noStrike" kern="1200" baseline="0" dirty="0">
                <a:solidFill>
                  <a:schemeClr val="tx1"/>
                </a:solidFill>
                <a:latin typeface="+mn-lt"/>
                <a:ea typeface="+mn-ea"/>
                <a:cs typeface="+mn-cs"/>
              </a:rPr>
              <a:t>     Лежим и перекатываемся. Мир сверху, снизу и со всех сторон 98</a:t>
            </a:r>
          </a:p>
          <a:p>
            <a:r>
              <a:rPr lang="ru-RU" sz="1200" b="0" i="0" u="none" strike="noStrike" kern="1200" baseline="0" dirty="0">
                <a:solidFill>
                  <a:schemeClr val="tx1"/>
                </a:solidFill>
                <a:latin typeface="+mn-lt"/>
                <a:ea typeface="+mn-ea"/>
                <a:cs typeface="+mn-cs"/>
              </a:rPr>
              <a:t>     Входит и выходит. Что во что умещается? 100</a:t>
            </a:r>
          </a:p>
          <a:p>
            <a:r>
              <a:rPr lang="ru-RU" sz="1200" b="0" i="0" u="none" strike="noStrike" kern="1200" baseline="0" dirty="0">
                <a:solidFill>
                  <a:schemeClr val="tx1"/>
                </a:solidFill>
                <a:latin typeface="+mn-lt"/>
                <a:ea typeface="+mn-ea"/>
                <a:cs typeface="+mn-cs"/>
              </a:rPr>
              <a:t>     Мячик застрял. И как его теперь вытащить? 102</a:t>
            </a:r>
          </a:p>
          <a:p>
            <a:r>
              <a:rPr lang="ru-RU" sz="1200" b="0" i="0" u="none" strike="noStrike" kern="1200" baseline="0" dirty="0">
                <a:solidFill>
                  <a:schemeClr val="tx1"/>
                </a:solidFill>
                <a:latin typeface="+mn-lt"/>
                <a:ea typeface="+mn-ea"/>
                <a:cs typeface="+mn-cs"/>
              </a:rPr>
              <a:t>     Мебель, которую можно передвигать. Каждый день — новая комната 104</a:t>
            </a:r>
          </a:p>
          <a:p>
            <a:r>
              <a:rPr lang="ru-RU" sz="1200" b="0" i="0" u="none" strike="noStrike" kern="1200" baseline="0" dirty="0">
                <a:solidFill>
                  <a:schemeClr val="tx1"/>
                </a:solidFill>
                <a:latin typeface="+mn-lt"/>
                <a:ea typeface="+mn-ea"/>
                <a:cs typeface="+mn-cs"/>
              </a:rPr>
              <a:t>     Стены, чтобы калякать-</a:t>
            </a:r>
            <a:r>
              <a:rPr lang="ru-RU" sz="1200" b="0" i="0" u="none" strike="noStrike" kern="1200" baseline="0" dirty="0" err="1">
                <a:solidFill>
                  <a:schemeClr val="tx1"/>
                </a:solidFill>
                <a:latin typeface="+mn-lt"/>
                <a:ea typeface="+mn-ea"/>
                <a:cs typeface="+mn-cs"/>
              </a:rPr>
              <a:t>малякать</a:t>
            </a:r>
            <a:r>
              <a:rPr lang="ru-RU" sz="1200" b="0" i="0" u="none" strike="noStrike" kern="1200" baseline="0" dirty="0">
                <a:solidFill>
                  <a:schemeClr val="tx1"/>
                </a:solidFill>
                <a:latin typeface="+mn-lt"/>
                <a:ea typeface="+mn-ea"/>
                <a:cs typeface="+mn-cs"/>
              </a:rPr>
              <a:t>. Мой след на стене 106</a:t>
            </a:r>
          </a:p>
          <a:p>
            <a:r>
              <a:rPr lang="ru-RU" sz="1200" b="0" i="0" u="none" strike="noStrike" kern="1200" baseline="0" dirty="0">
                <a:solidFill>
                  <a:schemeClr val="tx1"/>
                </a:solidFill>
                <a:latin typeface="+mn-lt"/>
                <a:ea typeface="+mn-ea"/>
                <a:cs typeface="+mn-cs"/>
              </a:rPr>
              <a:t>     Исследуем туалетную бумагу. Ролевые игры 108</a:t>
            </a:r>
          </a:p>
          <a:p>
            <a:r>
              <a:rPr lang="ru-RU" sz="1200" b="0" i="0" u="none" strike="noStrike" kern="1200" baseline="0" dirty="0">
                <a:solidFill>
                  <a:schemeClr val="tx1"/>
                </a:solidFill>
                <a:latin typeface="+mn-lt"/>
                <a:ea typeface="+mn-ea"/>
                <a:cs typeface="+mn-cs"/>
              </a:rPr>
              <a:t>     В саду, в парке и в лесу. Невероятные открытия на свежем воздухе 110</a:t>
            </a:r>
          </a:p>
          <a:p>
            <a:r>
              <a:rPr lang="ru-RU" sz="1200" b="0" i="0" u="none" strike="noStrike" kern="1200" baseline="0" dirty="0">
                <a:solidFill>
                  <a:schemeClr val="tx1"/>
                </a:solidFill>
                <a:latin typeface="+mn-lt"/>
                <a:ea typeface="+mn-ea"/>
                <a:cs typeface="+mn-cs"/>
              </a:rPr>
              <a:t>     Карабкаемся вверх. Главное — покрепче держаться руками 112</a:t>
            </a:r>
          </a:p>
          <a:p>
            <a:r>
              <a:rPr lang="ru-RU" sz="1200" b="0" i="0" u="none" strike="noStrike" kern="1200" baseline="0" dirty="0">
                <a:solidFill>
                  <a:schemeClr val="tx1"/>
                </a:solidFill>
                <a:latin typeface="+mn-lt"/>
                <a:ea typeface="+mn-ea"/>
                <a:cs typeface="+mn-cs"/>
              </a:rPr>
              <a:t>     Окна, двери и ниши. Отсюда такой вид! 114</a:t>
            </a:r>
          </a:p>
          <a:p>
            <a:r>
              <a:rPr lang="ru-RU" sz="1200" b="0" i="0" u="none" strike="noStrike" kern="1200" baseline="0" dirty="0">
                <a:solidFill>
                  <a:schemeClr val="tx1"/>
                </a:solidFill>
                <a:latin typeface="+mn-lt"/>
                <a:ea typeface="+mn-ea"/>
                <a:cs typeface="+mn-cs"/>
              </a:rPr>
              <a:t>Послесловие. Несколько слово безопасности 116</a:t>
            </a:r>
          </a:p>
          <a:p>
            <a:endParaRPr lang="ru-RU" dirty="0"/>
          </a:p>
        </p:txBody>
      </p:sp>
      <p:sp>
        <p:nvSpPr>
          <p:cNvPr id="4" name="Номер слайда 3"/>
          <p:cNvSpPr>
            <a:spLocks noGrp="1"/>
          </p:cNvSpPr>
          <p:nvPr>
            <p:ph type="sldNum" sz="quarter" idx="5"/>
          </p:nvPr>
        </p:nvSpPr>
        <p:spPr/>
        <p:txBody>
          <a:bodyPr/>
          <a:lstStyle/>
          <a:p>
            <a:fld id="{98962D1F-EBD6-44C1-A0ED-6441966F5E8A}" type="slidenum">
              <a:rPr lang="ru-RU" smtClean="0"/>
              <a:pPr/>
              <a:t>61</a:t>
            </a:fld>
            <a:endParaRPr lang="ru-RU"/>
          </a:p>
        </p:txBody>
      </p:sp>
    </p:spTree>
    <p:extLst>
      <p:ext uri="{BB962C8B-B14F-4D97-AF65-F5344CB8AC3E}">
        <p14:creationId xmlns:p14="http://schemas.microsoft.com/office/powerpoint/2010/main" val="32790005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25000" lnSpcReduction="20000"/>
          </a:bodyPr>
          <a:lstStyle/>
          <a:p>
            <a:r>
              <a:rPr lang="ru-RU" sz="1200" b="0" i="0" u="none" strike="noStrike" kern="1200" baseline="0" dirty="0">
                <a:solidFill>
                  <a:schemeClr val="tx1"/>
                </a:solidFill>
                <a:latin typeface="+mn-lt"/>
                <a:ea typeface="+mn-ea"/>
                <a:cs typeface="+mn-cs"/>
              </a:rPr>
              <a:t>А. </a:t>
            </a:r>
            <a:r>
              <a:rPr lang="ru-RU" sz="1200" b="0" i="0" u="none" strike="noStrike" kern="1200" baseline="0" dirty="0" err="1">
                <a:solidFill>
                  <a:schemeClr val="tx1"/>
                </a:solidFill>
                <a:latin typeface="+mn-lt"/>
                <a:ea typeface="+mn-ea"/>
                <a:cs typeface="+mn-cs"/>
              </a:rPr>
              <a:t>Бостельман</a:t>
            </a:r>
            <a:r>
              <a:rPr lang="ru-RU" sz="1200" b="0" i="0" u="none" strike="noStrike" kern="1200" baseline="0" dirty="0">
                <a:solidFill>
                  <a:schemeClr val="tx1"/>
                </a:solidFill>
                <a:latin typeface="+mn-lt"/>
                <a:ea typeface="+mn-ea"/>
                <a:cs typeface="+mn-cs"/>
              </a:rPr>
              <a:t>, М. </a:t>
            </a:r>
            <a:r>
              <a:rPr lang="ru-RU" sz="1200" b="0" i="0" u="none" strike="noStrike" kern="1200" baseline="0" dirty="0" err="1">
                <a:solidFill>
                  <a:schemeClr val="tx1"/>
                </a:solidFill>
                <a:latin typeface="+mn-lt"/>
                <a:ea typeface="+mn-ea"/>
                <a:cs typeface="+mn-cs"/>
              </a:rPr>
              <a:t>Финк</a:t>
            </a:r>
            <a:endParaRPr lang="ru-RU" sz="1200" b="0" i="0" u="none" strike="noStrike" kern="1200" baseline="0" dirty="0">
              <a:solidFill>
                <a:schemeClr val="tx1"/>
              </a:solidFill>
              <a:latin typeface="+mn-lt"/>
              <a:ea typeface="+mn-ea"/>
              <a:cs typeface="+mn-cs"/>
            </a:endParaRPr>
          </a:p>
          <a:p>
            <a:r>
              <a:rPr lang="ru-RU" sz="1200" b="1" i="0" u="none" strike="noStrike" kern="1200" baseline="0" dirty="0">
                <a:solidFill>
                  <a:schemeClr val="tx1"/>
                </a:solidFill>
                <a:latin typeface="+mn-lt"/>
                <a:ea typeface="+mn-ea"/>
                <a:cs typeface="+mn-cs"/>
              </a:rPr>
              <a:t>ЭКСПЕРЕМЕНТИРУЕМ И ИГРАЕМ НА ПОДНОСЕ</a:t>
            </a:r>
          </a:p>
          <a:p>
            <a:r>
              <a:rPr lang="ru-RU" sz="1200" b="1" i="0" u="none" strike="noStrike" kern="1200" baseline="0" dirty="0">
                <a:solidFill>
                  <a:schemeClr val="tx1"/>
                </a:solidFill>
                <a:latin typeface="+mn-lt"/>
                <a:ea typeface="+mn-ea"/>
                <a:cs typeface="+mn-cs"/>
              </a:rPr>
              <a:t>40 идей для занятий с детьми в яслях и детском саду</a:t>
            </a:r>
          </a:p>
          <a:p>
            <a:r>
              <a:rPr lang="ru-RU" sz="1200" b="0" i="0" u="none" strike="noStrike" kern="1200" baseline="0" dirty="0">
                <a:solidFill>
                  <a:schemeClr val="tx1"/>
                </a:solidFill>
                <a:latin typeface="+mn-lt"/>
                <a:ea typeface="+mn-ea"/>
                <a:cs typeface="+mn-cs"/>
              </a:rPr>
              <a:t>Учебно-практическое пособие для педагогов дошкольного образования</a:t>
            </a:r>
          </a:p>
          <a:p>
            <a:r>
              <a:rPr lang="ru-RU" sz="1200" b="0" i="0" u="none" strike="noStrike" kern="1200" baseline="0" dirty="0">
                <a:solidFill>
                  <a:schemeClr val="tx1"/>
                </a:solidFill>
                <a:latin typeface="+mn-lt"/>
                <a:ea typeface="+mn-ea"/>
                <a:cs typeface="+mn-cs"/>
              </a:rPr>
              <a:t>Под редакцией С. Н. </a:t>
            </a:r>
            <a:r>
              <a:rPr lang="ru-RU" sz="1200" b="0" i="0" u="none" strike="noStrike" kern="1200" baseline="0" dirty="0" err="1">
                <a:solidFill>
                  <a:schemeClr val="tx1"/>
                </a:solidFill>
                <a:latin typeface="+mn-lt"/>
                <a:ea typeface="+mn-ea"/>
                <a:cs typeface="+mn-cs"/>
              </a:rPr>
              <a:t>Бондаревой</a:t>
            </a:r>
            <a:endParaRPr lang="ru-RU"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ISBN 978-5-4454-0569-6</a:t>
            </a:r>
            <a:endParaRPr lang="ru-RU" sz="1200" b="0" i="1" u="none" strike="noStrike" kern="1200" baseline="0" dirty="0">
              <a:solidFill>
                <a:schemeClr val="tx1"/>
              </a:solidFill>
              <a:latin typeface="+mn-lt"/>
              <a:ea typeface="+mn-ea"/>
              <a:cs typeface="+mn-cs"/>
            </a:endParaRP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Бабушкины бигуди и папины наручные часы, раскрашенные грецкие орехи и разноцветные макароны — все эти вроде бы обычные вещи творят настоящие чудеса. В этом убедились в процессе многолетней педагогической практики авторы данного пособия. Для организации индивидуального образовательного процесса в яслях и детском саду воспитателям могут помочь самые обычные материалы и предметы (из тех, что всегда под рукой и недороги). Только их надо правильно скомпоновать и выложить детям для игры на пластиковых или деревянных подносах. Выполняя игровые задания, дети развивают мелкую моторику, глазомер, конструктивное и творческое мышление, экспериментируют и открывают для себя окружающий мир. И что важно, делают это с удовольствием и интересом.</a:t>
            </a:r>
          </a:p>
          <a:p>
            <a:r>
              <a:rPr lang="ru-RU" sz="1200" b="0" i="0" u="none" strike="noStrike" kern="1200" baseline="0" dirty="0">
                <a:solidFill>
                  <a:schemeClr val="tx1"/>
                </a:solidFill>
                <a:latin typeface="+mn-lt"/>
                <a:ea typeface="+mn-ea"/>
                <a:cs typeface="+mn-cs"/>
              </a:rPr>
              <a:t>В данном методическом пособии содержится 40 идей развивающих игр и заданий на подносах для работы с детьми. Задания можно разделить по уровню сложности: они начинаются с игр для детей раннего возраста и заканчиваются идеями, которые заинтересуют старших дошкольников. В каждом случае описывается, как можно видоизменить задание, чтобы повысить его уровень сложности.</a:t>
            </a:r>
          </a:p>
          <a:p>
            <a:r>
              <a:rPr lang="ru-RU" sz="1200" b="0" i="0" u="none" strike="noStrike" kern="1200" baseline="0" dirty="0">
                <a:solidFill>
                  <a:schemeClr val="tx1"/>
                </a:solidFill>
                <a:latin typeface="+mn-lt"/>
                <a:ea typeface="+mn-ea"/>
                <a:cs typeface="+mn-cs"/>
              </a:rPr>
              <a:t>Книга входит в методический комплект образовательной программы «Вдохновение» и полностью соответствует требованиям ФГОС ДО.</a:t>
            </a:r>
          </a:p>
          <a:p>
            <a:endParaRPr lang="ru-RU" sz="1200" b="0" i="0" u="none" strike="noStrike" kern="1200" baseline="0" dirty="0">
              <a:solidFill>
                <a:schemeClr val="tx1"/>
              </a:solidFill>
              <a:latin typeface="+mn-lt"/>
              <a:ea typeface="+mn-ea"/>
              <a:cs typeface="+mn-cs"/>
            </a:endParaRPr>
          </a:p>
          <a:p>
            <a:r>
              <a:rPr lang="ru-RU" b="0" dirty="0"/>
              <a:t>СОДЕРЖАНИЕ</a:t>
            </a:r>
          </a:p>
          <a:p>
            <a:r>
              <a:rPr lang="ru-RU" sz="1200" b="0" i="0" u="none" strike="noStrike" kern="1200" baseline="0" dirty="0">
                <a:solidFill>
                  <a:schemeClr val="tx1"/>
                </a:solidFill>
                <a:latin typeface="+mn-lt"/>
                <a:ea typeface="+mn-ea"/>
                <a:cs typeface="+mn-cs"/>
              </a:rPr>
              <a:t>Использование подносов в яслях и детском саду 6</a:t>
            </a:r>
          </a:p>
          <a:p>
            <a:r>
              <a:rPr lang="ru-RU" sz="1200" b="0" i="0" u="none" strike="noStrike" kern="1200" baseline="0" dirty="0">
                <a:solidFill>
                  <a:schemeClr val="tx1"/>
                </a:solidFill>
                <a:latin typeface="+mn-lt"/>
                <a:ea typeface="+mn-ea"/>
                <a:cs typeface="+mn-cs"/>
              </a:rPr>
              <a:t>Введение 7</a:t>
            </a:r>
          </a:p>
          <a:p>
            <a:r>
              <a:rPr lang="ru-RU" sz="1200" b="0" i="0" u="none" strike="noStrike" kern="1200" baseline="0" dirty="0">
                <a:solidFill>
                  <a:schemeClr val="tx1"/>
                </a:solidFill>
                <a:latin typeface="+mn-lt"/>
                <a:ea typeface="+mn-ea"/>
                <a:cs typeface="+mn-cs"/>
              </a:rPr>
              <a:t>Три подноса для малышей-«ползунков» 12</a:t>
            </a:r>
          </a:p>
          <a:p>
            <a:r>
              <a:rPr lang="ru-RU" sz="1200" b="0" i="0" u="none" strike="noStrike" kern="1200" baseline="0" dirty="0">
                <a:solidFill>
                  <a:schemeClr val="tx1"/>
                </a:solidFill>
                <a:latin typeface="+mn-lt"/>
                <a:ea typeface="+mn-ea"/>
                <a:cs typeface="+mn-cs"/>
              </a:rPr>
              <a:t>Заставляем предметы исчезнуть 14</a:t>
            </a:r>
          </a:p>
          <a:p>
            <a:r>
              <a:rPr lang="ru-RU" sz="1200" b="0" i="0" u="none" strike="noStrike" kern="1200" baseline="0" dirty="0">
                <a:solidFill>
                  <a:schemeClr val="tx1"/>
                </a:solidFill>
                <a:latin typeface="+mn-lt"/>
                <a:ea typeface="+mn-ea"/>
                <a:cs typeface="+mn-cs"/>
              </a:rPr>
              <a:t>Играем в прятки 14</a:t>
            </a:r>
          </a:p>
          <a:p>
            <a:r>
              <a:rPr lang="ru-RU" sz="1200" b="0" i="0" u="none" strike="noStrike" kern="1200" baseline="0" dirty="0">
                <a:solidFill>
                  <a:schemeClr val="tx1"/>
                </a:solidFill>
                <a:latin typeface="+mn-lt"/>
                <a:ea typeface="+mn-ea"/>
                <a:cs typeface="+mn-cs"/>
              </a:rPr>
              <a:t>     Раз-два – и готово! 14</a:t>
            </a:r>
          </a:p>
          <a:p>
            <a:r>
              <a:rPr lang="ru-RU" sz="1200" b="0" i="0" u="none" strike="noStrike" kern="1200" baseline="0" dirty="0">
                <a:solidFill>
                  <a:schemeClr val="tx1"/>
                </a:solidFill>
                <a:latin typeface="+mn-lt"/>
                <a:ea typeface="+mn-ea"/>
                <a:cs typeface="+mn-cs"/>
              </a:rPr>
              <a:t>     А где же помпон? 16</a:t>
            </a:r>
          </a:p>
          <a:p>
            <a:r>
              <a:rPr lang="ru-RU" sz="1200" b="0" i="0" u="none" strike="noStrike" kern="1200" baseline="0" dirty="0">
                <a:solidFill>
                  <a:schemeClr val="tx1"/>
                </a:solidFill>
                <a:latin typeface="+mn-lt"/>
                <a:ea typeface="+mn-ea"/>
                <a:cs typeface="+mn-cs"/>
              </a:rPr>
              <a:t>     Жестяные банки на все случаи 17</a:t>
            </a:r>
          </a:p>
          <a:p>
            <a:r>
              <a:rPr lang="ru-RU" sz="1200" b="0" i="0" u="none" strike="noStrike" kern="1200" baseline="0" dirty="0">
                <a:solidFill>
                  <a:schemeClr val="tx1"/>
                </a:solidFill>
                <a:latin typeface="+mn-lt"/>
                <a:ea typeface="+mn-ea"/>
                <a:cs typeface="+mn-cs"/>
              </a:rPr>
              <a:t>Становимся самостоятельными 18</a:t>
            </a:r>
          </a:p>
          <a:p>
            <a:r>
              <a:rPr lang="ru-RU" sz="1200" b="0" i="0" u="none" strike="noStrike" kern="1200" baseline="0" dirty="0">
                <a:solidFill>
                  <a:schemeClr val="tx1"/>
                </a:solidFill>
                <a:latin typeface="+mn-lt"/>
                <a:ea typeface="+mn-ea"/>
                <a:cs typeface="+mn-cs"/>
              </a:rPr>
              <a:t>Учимся обращаться с жидкостями 18</a:t>
            </a:r>
          </a:p>
          <a:p>
            <a:r>
              <a:rPr lang="ru-RU" sz="1200" b="0" i="0" u="none" strike="noStrike" kern="1200" baseline="0" dirty="0">
                <a:solidFill>
                  <a:schemeClr val="tx1"/>
                </a:solidFill>
                <a:latin typeface="+mn-lt"/>
                <a:ea typeface="+mn-ea"/>
                <a:cs typeface="+mn-cs"/>
              </a:rPr>
              <a:t>     Рисовые ручейки 18</a:t>
            </a:r>
          </a:p>
          <a:p>
            <a:r>
              <a:rPr lang="ru-RU" sz="1200" b="0" i="0" u="none" strike="noStrike" kern="1200" baseline="0" dirty="0">
                <a:solidFill>
                  <a:schemeClr val="tx1"/>
                </a:solidFill>
                <a:latin typeface="+mn-lt"/>
                <a:ea typeface="+mn-ea"/>
                <a:cs typeface="+mn-cs"/>
              </a:rPr>
              <a:t>     Чечевица в стакане 20</a:t>
            </a:r>
          </a:p>
          <a:p>
            <a:r>
              <a:rPr lang="ru-RU" sz="1200" b="0" i="0" u="none" strike="noStrike" kern="1200" baseline="0" dirty="0">
                <a:solidFill>
                  <a:schemeClr val="tx1"/>
                </a:solidFill>
                <a:latin typeface="+mn-lt"/>
                <a:ea typeface="+mn-ea"/>
                <a:cs typeface="+mn-cs"/>
              </a:rPr>
              <a:t>     Дождик из крупы 21</a:t>
            </a:r>
          </a:p>
          <a:p>
            <a:r>
              <a:rPr lang="ru-RU" sz="1200" b="0" i="0" u="none" strike="noStrike" kern="1200" baseline="0" dirty="0">
                <a:solidFill>
                  <a:schemeClr val="tx1"/>
                </a:solidFill>
                <a:latin typeface="+mn-lt"/>
                <a:ea typeface="+mn-ea"/>
                <a:cs typeface="+mn-cs"/>
              </a:rPr>
              <a:t>     Просто добавим воды! 22</a:t>
            </a:r>
          </a:p>
          <a:p>
            <a:r>
              <a:rPr lang="ru-RU" sz="1200" b="0" i="0" u="none" strike="noStrike" kern="1200" baseline="0" dirty="0">
                <a:solidFill>
                  <a:schemeClr val="tx1"/>
                </a:solidFill>
                <a:latin typeface="+mn-lt"/>
                <a:ea typeface="+mn-ea"/>
                <a:cs typeface="+mn-cs"/>
              </a:rPr>
              <a:t>Учимся обращаться с ложкой 24</a:t>
            </a:r>
          </a:p>
          <a:p>
            <a:r>
              <a:rPr lang="ru-RU" sz="1200" b="0" i="0" u="none" strike="noStrike" kern="1200" baseline="0" dirty="0">
                <a:solidFill>
                  <a:schemeClr val="tx1"/>
                </a:solidFill>
                <a:latin typeface="+mn-lt"/>
                <a:ea typeface="+mn-ea"/>
                <a:cs typeface="+mn-cs"/>
              </a:rPr>
              <a:t>     Берем в руки ложку 24</a:t>
            </a:r>
          </a:p>
          <a:p>
            <a:r>
              <a:rPr lang="ru-RU" sz="1200" b="0" i="0" u="none" strike="noStrike" kern="1200" baseline="0" dirty="0">
                <a:solidFill>
                  <a:schemeClr val="tx1"/>
                </a:solidFill>
                <a:latin typeface="+mn-lt"/>
                <a:ea typeface="+mn-ea"/>
                <a:cs typeface="+mn-cs"/>
              </a:rPr>
              <a:t>Сортируем предметы 26</a:t>
            </a:r>
          </a:p>
          <a:p>
            <a:r>
              <a:rPr lang="ru-RU" sz="1200" b="0" i="0" u="none" strike="noStrike" kern="1200" baseline="0" dirty="0">
                <a:solidFill>
                  <a:schemeClr val="tx1"/>
                </a:solidFill>
                <a:latin typeface="+mn-lt"/>
                <a:ea typeface="+mn-ea"/>
                <a:cs typeface="+mn-cs"/>
              </a:rPr>
              <a:t>Учимся сортировать предметы 26</a:t>
            </a:r>
          </a:p>
          <a:p>
            <a:r>
              <a:rPr lang="ru-RU" sz="1200" b="0" i="0" u="none" strike="noStrike" kern="1200" baseline="0" dirty="0">
                <a:solidFill>
                  <a:schemeClr val="tx1"/>
                </a:solidFill>
                <a:latin typeface="+mn-lt"/>
                <a:ea typeface="+mn-ea"/>
                <a:cs typeface="+mn-cs"/>
              </a:rPr>
              <a:t>     Паста «</a:t>
            </a:r>
            <a:r>
              <a:rPr lang="ru-RU" sz="1200" b="0" i="0" u="none" strike="noStrike" kern="1200" baseline="0" dirty="0" err="1">
                <a:solidFill>
                  <a:schemeClr val="tx1"/>
                </a:solidFill>
                <a:latin typeface="+mn-lt"/>
                <a:ea typeface="+mn-ea"/>
                <a:cs typeface="+mn-cs"/>
              </a:rPr>
              <a:t>Миста</a:t>
            </a:r>
            <a:r>
              <a:rPr lang="ru-RU" sz="1200" b="0" i="0" u="none" strike="noStrike" kern="1200" baseline="0" dirty="0">
                <a:solidFill>
                  <a:schemeClr val="tx1"/>
                </a:solidFill>
                <a:latin typeface="+mn-lt"/>
                <a:ea typeface="+mn-ea"/>
                <a:cs typeface="+mn-cs"/>
              </a:rPr>
              <a:t>» 26</a:t>
            </a:r>
          </a:p>
          <a:p>
            <a:r>
              <a:rPr lang="ru-RU" sz="1200" b="0" i="0" u="none" strike="noStrike" kern="1200" baseline="0" dirty="0">
                <a:solidFill>
                  <a:schemeClr val="tx1"/>
                </a:solidFill>
                <a:latin typeface="+mn-lt"/>
                <a:ea typeface="+mn-ea"/>
                <a:cs typeface="+mn-cs"/>
              </a:rPr>
              <a:t>Учимся различать цвета 28</a:t>
            </a:r>
          </a:p>
          <a:p>
            <a:r>
              <a:rPr lang="ru-RU" sz="1200" b="0" i="0" u="none" strike="noStrike" kern="1200" baseline="0" dirty="0">
                <a:solidFill>
                  <a:schemeClr val="tx1"/>
                </a:solidFill>
                <a:latin typeface="+mn-lt"/>
                <a:ea typeface="+mn-ea"/>
                <a:cs typeface="+mn-cs"/>
              </a:rPr>
              <a:t>     Красный, желтый, голубой… 28</a:t>
            </a:r>
          </a:p>
          <a:p>
            <a:r>
              <a:rPr lang="ru-RU" sz="1200" b="0" i="0" u="none" strike="noStrike" kern="1200" baseline="0" dirty="0">
                <a:solidFill>
                  <a:schemeClr val="tx1"/>
                </a:solidFill>
                <a:latin typeface="+mn-lt"/>
                <a:ea typeface="+mn-ea"/>
                <a:cs typeface="+mn-cs"/>
              </a:rPr>
              <a:t>Учимся сортировать предметы 30</a:t>
            </a:r>
          </a:p>
          <a:p>
            <a:r>
              <a:rPr lang="ru-RU" sz="1200" b="0" i="0" u="none" strike="noStrike" kern="1200" baseline="0" dirty="0">
                <a:solidFill>
                  <a:schemeClr val="tx1"/>
                </a:solidFill>
                <a:latin typeface="+mn-lt"/>
                <a:ea typeface="+mn-ea"/>
                <a:cs typeface="+mn-cs"/>
              </a:rPr>
              <a:t>     Три цвета, три предмета 30</a:t>
            </a:r>
          </a:p>
          <a:p>
            <a:r>
              <a:rPr lang="ru-RU" sz="1200" b="0" i="0" u="none" strike="noStrike" kern="1200" baseline="0" dirty="0">
                <a:solidFill>
                  <a:schemeClr val="tx1"/>
                </a:solidFill>
                <a:latin typeface="+mn-lt"/>
                <a:ea typeface="+mn-ea"/>
                <a:cs typeface="+mn-cs"/>
              </a:rPr>
              <a:t>     Разноцветные орешки 31</a:t>
            </a:r>
          </a:p>
          <a:p>
            <a:r>
              <a:rPr lang="ru-RU" sz="1200" b="0" i="0" u="none" strike="noStrike" kern="1200" baseline="0" dirty="0">
                <a:solidFill>
                  <a:schemeClr val="tx1"/>
                </a:solidFill>
                <a:latin typeface="+mn-lt"/>
                <a:ea typeface="+mn-ea"/>
                <a:cs typeface="+mn-cs"/>
              </a:rPr>
              <a:t>     Расставляем точки над i… 32</a:t>
            </a:r>
          </a:p>
          <a:p>
            <a:r>
              <a:rPr lang="ru-RU" sz="1200" b="0" i="0" u="none" strike="noStrike" kern="1200" baseline="0" dirty="0">
                <a:solidFill>
                  <a:schemeClr val="tx1"/>
                </a:solidFill>
                <a:latin typeface="+mn-lt"/>
                <a:ea typeface="+mn-ea"/>
                <a:cs typeface="+mn-cs"/>
              </a:rPr>
              <a:t>Соединяем предметы 34</a:t>
            </a:r>
          </a:p>
          <a:p>
            <a:r>
              <a:rPr lang="ru-RU" sz="1200" b="0" i="0" u="none" strike="noStrike" kern="1200" baseline="0" dirty="0">
                <a:solidFill>
                  <a:schemeClr val="tx1"/>
                </a:solidFill>
                <a:latin typeface="+mn-lt"/>
                <a:ea typeface="+mn-ea"/>
                <a:cs typeface="+mn-cs"/>
              </a:rPr>
              <a:t>Учимся собирать пирамидки 34</a:t>
            </a:r>
          </a:p>
          <a:p>
            <a:r>
              <a:rPr lang="ru-RU" sz="1200" b="0" i="0" u="none" strike="noStrike" kern="1200" baseline="0" dirty="0">
                <a:solidFill>
                  <a:schemeClr val="tx1"/>
                </a:solidFill>
                <a:latin typeface="+mn-lt"/>
                <a:ea typeface="+mn-ea"/>
                <a:cs typeface="+mn-cs"/>
              </a:rPr>
              <a:t>     </a:t>
            </a:r>
            <a:r>
              <a:rPr lang="ru-RU" sz="1200" b="0" i="0" u="none" strike="noStrike" kern="1200" baseline="0" dirty="0" err="1">
                <a:solidFill>
                  <a:schemeClr val="tx1"/>
                </a:solidFill>
                <a:latin typeface="+mn-lt"/>
                <a:ea typeface="+mn-ea"/>
                <a:cs typeface="+mn-cs"/>
              </a:rPr>
              <a:t>Суперпалочка</a:t>
            </a:r>
            <a:r>
              <a:rPr lang="ru-RU" sz="1200" b="0" i="0" u="none" strike="noStrike" kern="1200" baseline="0" dirty="0">
                <a:solidFill>
                  <a:schemeClr val="tx1"/>
                </a:solidFill>
                <a:latin typeface="+mn-lt"/>
                <a:ea typeface="+mn-ea"/>
                <a:cs typeface="+mn-cs"/>
              </a:rPr>
              <a:t> для нанизывания 34</a:t>
            </a:r>
          </a:p>
          <a:p>
            <a:r>
              <a:rPr lang="ru-RU" sz="1200" b="0" i="0" u="none" strike="noStrike" kern="1200" baseline="0" dirty="0">
                <a:solidFill>
                  <a:schemeClr val="tx1"/>
                </a:solidFill>
                <a:latin typeface="+mn-lt"/>
                <a:ea typeface="+mn-ea"/>
                <a:cs typeface="+mn-cs"/>
              </a:rPr>
              <a:t>     Попробуй нанизать! 36</a:t>
            </a:r>
          </a:p>
          <a:p>
            <a:r>
              <a:rPr lang="ru-RU" sz="1200" b="0" i="0" u="none" strike="noStrike" kern="1200" baseline="0" dirty="0">
                <a:solidFill>
                  <a:schemeClr val="tx1"/>
                </a:solidFill>
                <a:latin typeface="+mn-lt"/>
                <a:ea typeface="+mn-ea"/>
                <a:cs typeface="+mn-cs"/>
              </a:rPr>
              <a:t>Учимся собирать </a:t>
            </a:r>
            <a:r>
              <a:rPr lang="ru-RU" sz="1200" b="0" i="0" u="none" strike="noStrike" kern="1200" baseline="0" dirty="0" err="1">
                <a:solidFill>
                  <a:schemeClr val="tx1"/>
                </a:solidFill>
                <a:latin typeface="+mn-lt"/>
                <a:ea typeface="+mn-ea"/>
                <a:cs typeface="+mn-cs"/>
              </a:rPr>
              <a:t>пазлы</a:t>
            </a:r>
            <a:r>
              <a:rPr lang="ru-RU" sz="1200" b="0" i="0" u="none" strike="noStrike" kern="1200" baseline="0" dirty="0">
                <a:solidFill>
                  <a:schemeClr val="tx1"/>
                </a:solidFill>
                <a:latin typeface="+mn-lt"/>
                <a:ea typeface="+mn-ea"/>
                <a:cs typeface="+mn-cs"/>
              </a:rPr>
              <a:t> 37</a:t>
            </a:r>
          </a:p>
          <a:p>
            <a:r>
              <a:rPr lang="ru-RU" sz="1200" b="0" i="0" u="none" strike="noStrike" kern="1200" baseline="0" dirty="0">
                <a:solidFill>
                  <a:schemeClr val="tx1"/>
                </a:solidFill>
                <a:latin typeface="+mn-lt"/>
                <a:ea typeface="+mn-ea"/>
                <a:cs typeface="+mn-cs"/>
              </a:rPr>
              <a:t>     Собери узор 37</a:t>
            </a:r>
          </a:p>
          <a:p>
            <a:r>
              <a:rPr lang="ru-RU" sz="1200" b="0" i="0" u="none" strike="noStrike" kern="1200" baseline="0" dirty="0">
                <a:solidFill>
                  <a:schemeClr val="tx1"/>
                </a:solidFill>
                <a:latin typeface="+mn-lt"/>
                <a:ea typeface="+mn-ea"/>
                <a:cs typeface="+mn-cs"/>
              </a:rPr>
              <a:t>     </a:t>
            </a:r>
            <a:r>
              <a:rPr lang="ru-RU" sz="1200" b="0" i="0" u="none" strike="noStrike" kern="1200" baseline="0" dirty="0" err="1">
                <a:solidFill>
                  <a:schemeClr val="tx1"/>
                </a:solidFill>
                <a:latin typeface="+mn-lt"/>
                <a:ea typeface="+mn-ea"/>
                <a:cs typeface="+mn-cs"/>
              </a:rPr>
              <a:t>Пазлы</a:t>
            </a:r>
            <a:r>
              <a:rPr lang="ru-RU" sz="1200" b="0" i="0" u="none" strike="noStrike" kern="1200" baseline="0" dirty="0">
                <a:solidFill>
                  <a:schemeClr val="tx1"/>
                </a:solidFill>
                <a:latin typeface="+mn-lt"/>
                <a:ea typeface="+mn-ea"/>
                <a:cs typeface="+mn-cs"/>
              </a:rPr>
              <a:t>-дощечки 38</a:t>
            </a:r>
          </a:p>
          <a:p>
            <a:r>
              <a:rPr lang="ru-RU" sz="1200" b="0" i="0" u="none" strike="noStrike" kern="1200" baseline="0" dirty="0">
                <a:solidFill>
                  <a:schemeClr val="tx1"/>
                </a:solidFill>
                <a:latin typeface="+mn-lt"/>
                <a:ea typeface="+mn-ea"/>
                <a:cs typeface="+mn-cs"/>
              </a:rPr>
              <a:t>     «Хитрые» палочки 39</a:t>
            </a:r>
          </a:p>
          <a:p>
            <a:r>
              <a:rPr lang="ru-RU" sz="1200" b="0" i="0" u="none" strike="noStrike" kern="1200" baseline="0" dirty="0">
                <a:solidFill>
                  <a:schemeClr val="tx1"/>
                </a:solidFill>
                <a:latin typeface="+mn-lt"/>
                <a:ea typeface="+mn-ea"/>
                <a:cs typeface="+mn-cs"/>
              </a:rPr>
              <a:t>Учимся нанизывать предметы 40</a:t>
            </a:r>
          </a:p>
          <a:p>
            <a:r>
              <a:rPr lang="ru-RU"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C</a:t>
            </a:r>
            <a:r>
              <a:rPr lang="ru-RU" sz="1200" b="0" i="0" u="none" strike="noStrike" kern="1200" baseline="0" dirty="0">
                <a:solidFill>
                  <a:schemeClr val="tx1"/>
                </a:solidFill>
                <a:latin typeface="+mn-lt"/>
                <a:ea typeface="+mn-ea"/>
                <a:cs typeface="+mn-cs"/>
              </a:rPr>
              <a:t>обираем ожерелье 40</a:t>
            </a:r>
          </a:p>
          <a:p>
            <a:r>
              <a:rPr lang="ru-RU" sz="1200" b="0" i="0" u="none" strike="noStrike" kern="1200" baseline="0" dirty="0">
                <a:solidFill>
                  <a:schemeClr val="tx1"/>
                </a:solidFill>
                <a:latin typeface="+mn-lt"/>
                <a:ea typeface="+mn-ea"/>
                <a:cs typeface="+mn-cs"/>
              </a:rPr>
              <a:t>Учимся обращаться с пуговицами 42</a:t>
            </a:r>
          </a:p>
          <a:p>
            <a:r>
              <a:rPr lang="ru-RU" sz="1200" b="0" i="0" u="none" strike="noStrike" kern="1200" baseline="0" dirty="0">
                <a:solidFill>
                  <a:schemeClr val="tx1"/>
                </a:solidFill>
                <a:latin typeface="+mn-lt"/>
                <a:ea typeface="+mn-ea"/>
                <a:cs typeface="+mn-cs"/>
              </a:rPr>
              <a:t>     Веселые пуговицы 42</a:t>
            </a:r>
          </a:p>
          <a:p>
            <a:r>
              <a:rPr lang="ru-RU" sz="1200" b="0" i="0" u="none" strike="noStrike" kern="1200" baseline="0" dirty="0">
                <a:solidFill>
                  <a:schemeClr val="tx1"/>
                </a:solidFill>
                <a:latin typeface="+mn-lt"/>
                <a:ea typeface="+mn-ea"/>
                <a:cs typeface="+mn-cs"/>
              </a:rPr>
              <a:t>Учимся плести 43</a:t>
            </a:r>
          </a:p>
          <a:p>
            <a:r>
              <a:rPr lang="ru-RU" sz="1200" b="0" i="0" u="none" strike="noStrike" kern="1200" baseline="0" dirty="0">
                <a:solidFill>
                  <a:schemeClr val="tx1"/>
                </a:solidFill>
                <a:latin typeface="+mn-lt"/>
                <a:ea typeface="+mn-ea"/>
                <a:cs typeface="+mn-cs"/>
              </a:rPr>
              <a:t>     Косичка без головы 43</a:t>
            </a:r>
          </a:p>
          <a:p>
            <a:r>
              <a:rPr lang="ru-RU" sz="1200" b="0" i="0" u="none" strike="noStrike" kern="1200" baseline="0" dirty="0">
                <a:solidFill>
                  <a:schemeClr val="tx1"/>
                </a:solidFill>
                <a:latin typeface="+mn-lt"/>
                <a:ea typeface="+mn-ea"/>
                <a:cs typeface="+mn-cs"/>
              </a:rPr>
              <a:t>Ищем предметы 44</a:t>
            </a:r>
          </a:p>
          <a:p>
            <a:r>
              <a:rPr lang="ru-RU" sz="1200" b="0" i="0" u="none" strike="noStrike" kern="1200" baseline="0" dirty="0">
                <a:solidFill>
                  <a:schemeClr val="tx1"/>
                </a:solidFill>
                <a:latin typeface="+mn-lt"/>
                <a:ea typeface="+mn-ea"/>
                <a:cs typeface="+mn-cs"/>
              </a:rPr>
              <a:t>Ищем сокровища 44</a:t>
            </a:r>
          </a:p>
          <a:p>
            <a:r>
              <a:rPr lang="ru-RU" sz="1200" b="0" i="0" u="none" strike="noStrike" kern="1200" baseline="0" dirty="0">
                <a:solidFill>
                  <a:schemeClr val="tx1"/>
                </a:solidFill>
                <a:latin typeface="+mn-lt"/>
                <a:ea typeface="+mn-ea"/>
                <a:cs typeface="+mn-cs"/>
              </a:rPr>
              <a:t>     Кладоискатели 44</a:t>
            </a:r>
          </a:p>
          <a:p>
            <a:r>
              <a:rPr lang="ru-RU" sz="1200" b="0" i="0" u="none" strike="noStrike" kern="1200" baseline="0" dirty="0">
                <a:solidFill>
                  <a:schemeClr val="tx1"/>
                </a:solidFill>
                <a:latin typeface="+mn-lt"/>
                <a:ea typeface="+mn-ea"/>
                <a:cs typeface="+mn-cs"/>
              </a:rPr>
              <a:t>Экспериментируем с зеркалом 46</a:t>
            </a:r>
          </a:p>
          <a:p>
            <a:r>
              <a:rPr lang="ru-RU" sz="1200" b="0" i="0" u="none" strike="noStrike" kern="1200" baseline="0" dirty="0">
                <a:solidFill>
                  <a:schemeClr val="tx1"/>
                </a:solidFill>
                <a:latin typeface="+mn-lt"/>
                <a:ea typeface="+mn-ea"/>
                <a:cs typeface="+mn-cs"/>
              </a:rPr>
              <a:t>     Свет мой, зеркальце, скажи… 46</a:t>
            </a:r>
          </a:p>
          <a:p>
            <a:r>
              <a:rPr lang="ru-RU" sz="1200" b="0" i="0" u="none" strike="noStrike" kern="1200" baseline="0" dirty="0">
                <a:solidFill>
                  <a:schemeClr val="tx1"/>
                </a:solidFill>
                <a:latin typeface="+mn-lt"/>
                <a:ea typeface="+mn-ea"/>
                <a:cs typeface="+mn-cs"/>
              </a:rPr>
              <a:t>Оставляем следы 48</a:t>
            </a:r>
          </a:p>
          <a:p>
            <a:r>
              <a:rPr lang="ru-RU" sz="1200" b="0" i="0" u="none" strike="noStrike" kern="1200" baseline="0" dirty="0">
                <a:solidFill>
                  <a:schemeClr val="tx1"/>
                </a:solidFill>
                <a:latin typeface="+mn-lt"/>
                <a:ea typeface="+mn-ea"/>
                <a:cs typeface="+mn-cs"/>
              </a:rPr>
              <a:t>Рисуем на песке 48</a:t>
            </a:r>
          </a:p>
          <a:p>
            <a:r>
              <a:rPr lang="ru-RU" sz="1200" b="0" i="0" u="none" strike="noStrike" kern="1200" baseline="0" dirty="0">
                <a:solidFill>
                  <a:schemeClr val="tx1"/>
                </a:solidFill>
                <a:latin typeface="+mn-lt"/>
                <a:ea typeface="+mn-ea"/>
                <a:cs typeface="+mn-cs"/>
              </a:rPr>
              <a:t>     Покатали – и узор готов! 48</a:t>
            </a:r>
          </a:p>
          <a:p>
            <a:r>
              <a:rPr lang="ru-RU" sz="1200" b="0" i="0" u="none" strike="noStrike" kern="1200" baseline="0" dirty="0">
                <a:solidFill>
                  <a:schemeClr val="tx1"/>
                </a:solidFill>
                <a:latin typeface="+mn-lt"/>
                <a:ea typeface="+mn-ea"/>
                <a:cs typeface="+mn-cs"/>
              </a:rPr>
              <a:t>Рисуем на бумаге 50</a:t>
            </a:r>
          </a:p>
          <a:p>
            <a:r>
              <a:rPr lang="ru-RU" sz="1200" b="0" i="0" u="none" strike="noStrike" kern="1200" baseline="0" dirty="0">
                <a:solidFill>
                  <a:schemeClr val="tx1"/>
                </a:solidFill>
                <a:latin typeface="+mn-lt"/>
                <a:ea typeface="+mn-ea"/>
                <a:cs typeface="+mn-cs"/>
              </a:rPr>
              <a:t>     Нарисуй-ка! 50</a:t>
            </a:r>
          </a:p>
          <a:p>
            <a:r>
              <a:rPr lang="ru-RU" sz="1200" b="0" i="0" u="none" strike="noStrike" kern="1200" baseline="0" dirty="0">
                <a:solidFill>
                  <a:schemeClr val="tx1"/>
                </a:solidFill>
                <a:latin typeface="+mn-lt"/>
                <a:ea typeface="+mn-ea"/>
                <a:cs typeface="+mn-cs"/>
              </a:rPr>
              <a:t>Мастерим на подносе 52</a:t>
            </a:r>
          </a:p>
          <a:p>
            <a:r>
              <a:rPr lang="ru-RU" sz="1200" b="0" i="0" u="none" strike="noStrike" kern="1200" baseline="0" dirty="0">
                <a:solidFill>
                  <a:schemeClr val="tx1"/>
                </a:solidFill>
                <a:latin typeface="+mn-lt"/>
                <a:ea typeface="+mn-ea"/>
                <a:cs typeface="+mn-cs"/>
              </a:rPr>
              <a:t>     Раз – и приклеилось! 52</a:t>
            </a:r>
          </a:p>
          <a:p>
            <a:r>
              <a:rPr lang="ru-RU" sz="1200" b="0" i="0" u="none" strike="noStrike" kern="1200" baseline="0" dirty="0">
                <a:solidFill>
                  <a:schemeClr val="tx1"/>
                </a:solidFill>
                <a:latin typeface="+mn-lt"/>
                <a:ea typeface="+mn-ea"/>
                <a:cs typeface="+mn-cs"/>
              </a:rPr>
              <a:t>Изучаем технику 54</a:t>
            </a:r>
          </a:p>
          <a:p>
            <a:r>
              <a:rPr lang="ru-RU" sz="1200" b="0" i="0" u="none" strike="noStrike" kern="1200" baseline="0" dirty="0">
                <a:solidFill>
                  <a:schemeClr val="tx1"/>
                </a:solidFill>
                <a:latin typeface="+mn-lt"/>
                <a:ea typeface="+mn-ea"/>
                <a:cs typeface="+mn-cs"/>
              </a:rPr>
              <a:t>Изучаем замки 54</a:t>
            </a:r>
          </a:p>
          <a:p>
            <a:r>
              <a:rPr lang="ru-RU" sz="1200" b="0" i="0" u="none" strike="noStrike" kern="1200" baseline="0" dirty="0">
                <a:solidFill>
                  <a:schemeClr val="tx1"/>
                </a:solidFill>
                <a:latin typeface="+mn-lt"/>
                <a:ea typeface="+mn-ea"/>
                <a:cs typeface="+mn-cs"/>
              </a:rPr>
              <a:t>     Замок и ключи 54</a:t>
            </a:r>
          </a:p>
          <a:p>
            <a:r>
              <a:rPr lang="ru-RU" sz="1200" b="0" i="0" u="none" strike="noStrike" kern="1200" baseline="0" dirty="0">
                <a:solidFill>
                  <a:schemeClr val="tx1"/>
                </a:solidFill>
                <a:latin typeface="+mn-lt"/>
                <a:ea typeface="+mn-ea"/>
                <a:cs typeface="+mn-cs"/>
              </a:rPr>
              <a:t>Изучаем резьбовое соединение 56</a:t>
            </a:r>
          </a:p>
          <a:p>
            <a:r>
              <a:rPr lang="ru-RU" sz="1200" b="0" i="0" u="none" strike="noStrike" kern="1200" baseline="0" dirty="0">
                <a:solidFill>
                  <a:schemeClr val="tx1"/>
                </a:solidFill>
                <a:latin typeface="+mn-lt"/>
                <a:ea typeface="+mn-ea"/>
                <a:cs typeface="+mn-cs"/>
              </a:rPr>
              <a:t>    Подходит друг к другу 56</a:t>
            </a:r>
          </a:p>
          <a:p>
            <a:r>
              <a:rPr lang="ru-RU" sz="1200" b="0" i="0" u="none" strike="noStrike" kern="1200" baseline="0" dirty="0">
                <a:solidFill>
                  <a:schemeClr val="tx1"/>
                </a:solidFill>
                <a:latin typeface="+mn-lt"/>
                <a:ea typeface="+mn-ea"/>
                <a:cs typeface="+mn-cs"/>
              </a:rPr>
              <a:t>Изучаем выключатели 58</a:t>
            </a:r>
          </a:p>
          <a:p>
            <a:r>
              <a:rPr lang="ru-RU" sz="1200" b="0" i="0" u="none" strike="noStrike" kern="1200" baseline="0" dirty="0">
                <a:solidFill>
                  <a:schemeClr val="tx1"/>
                </a:solidFill>
                <a:latin typeface="+mn-lt"/>
                <a:ea typeface="+mn-ea"/>
                <a:cs typeface="+mn-cs"/>
              </a:rPr>
              <a:t>     Да будет свет! 58</a:t>
            </a:r>
          </a:p>
          <a:p>
            <a:r>
              <a:rPr lang="ru-RU" sz="1200" b="0" i="0" u="none" strike="noStrike" kern="1200" baseline="0" dirty="0">
                <a:solidFill>
                  <a:schemeClr val="tx1"/>
                </a:solidFill>
                <a:latin typeface="+mn-lt"/>
                <a:ea typeface="+mn-ea"/>
                <a:cs typeface="+mn-cs"/>
              </a:rPr>
              <a:t>Изучаем механизмы 60</a:t>
            </a:r>
          </a:p>
          <a:p>
            <a:r>
              <a:rPr lang="ru-RU" sz="1200" b="0" i="0" u="none" strike="noStrike" kern="1200" baseline="0" dirty="0">
                <a:solidFill>
                  <a:schemeClr val="tx1"/>
                </a:solidFill>
                <a:latin typeface="+mn-lt"/>
                <a:ea typeface="+mn-ea"/>
                <a:cs typeface="+mn-cs"/>
              </a:rPr>
              <a:t>     Внутри машины 60</a:t>
            </a:r>
          </a:p>
          <a:p>
            <a:r>
              <a:rPr lang="ru-RU" sz="1200" b="0" i="0" u="none" strike="noStrike" kern="1200" baseline="0" dirty="0">
                <a:solidFill>
                  <a:schemeClr val="tx1"/>
                </a:solidFill>
                <a:latin typeface="+mn-lt"/>
                <a:ea typeface="+mn-ea"/>
                <a:cs typeface="+mn-cs"/>
              </a:rPr>
              <a:t>Учимся закручивать гайки 62</a:t>
            </a:r>
          </a:p>
          <a:p>
            <a:r>
              <a:rPr lang="ru-RU" sz="1200" b="0" i="0" u="none" strike="noStrike" kern="1200" baseline="0" dirty="0">
                <a:solidFill>
                  <a:schemeClr val="tx1"/>
                </a:solidFill>
                <a:latin typeface="+mn-lt"/>
                <a:ea typeface="+mn-ea"/>
                <a:cs typeface="+mn-cs"/>
              </a:rPr>
              <a:t>     Внимание: гайки! 62</a:t>
            </a:r>
          </a:p>
          <a:p>
            <a:r>
              <a:rPr lang="ru-RU" sz="1200" b="0" i="0" u="none" strike="noStrike" kern="1200" baseline="0" dirty="0">
                <a:solidFill>
                  <a:schemeClr val="tx1"/>
                </a:solidFill>
                <a:latin typeface="+mn-lt"/>
                <a:ea typeface="+mn-ea"/>
                <a:cs typeface="+mn-cs"/>
              </a:rPr>
              <a:t>     В мире гаек и болтов 63</a:t>
            </a:r>
          </a:p>
          <a:p>
            <a:r>
              <a:rPr lang="ru-RU" sz="1200" b="0" i="0" u="none" strike="noStrike" kern="1200" baseline="0" dirty="0">
                <a:solidFill>
                  <a:schemeClr val="tx1"/>
                </a:solidFill>
                <a:latin typeface="+mn-lt"/>
                <a:ea typeface="+mn-ea"/>
                <a:cs typeface="+mn-cs"/>
              </a:rPr>
              <a:t>Изучаем окружающий мир 64</a:t>
            </a:r>
          </a:p>
          <a:p>
            <a:r>
              <a:rPr lang="ru-RU" sz="1200" b="0" i="0" u="none" strike="noStrike" kern="1200" baseline="0" dirty="0">
                <a:solidFill>
                  <a:schemeClr val="tx1"/>
                </a:solidFill>
                <a:latin typeface="+mn-lt"/>
                <a:ea typeface="+mn-ea"/>
                <a:cs typeface="+mn-cs"/>
              </a:rPr>
              <a:t>Играем с водой 64</a:t>
            </a:r>
          </a:p>
          <a:p>
            <a:r>
              <a:rPr lang="ru-RU" sz="1200" b="0" i="0" u="none" strike="noStrike" kern="1200" baseline="0" dirty="0">
                <a:solidFill>
                  <a:schemeClr val="tx1"/>
                </a:solidFill>
                <a:latin typeface="+mn-lt"/>
                <a:ea typeface="+mn-ea"/>
                <a:cs typeface="+mn-cs"/>
              </a:rPr>
              <a:t>     Чудесные пузыри 64</a:t>
            </a:r>
          </a:p>
          <a:p>
            <a:r>
              <a:rPr lang="ru-RU" sz="1200" b="0" i="0" u="none" strike="noStrike" kern="1200" baseline="0" dirty="0">
                <a:solidFill>
                  <a:schemeClr val="tx1"/>
                </a:solidFill>
                <a:latin typeface="+mn-lt"/>
                <a:ea typeface="+mn-ea"/>
                <a:cs typeface="+mn-cs"/>
              </a:rPr>
              <a:t>Учимся обращаться с магнитами 66</a:t>
            </a:r>
          </a:p>
          <a:p>
            <a:r>
              <a:rPr lang="ru-RU" sz="1200" b="0" i="0" u="none" strike="noStrike" kern="1200" baseline="0" dirty="0">
                <a:solidFill>
                  <a:schemeClr val="tx1"/>
                </a:solidFill>
                <a:latin typeface="+mn-lt"/>
                <a:ea typeface="+mn-ea"/>
                <a:cs typeface="+mn-cs"/>
              </a:rPr>
              <a:t>     Волшебница </a:t>
            </a:r>
            <a:r>
              <a:rPr lang="ru-RU" sz="1200" b="0" i="0" u="none" strike="noStrike" kern="1200" baseline="0" dirty="0" err="1">
                <a:solidFill>
                  <a:schemeClr val="tx1"/>
                </a:solidFill>
                <a:latin typeface="+mn-lt"/>
                <a:ea typeface="+mn-ea"/>
                <a:cs typeface="+mn-cs"/>
              </a:rPr>
              <a:t>Магнета</a:t>
            </a:r>
            <a:r>
              <a:rPr lang="ru-RU" sz="1200" b="0" i="0" u="none" strike="noStrike" kern="1200" baseline="0" dirty="0">
                <a:solidFill>
                  <a:schemeClr val="tx1"/>
                </a:solidFill>
                <a:latin typeface="+mn-lt"/>
                <a:ea typeface="+mn-ea"/>
                <a:cs typeface="+mn-cs"/>
              </a:rPr>
              <a:t> 66</a:t>
            </a:r>
          </a:p>
          <a:p>
            <a:r>
              <a:rPr lang="ru-RU" sz="1200" b="0" i="0" u="none" strike="noStrike" kern="1200" baseline="0" dirty="0">
                <a:solidFill>
                  <a:schemeClr val="tx1"/>
                </a:solidFill>
                <a:latin typeface="+mn-lt"/>
                <a:ea typeface="+mn-ea"/>
                <a:cs typeface="+mn-cs"/>
              </a:rPr>
              <a:t>Учимся обращаться с часами 68</a:t>
            </a:r>
          </a:p>
          <a:p>
            <a:r>
              <a:rPr lang="ru-RU" sz="1200" b="0" i="0" u="none" strike="noStrike" kern="1200" baseline="0" dirty="0">
                <a:solidFill>
                  <a:schemeClr val="tx1"/>
                </a:solidFill>
                <a:latin typeface="+mn-lt"/>
                <a:ea typeface="+mn-ea"/>
                <a:cs typeface="+mn-cs"/>
              </a:rPr>
              <a:t>     Тик-так — как бегут минутки? 68</a:t>
            </a:r>
          </a:p>
          <a:p>
            <a:r>
              <a:rPr lang="ru-RU" sz="1200" b="0" i="0" u="none" strike="noStrike" kern="1200" baseline="0" dirty="0">
                <a:solidFill>
                  <a:schemeClr val="tx1"/>
                </a:solidFill>
                <a:latin typeface="+mn-lt"/>
                <a:ea typeface="+mn-ea"/>
                <a:cs typeface="+mn-cs"/>
              </a:rPr>
              <a:t>Играем со светом 70</a:t>
            </a:r>
          </a:p>
          <a:p>
            <a:r>
              <a:rPr lang="ru-RU" sz="1200" b="0" i="0" u="none" strike="noStrike" kern="1200" baseline="0" dirty="0">
                <a:solidFill>
                  <a:schemeClr val="tx1"/>
                </a:solidFill>
                <a:latin typeface="+mn-lt"/>
                <a:ea typeface="+mn-ea"/>
                <a:cs typeface="+mn-cs"/>
              </a:rPr>
              <a:t>     Да будет свет! 70</a:t>
            </a:r>
            <a:endParaRPr lang="ru-RU" dirty="0"/>
          </a:p>
        </p:txBody>
      </p:sp>
      <p:sp>
        <p:nvSpPr>
          <p:cNvPr id="4" name="Номер слайда 3"/>
          <p:cNvSpPr>
            <a:spLocks noGrp="1"/>
          </p:cNvSpPr>
          <p:nvPr>
            <p:ph type="sldNum" sz="quarter" idx="5"/>
          </p:nvPr>
        </p:nvSpPr>
        <p:spPr/>
        <p:txBody>
          <a:bodyPr/>
          <a:lstStyle/>
          <a:p>
            <a:fld id="{98962D1F-EBD6-44C1-A0ED-6441966F5E8A}" type="slidenum">
              <a:rPr lang="ru-RU" smtClean="0"/>
              <a:pPr/>
              <a:t>62</a:t>
            </a:fld>
            <a:endParaRPr lang="ru-RU"/>
          </a:p>
        </p:txBody>
      </p:sp>
    </p:spTree>
    <p:extLst>
      <p:ext uri="{BB962C8B-B14F-4D97-AF65-F5344CB8AC3E}">
        <p14:creationId xmlns:p14="http://schemas.microsoft.com/office/powerpoint/2010/main" val="31763292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7500" lnSpcReduction="20000"/>
          </a:bodyPr>
          <a:lstStyle/>
          <a:p>
            <a:r>
              <a:rPr lang="ru-RU" dirty="0"/>
              <a:t>А. </a:t>
            </a:r>
            <a:r>
              <a:rPr lang="ru-RU" dirty="0" err="1"/>
              <a:t>Бостельман</a:t>
            </a:r>
            <a:r>
              <a:rPr lang="ru-RU" dirty="0"/>
              <a:t>, К. </a:t>
            </a:r>
            <a:r>
              <a:rPr lang="ru-RU" dirty="0" err="1"/>
              <a:t>Тильке</a:t>
            </a:r>
            <a:r>
              <a:rPr lang="ru-RU" dirty="0"/>
              <a:t>                                   </a:t>
            </a:r>
          </a:p>
          <a:p>
            <a:r>
              <a:rPr lang="ru-RU" b="1" dirty="0"/>
              <a:t>ИГРЫ НА ПОДНОСЕ  ДЛЯ ДЕТЕЙ ОТ 2 ДО 4 ЛЕТ</a:t>
            </a:r>
          </a:p>
          <a:p>
            <a:r>
              <a:rPr lang="ru-RU" b="1" dirty="0"/>
              <a:t>33 увлекательные идеи при переходе из яслей в детский сад</a:t>
            </a:r>
          </a:p>
          <a:p>
            <a:r>
              <a:rPr lang="ru-RU" dirty="0"/>
              <a:t>Учебно-практическое пособие для педагогов дошкольного образования</a:t>
            </a:r>
          </a:p>
          <a:p>
            <a:r>
              <a:rPr lang="ru-RU" dirty="0"/>
              <a:t>Под редакцией Ж. Л.</a:t>
            </a:r>
            <a:r>
              <a:rPr lang="ru-RU" baseline="0" dirty="0"/>
              <a:t> Новиковой</a:t>
            </a:r>
            <a:endParaRPr lang="ru-RU" dirty="0"/>
          </a:p>
          <a:p>
            <a:r>
              <a:rPr lang="en-US" i="1" dirty="0"/>
              <a:t>ISBN 978-5-4454-1380-6</a:t>
            </a:r>
            <a:endParaRPr lang="ru-RU" sz="1100" i="1" dirty="0"/>
          </a:p>
          <a:p>
            <a:endParaRPr lang="ru-RU" sz="1100" dirty="0"/>
          </a:p>
          <a:p>
            <a:r>
              <a:rPr lang="ru-RU" sz="1100" dirty="0"/>
              <a:t>Что произойдет, если капля воды попадет в песок, в крупу или на бумагу? Из каких фигур можно собрать квадрат? Как распределить камешки по цвету и количеству? Нужно ли мыло, чтобы выдуть пузыри? Пройдет ли шнурок через трубочку? Игры на обучающих подносах — замечательная идея для детского исследования и проведения экспериментов.</a:t>
            </a:r>
          </a:p>
          <a:p>
            <a:r>
              <a:rPr lang="ru-RU" sz="1100" dirty="0"/>
              <a:t>Книга представляет собой сборник заданий, подробно проиллюстрированных фотоматериалами. В каждом задании даны варианты его усложнения. Степень трудности подбирается в соответствии с уровнем развития ребенка, поэтому обучающие подносы идеально подходят для развития детей при переходе от раннего детства к дошкольному.</a:t>
            </a:r>
          </a:p>
          <a:p>
            <a:r>
              <a:rPr lang="ru-RU" sz="1100" dirty="0"/>
              <a:t>Книга входит в методический комплект образовательной программы «Вдохновение» и полностью соответствует ФГОС ДО.</a:t>
            </a:r>
          </a:p>
          <a:p>
            <a:endParaRPr lang="ru-RU" sz="1100" dirty="0"/>
          </a:p>
          <a:p>
            <a:r>
              <a:rPr lang="ru-RU" sz="1100" b="0" dirty="0"/>
              <a:t>СОДЕРЖАНИЕ</a:t>
            </a:r>
          </a:p>
          <a:p>
            <a:r>
              <a:rPr lang="ru-RU" sz="1100" dirty="0"/>
              <a:t>От авторов   4</a:t>
            </a:r>
          </a:p>
          <a:p>
            <a:r>
              <a:rPr lang="ru-RU" sz="1100" dirty="0"/>
              <a:t>Введение   5 </a:t>
            </a:r>
          </a:p>
          <a:p>
            <a:r>
              <a:rPr lang="ru-RU" sz="1100" dirty="0"/>
              <a:t>От раннего детства к дошкольному   5 </a:t>
            </a:r>
          </a:p>
          <a:p>
            <a:r>
              <a:rPr lang="ru-RU" sz="1100" dirty="0"/>
              <a:t>Обучающие подносы в детском саду   5 </a:t>
            </a:r>
          </a:p>
          <a:p>
            <a:r>
              <a:rPr lang="ru-RU" sz="1100" dirty="0"/>
              <a:t>Усложняем задания   6</a:t>
            </a:r>
          </a:p>
          <a:p>
            <a:r>
              <a:rPr lang="ru-RU" sz="1100" dirty="0"/>
              <a:t>От круга к квадрату: знакомимся  с цветом, геометрическими  формами и узорами   9 </a:t>
            </a:r>
          </a:p>
          <a:p>
            <a:r>
              <a:rPr lang="ru-RU" sz="1100" dirty="0"/>
              <a:t>Изображения из геометрических фигур   10 </a:t>
            </a:r>
          </a:p>
          <a:p>
            <a:r>
              <a:rPr lang="ru-RU" sz="1100" dirty="0"/>
              <a:t>Разноцветный мир прищепок   12 </a:t>
            </a:r>
          </a:p>
          <a:p>
            <a:r>
              <a:rPr lang="ru-RU" sz="1100" dirty="0"/>
              <a:t>Мастерская закрашивания   14 </a:t>
            </a:r>
          </a:p>
          <a:p>
            <a:r>
              <a:rPr lang="ru-RU" sz="1100" dirty="0"/>
              <a:t>Красный — к красному, желтый — к желтому   16 </a:t>
            </a:r>
          </a:p>
          <a:p>
            <a:r>
              <a:rPr lang="ru-RU" sz="1100" dirty="0" err="1"/>
              <a:t>Пазл</a:t>
            </a:r>
            <a:r>
              <a:rPr lang="ru-RU" sz="1100" dirty="0"/>
              <a:t> из яиц   18 </a:t>
            </a:r>
          </a:p>
          <a:p>
            <a:r>
              <a:rPr lang="ru-RU" sz="1100" dirty="0"/>
              <a:t>Строим яркую башню   20</a:t>
            </a:r>
          </a:p>
          <a:p>
            <a:r>
              <a:rPr lang="ru-RU" sz="1100" dirty="0"/>
              <a:t>От 1 до 5: учимся понимать  количество   23 </a:t>
            </a:r>
          </a:p>
          <a:p>
            <a:r>
              <a:rPr lang="ru-RU" sz="1100" dirty="0"/>
              <a:t>Две половинки — одно целое   24 </a:t>
            </a:r>
          </a:p>
          <a:p>
            <a:r>
              <a:rPr lang="ru-RU" sz="1100" dirty="0"/>
              <a:t>Посчитаем пальцы?   26 </a:t>
            </a:r>
          </a:p>
          <a:p>
            <a:r>
              <a:rPr lang="ru-RU" sz="1100" dirty="0"/>
              <a:t>Сколько </a:t>
            </a:r>
            <a:r>
              <a:rPr lang="ru-RU" dirty="0"/>
              <a:t>в стакане воды?   28 </a:t>
            </a:r>
          </a:p>
          <a:p>
            <a:r>
              <a:rPr lang="ru-RU" dirty="0"/>
              <a:t>Зеленой фигурке — зеленое поле   30 </a:t>
            </a:r>
          </a:p>
          <a:p>
            <a:r>
              <a:rPr lang="ru-RU" dirty="0"/>
              <a:t>Сколько красных и сколько фиолетовых?   32</a:t>
            </a:r>
          </a:p>
          <a:p>
            <a:r>
              <a:rPr lang="ru-RU" dirty="0"/>
              <a:t>Трансформируем предметы: соединяем, разъединяем, вставляем   35 </a:t>
            </a:r>
          </a:p>
          <a:p>
            <a:r>
              <a:rPr lang="ru-RU" dirty="0"/>
              <a:t>Пройдет ли шнурок через трубочку?   36 </a:t>
            </a:r>
          </a:p>
          <a:p>
            <a:r>
              <a:rPr lang="ru-RU" dirty="0"/>
              <a:t>Трубка с гремящими шариками   38 </a:t>
            </a:r>
          </a:p>
          <a:p>
            <a:r>
              <a:rPr lang="ru-RU" dirty="0"/>
              <a:t>Склеиваем из кусочков   40 </a:t>
            </a:r>
          </a:p>
          <a:p>
            <a:r>
              <a:rPr lang="ru-RU" dirty="0"/>
              <a:t>Раскатываем, лепим, отрезаем!   42 </a:t>
            </a:r>
          </a:p>
          <a:p>
            <a:r>
              <a:rPr lang="ru-RU" dirty="0"/>
              <a:t>Сегодня я — конструктор!   44</a:t>
            </a:r>
          </a:p>
          <a:p>
            <a:r>
              <a:rPr lang="ru-RU" dirty="0"/>
              <a:t>Нитка встречается с бусинкой:  развиваем мелкую моторику рук   47 </a:t>
            </a:r>
          </a:p>
          <a:p>
            <a:r>
              <a:rPr lang="ru-RU" dirty="0"/>
              <a:t>Бусы из макарон   48 </a:t>
            </a:r>
          </a:p>
          <a:p>
            <a:r>
              <a:rPr lang="ru-RU" dirty="0"/>
              <a:t>Крышка влево, крышка вправо   50 </a:t>
            </a:r>
          </a:p>
          <a:p>
            <a:r>
              <a:rPr lang="ru-RU" dirty="0"/>
              <a:t>Дуршлаг в перьях   52 </a:t>
            </a:r>
          </a:p>
          <a:p>
            <a:r>
              <a:rPr lang="ru-RU" dirty="0"/>
              <a:t>Дуем, дуем — </a:t>
            </a:r>
            <a:r>
              <a:rPr lang="ru-RU" dirty="0" err="1"/>
              <a:t>го</a:t>
            </a:r>
            <a:r>
              <a:rPr lang="ru-RU" dirty="0"/>
              <a:t>-о-</a:t>
            </a:r>
            <a:r>
              <a:rPr lang="ru-RU" dirty="0" err="1"/>
              <a:t>ол</a:t>
            </a:r>
            <a:r>
              <a:rPr lang="ru-RU" dirty="0"/>
              <a:t>!   54 </a:t>
            </a:r>
          </a:p>
          <a:p>
            <a:r>
              <a:rPr lang="ru-RU" dirty="0"/>
              <a:t>Выдуваем пузыри   56 </a:t>
            </a:r>
          </a:p>
          <a:p>
            <a:r>
              <a:rPr lang="ru-RU" dirty="0"/>
              <a:t>Из пункта А в пункт Б   58 </a:t>
            </a:r>
          </a:p>
          <a:p>
            <a:r>
              <a:rPr lang="ru-RU" dirty="0"/>
              <a:t>Голодный теннисный мячик   60 </a:t>
            </a:r>
          </a:p>
          <a:p>
            <a:r>
              <a:rPr lang="ru-RU" dirty="0"/>
              <a:t>Ниточка, иголочка   62 </a:t>
            </a:r>
          </a:p>
          <a:p>
            <a:r>
              <a:rPr lang="ru-RU" dirty="0"/>
              <a:t>Исследуем с пипеткой   64</a:t>
            </a:r>
          </a:p>
          <a:p>
            <a:r>
              <a:rPr lang="ru-RU" dirty="0"/>
              <a:t>Познаём окружающий мир:  как, почему, зачем?   67 </a:t>
            </a:r>
          </a:p>
          <a:p>
            <a:r>
              <a:rPr lang="ru-RU" dirty="0"/>
              <a:t>Что сначала — кофта или брюки?   68 </a:t>
            </a:r>
          </a:p>
          <a:p>
            <a:r>
              <a:rPr lang="ru-RU" dirty="0"/>
              <a:t>Тук, </a:t>
            </a:r>
            <a:r>
              <a:rPr lang="ru-RU" dirty="0" err="1"/>
              <a:t>бам</a:t>
            </a:r>
            <a:r>
              <a:rPr lang="ru-RU" dirty="0"/>
              <a:t>, </a:t>
            </a:r>
            <a:r>
              <a:rPr lang="ru-RU" dirty="0" err="1"/>
              <a:t>дзынь</a:t>
            </a:r>
            <a:r>
              <a:rPr lang="ru-RU" dirty="0"/>
              <a:t>!   70 </a:t>
            </a:r>
          </a:p>
          <a:p>
            <a:r>
              <a:rPr lang="ru-RU" dirty="0"/>
              <a:t>Играем со светом   72 </a:t>
            </a:r>
          </a:p>
          <a:p>
            <a:r>
              <a:rPr lang="ru-RU" dirty="0"/>
              <a:t>Распознаём эмоции   74 </a:t>
            </a:r>
          </a:p>
          <a:p>
            <a:r>
              <a:rPr lang="ru-RU" dirty="0"/>
              <a:t>Кто несет яйца?   76 </a:t>
            </a:r>
          </a:p>
          <a:p>
            <a:r>
              <a:rPr lang="ru-RU" dirty="0"/>
              <a:t>Детеныши на ферме   78 </a:t>
            </a:r>
          </a:p>
          <a:p>
            <a:r>
              <a:rPr lang="ru-RU" dirty="0"/>
              <a:t>Что внутри яблока?   80 </a:t>
            </a:r>
          </a:p>
          <a:p>
            <a:r>
              <a:rPr lang="ru-RU" dirty="0"/>
              <a:t>Чья это пожарная лестница?   82</a:t>
            </a:r>
          </a:p>
          <a:p>
            <a:endParaRPr lang="ru-RU" dirty="0"/>
          </a:p>
        </p:txBody>
      </p:sp>
      <p:sp>
        <p:nvSpPr>
          <p:cNvPr id="4" name="Номер слайда 3"/>
          <p:cNvSpPr>
            <a:spLocks noGrp="1"/>
          </p:cNvSpPr>
          <p:nvPr>
            <p:ph type="sldNum" sz="quarter" idx="5"/>
          </p:nvPr>
        </p:nvSpPr>
        <p:spPr/>
        <p:txBody>
          <a:bodyPr/>
          <a:lstStyle/>
          <a:p>
            <a:fld id="{98962D1F-EBD6-44C1-A0ED-6441966F5E8A}" type="slidenum">
              <a:rPr lang="ru-RU" smtClean="0"/>
              <a:pPr/>
              <a:t>63</a:t>
            </a:fld>
            <a:endParaRPr lang="ru-RU"/>
          </a:p>
        </p:txBody>
      </p:sp>
    </p:spTree>
    <p:extLst>
      <p:ext uri="{BB962C8B-B14F-4D97-AF65-F5344CB8AC3E}">
        <p14:creationId xmlns:p14="http://schemas.microsoft.com/office/powerpoint/2010/main" val="34104888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7500" lnSpcReduction="20000"/>
          </a:bodyPr>
          <a:lstStyle/>
          <a:p>
            <a:r>
              <a:rPr lang="ru-RU" sz="1200" b="0" i="0" u="none" strike="noStrike" kern="1200" baseline="0" dirty="0">
                <a:solidFill>
                  <a:schemeClr val="tx1"/>
                </a:solidFill>
                <a:latin typeface="+mn-lt"/>
                <a:ea typeface="+mn-ea"/>
                <a:cs typeface="+mn-cs"/>
              </a:rPr>
              <a:t>А. </a:t>
            </a:r>
            <a:r>
              <a:rPr lang="ru-RU" sz="1200" b="0" i="0" u="none" strike="noStrike" kern="1200" baseline="0" dirty="0" err="1">
                <a:solidFill>
                  <a:schemeClr val="tx1"/>
                </a:solidFill>
                <a:latin typeface="+mn-lt"/>
                <a:ea typeface="+mn-ea"/>
                <a:cs typeface="+mn-cs"/>
              </a:rPr>
              <a:t>Бостельман</a:t>
            </a:r>
            <a:r>
              <a:rPr lang="ru-RU" sz="1200" b="0" i="0" u="none" strike="noStrike" kern="1200" baseline="0" dirty="0">
                <a:solidFill>
                  <a:schemeClr val="tx1"/>
                </a:solidFill>
                <a:latin typeface="+mn-lt"/>
                <a:ea typeface="+mn-ea"/>
                <a:cs typeface="+mn-cs"/>
              </a:rPr>
              <a:t>, М. </a:t>
            </a:r>
            <a:r>
              <a:rPr lang="ru-RU" sz="1200" b="0" i="0" u="none" strike="noStrike" kern="1200" baseline="0" dirty="0" err="1">
                <a:solidFill>
                  <a:schemeClr val="tx1"/>
                </a:solidFill>
                <a:latin typeface="+mn-lt"/>
                <a:ea typeface="+mn-ea"/>
                <a:cs typeface="+mn-cs"/>
              </a:rPr>
              <a:t>Финк</a:t>
            </a:r>
            <a:endParaRPr lang="ru-RU" sz="1200" b="0" i="0" u="none" strike="noStrike" kern="1200" baseline="0" dirty="0">
              <a:solidFill>
                <a:schemeClr val="tx1"/>
              </a:solidFill>
              <a:latin typeface="+mn-lt"/>
              <a:ea typeface="+mn-ea"/>
              <a:cs typeface="+mn-cs"/>
            </a:endParaRPr>
          </a:p>
          <a:p>
            <a:r>
              <a:rPr lang="ru-RU" sz="1200" b="1" i="0" u="none" strike="noStrike" kern="1200" baseline="0" dirty="0">
                <a:solidFill>
                  <a:schemeClr val="tx1"/>
                </a:solidFill>
                <a:latin typeface="+mn-lt"/>
                <a:ea typeface="+mn-ea"/>
                <a:cs typeface="+mn-cs"/>
              </a:rPr>
              <a:t>ЭКСПЕРИМЕНТЫ В ВАННЕ</a:t>
            </a:r>
          </a:p>
          <a:p>
            <a:r>
              <a:rPr lang="ru-RU" sz="1200" b="1" i="0" u="none" strike="noStrike" kern="1200" baseline="0" dirty="0">
                <a:solidFill>
                  <a:schemeClr val="tx1"/>
                </a:solidFill>
                <a:latin typeface="+mn-lt"/>
                <a:ea typeface="+mn-ea"/>
                <a:cs typeface="+mn-cs"/>
              </a:rPr>
              <a:t>Развивающие игры для детей</a:t>
            </a:r>
          </a:p>
          <a:p>
            <a:r>
              <a:rPr lang="ru-RU" sz="1200" b="0" i="0" u="none" strike="noStrike" kern="1200" baseline="0" dirty="0">
                <a:solidFill>
                  <a:schemeClr val="tx1"/>
                </a:solidFill>
                <a:latin typeface="+mn-lt"/>
                <a:ea typeface="+mn-ea"/>
                <a:cs typeface="+mn-cs"/>
              </a:rPr>
              <a:t>Учебно-практическое пособие для педагогов дошкольного образования</a:t>
            </a:r>
          </a:p>
          <a:p>
            <a:r>
              <a:rPr lang="ru-RU" sz="1200" b="0" i="0" u="none" strike="noStrike" kern="1200" baseline="0" dirty="0">
                <a:solidFill>
                  <a:schemeClr val="tx1"/>
                </a:solidFill>
                <a:latin typeface="+mn-lt"/>
                <a:ea typeface="+mn-ea"/>
                <a:cs typeface="+mn-cs"/>
              </a:rPr>
              <a:t>Под редакцией С. Н. </a:t>
            </a:r>
            <a:r>
              <a:rPr lang="ru-RU" sz="1200" b="0" i="0" u="none" strike="noStrike" kern="1200" baseline="0" dirty="0" err="1">
                <a:solidFill>
                  <a:schemeClr val="tx1"/>
                </a:solidFill>
                <a:latin typeface="+mn-lt"/>
                <a:ea typeface="+mn-ea"/>
                <a:cs typeface="+mn-cs"/>
              </a:rPr>
              <a:t>Бондаревой</a:t>
            </a:r>
            <a:endParaRPr lang="ru-RU"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ISBN 978-5-4454-0575-7</a:t>
            </a:r>
            <a:endParaRPr lang="ru-RU" sz="1200" b="0" i="1" u="none" strike="noStrike" kern="1200" baseline="0" dirty="0">
              <a:solidFill>
                <a:schemeClr val="tx1"/>
              </a:solidFill>
              <a:latin typeface="+mn-lt"/>
              <a:ea typeface="+mn-ea"/>
              <a:cs typeface="+mn-cs"/>
            </a:endParaRP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Ванна — это не только чистота и удовольствие от купания, это еще и радость многочисленных открытий для маленьких детей. Ведь если в ванне «плещется» море ярко-желтой кукурузной муки или возвышаются горы разноцветной фасоли — это уже настоящий исследовательский полигон. В такой ванне дети раннего возраста могут все эти материалы исследовать и в процессе игры преображать в новые формы и миры. И задача воспитателей в яслях и детском саду — всячески поддержать инициативу маленьких экспериментаторов. Как это сделать? Предоставить своим воспитанникам ванны с познавательными играми, в которых будут задействованы все органы чувств ребенка.</a:t>
            </a:r>
          </a:p>
          <a:p>
            <a:r>
              <a:rPr lang="ru-RU" sz="1200" b="0" i="0" u="none" strike="noStrike" kern="1200" baseline="0" dirty="0">
                <a:solidFill>
                  <a:schemeClr val="tx1"/>
                </a:solidFill>
                <a:latin typeface="+mn-lt"/>
                <a:ea typeface="+mn-ea"/>
                <a:cs typeface="+mn-cs"/>
              </a:rPr>
              <a:t>В данном пособии собраны 30 наглядных примеров для поддержки детской познавательной игры в ванне, а также практические советы опытных педагогов, список необходимых материалов для развивающих занятий в ДОО.</a:t>
            </a:r>
          </a:p>
          <a:p>
            <a:r>
              <a:rPr lang="ru-RU" sz="1200" b="0" i="0" u="none" strike="noStrike" kern="1200" baseline="0" dirty="0">
                <a:solidFill>
                  <a:schemeClr val="tx1"/>
                </a:solidFill>
                <a:latin typeface="+mn-lt"/>
                <a:ea typeface="+mn-ea"/>
                <a:cs typeface="+mn-cs"/>
              </a:rPr>
              <a:t>Книга входит в методический комплект образовательной программы «Вдохновение» и полностью соответствует требованиям ФГОС ДО.</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СОДЕРЖАНИЕ</a:t>
            </a:r>
          </a:p>
          <a:p>
            <a:r>
              <a:rPr lang="ru-RU" sz="1200" b="0" i="0" u="none" strike="noStrike" kern="1200" baseline="0" dirty="0">
                <a:solidFill>
                  <a:schemeClr val="tx1"/>
                </a:solidFill>
                <a:latin typeface="+mn-lt"/>
                <a:ea typeface="+mn-ea"/>
                <a:cs typeface="+mn-cs"/>
              </a:rPr>
              <a:t>Предисловие к русскому изданию 6</a:t>
            </a:r>
          </a:p>
          <a:p>
            <a:r>
              <a:rPr lang="ru-RU" sz="1200" b="0" i="0" u="none" strike="noStrike" kern="1200" baseline="0" dirty="0">
                <a:solidFill>
                  <a:schemeClr val="tx1"/>
                </a:solidFill>
                <a:latin typeface="+mn-lt"/>
                <a:ea typeface="+mn-ea"/>
                <a:cs typeface="+mn-cs"/>
              </a:rPr>
              <a:t>Предисловие от авторов 7</a:t>
            </a:r>
          </a:p>
          <a:p>
            <a:r>
              <a:rPr lang="ru-RU" sz="1200" b="0" i="0" u="none" strike="noStrike" kern="1200" baseline="0" dirty="0">
                <a:solidFill>
                  <a:schemeClr val="tx1"/>
                </a:solidFill>
                <a:latin typeface="+mn-lt"/>
                <a:ea typeface="+mn-ea"/>
                <a:cs typeface="+mn-cs"/>
              </a:rPr>
              <a:t>Опыты в ванне 8</a:t>
            </a:r>
          </a:p>
          <a:p>
            <a:r>
              <a:rPr lang="ru-RU" sz="1200" b="0" i="0" u="none" strike="noStrike" kern="1200" baseline="0" dirty="0">
                <a:solidFill>
                  <a:schemeClr val="tx1"/>
                </a:solidFill>
                <a:latin typeface="+mn-lt"/>
                <a:ea typeface="+mn-ea"/>
                <a:cs typeface="+mn-cs"/>
              </a:rPr>
              <a:t>Мячики, ткани и лоскуточки 12</a:t>
            </a:r>
          </a:p>
          <a:p>
            <a:r>
              <a:rPr lang="ru-RU" sz="1200" b="0" i="0" u="none" strike="noStrike" kern="1200" baseline="0" dirty="0">
                <a:solidFill>
                  <a:schemeClr val="tx1"/>
                </a:solidFill>
                <a:latin typeface="+mn-lt"/>
                <a:ea typeface="+mn-ea"/>
                <a:cs typeface="+mn-cs"/>
              </a:rPr>
              <a:t>     Играем и веселимся 12</a:t>
            </a:r>
          </a:p>
          <a:p>
            <a:r>
              <a:rPr lang="ru-RU" sz="1200" b="0" i="0" u="none" strike="noStrike" kern="1200" baseline="0" dirty="0">
                <a:solidFill>
                  <a:schemeClr val="tx1"/>
                </a:solidFill>
                <a:latin typeface="+mn-lt"/>
                <a:ea typeface="+mn-ea"/>
                <a:cs typeface="+mn-cs"/>
              </a:rPr>
              <a:t>     Ах, как я люблю золото и серебро! 16</a:t>
            </a:r>
          </a:p>
          <a:p>
            <a:r>
              <a:rPr lang="ru-RU" sz="1200" b="0" i="0" u="none" strike="noStrike" kern="1200" baseline="0" dirty="0">
                <a:solidFill>
                  <a:schemeClr val="tx1"/>
                </a:solidFill>
                <a:latin typeface="+mn-lt"/>
                <a:ea typeface="+mn-ea"/>
                <a:cs typeface="+mn-cs"/>
              </a:rPr>
              <a:t>     Салют воздушных пузырьков 20</a:t>
            </a:r>
          </a:p>
          <a:p>
            <a:r>
              <a:rPr lang="ru-RU" sz="1200" b="0" i="0" u="none" strike="noStrike" kern="1200" baseline="0" dirty="0">
                <a:solidFill>
                  <a:schemeClr val="tx1"/>
                </a:solidFill>
                <a:latin typeface="+mn-lt"/>
                <a:ea typeface="+mn-ea"/>
                <a:cs typeface="+mn-cs"/>
              </a:rPr>
              <a:t>     Просто замечательный рулон 24</a:t>
            </a:r>
          </a:p>
          <a:p>
            <a:r>
              <a:rPr lang="ru-RU" sz="1200" b="0" i="0" u="none" strike="noStrike" kern="1200" baseline="0" dirty="0">
                <a:solidFill>
                  <a:schemeClr val="tx1"/>
                </a:solidFill>
                <a:latin typeface="+mn-lt"/>
                <a:ea typeface="+mn-ea"/>
                <a:cs typeface="+mn-cs"/>
              </a:rPr>
              <a:t>     Праздник в честь вуали! 28</a:t>
            </a:r>
          </a:p>
          <a:p>
            <a:r>
              <a:rPr lang="ru-RU" sz="1200" b="0" i="0" u="none" strike="noStrike" kern="1200" baseline="0" dirty="0">
                <a:solidFill>
                  <a:schemeClr val="tx1"/>
                </a:solidFill>
                <a:latin typeface="+mn-lt"/>
                <a:ea typeface="+mn-ea"/>
                <a:cs typeface="+mn-cs"/>
              </a:rPr>
              <a:t>Природные материалы 32</a:t>
            </a:r>
          </a:p>
          <a:p>
            <a:r>
              <a:rPr lang="ru-RU" sz="1200" b="0" i="0" u="none" strike="noStrike" kern="1200" baseline="0" dirty="0">
                <a:solidFill>
                  <a:schemeClr val="tx1"/>
                </a:solidFill>
                <a:latin typeface="+mn-lt"/>
                <a:ea typeface="+mn-ea"/>
                <a:cs typeface="+mn-cs"/>
              </a:rPr>
              <a:t>     Все в перьях! 32</a:t>
            </a:r>
          </a:p>
          <a:p>
            <a:r>
              <a:rPr lang="ru-RU" sz="1200" b="0" i="0" u="none" strike="noStrike" kern="1200" baseline="0" dirty="0">
                <a:solidFill>
                  <a:schemeClr val="tx1"/>
                </a:solidFill>
                <a:latin typeface="+mn-lt"/>
                <a:ea typeface="+mn-ea"/>
                <a:cs typeface="+mn-cs"/>
              </a:rPr>
              <a:t>     Весенние ванны 36</a:t>
            </a:r>
          </a:p>
          <a:p>
            <a:r>
              <a:rPr lang="ru-RU" sz="1200" b="0" i="0" u="none" strike="noStrike" kern="1200" baseline="0" dirty="0">
                <a:solidFill>
                  <a:schemeClr val="tx1"/>
                </a:solidFill>
                <a:latin typeface="+mn-lt"/>
                <a:ea typeface="+mn-ea"/>
                <a:cs typeface="+mn-cs"/>
              </a:rPr>
              <a:t>     Я хочу жить в фасоли 40</a:t>
            </a:r>
          </a:p>
          <a:p>
            <a:r>
              <a:rPr lang="ru-RU" sz="1200" b="0" i="0" u="none" strike="noStrike" kern="1200" baseline="0" dirty="0">
                <a:solidFill>
                  <a:schemeClr val="tx1"/>
                </a:solidFill>
                <a:latin typeface="+mn-lt"/>
                <a:ea typeface="+mn-ea"/>
                <a:cs typeface="+mn-cs"/>
              </a:rPr>
              <a:t>     Ценности в горшочке 44</a:t>
            </a:r>
          </a:p>
          <a:p>
            <a:r>
              <a:rPr lang="ru-RU" sz="1200" b="0" i="0" u="none" strike="noStrike" kern="1200" baseline="0" dirty="0">
                <a:solidFill>
                  <a:schemeClr val="tx1"/>
                </a:solidFill>
                <a:latin typeface="+mn-lt"/>
                <a:ea typeface="+mn-ea"/>
                <a:cs typeface="+mn-cs"/>
              </a:rPr>
              <a:t>     Малышам нужны камни 48</a:t>
            </a:r>
          </a:p>
          <a:p>
            <a:r>
              <a:rPr lang="ru-RU" sz="1200" b="0" i="0" u="none" strike="noStrike" kern="1200" baseline="0" dirty="0">
                <a:solidFill>
                  <a:schemeClr val="tx1"/>
                </a:solidFill>
                <a:latin typeface="+mn-lt"/>
                <a:ea typeface="+mn-ea"/>
                <a:cs typeface="+mn-cs"/>
              </a:rPr>
              <a:t>Каша, пена и вода 52</a:t>
            </a:r>
          </a:p>
          <a:p>
            <a:r>
              <a:rPr lang="ru-RU" sz="1200" b="0" i="0" u="none" strike="noStrike" kern="1200" baseline="0" dirty="0">
                <a:solidFill>
                  <a:schemeClr val="tx1"/>
                </a:solidFill>
                <a:latin typeface="+mn-lt"/>
                <a:ea typeface="+mn-ea"/>
                <a:cs typeface="+mn-cs"/>
              </a:rPr>
              <a:t>     Шлеп-шлеп! Как мне нравится эта каша! 52</a:t>
            </a:r>
          </a:p>
          <a:p>
            <a:r>
              <a:rPr lang="ru-RU" sz="1200" b="0" i="0" u="none" strike="noStrike" kern="1200" baseline="0" dirty="0">
                <a:solidFill>
                  <a:schemeClr val="tx1"/>
                </a:solidFill>
                <a:latin typeface="+mn-lt"/>
                <a:ea typeface="+mn-ea"/>
                <a:cs typeface="+mn-cs"/>
              </a:rPr>
              <a:t>     Все в движении 56</a:t>
            </a:r>
          </a:p>
          <a:p>
            <a:r>
              <a:rPr lang="ru-RU" sz="1200" b="0" i="0" u="none" strike="noStrike" kern="1200" baseline="0" dirty="0">
                <a:solidFill>
                  <a:schemeClr val="tx1"/>
                </a:solidFill>
                <a:latin typeface="+mn-lt"/>
                <a:ea typeface="+mn-ea"/>
                <a:cs typeface="+mn-cs"/>
              </a:rPr>
              <a:t>     Мастер-класс: играем с клейстером 60</a:t>
            </a:r>
          </a:p>
          <a:p>
            <a:r>
              <a:rPr lang="ru-RU" sz="1200" b="0" i="0" u="none" strike="noStrike" kern="1200" baseline="0" dirty="0">
                <a:solidFill>
                  <a:schemeClr val="tx1"/>
                </a:solidFill>
                <a:latin typeface="+mn-lt"/>
                <a:ea typeface="+mn-ea"/>
                <a:cs typeface="+mn-cs"/>
              </a:rPr>
              <a:t>     Пена — это наши сны 64</a:t>
            </a:r>
          </a:p>
          <a:p>
            <a:r>
              <a:rPr lang="ru-RU" sz="1200" b="0" i="0" u="none" strike="noStrike" kern="1200" baseline="0" dirty="0">
                <a:solidFill>
                  <a:schemeClr val="tx1"/>
                </a:solidFill>
                <a:latin typeface="+mn-lt"/>
                <a:ea typeface="+mn-ea"/>
                <a:cs typeface="+mn-cs"/>
              </a:rPr>
              <a:t>     «Жемчужины» для пальцев 68</a:t>
            </a:r>
          </a:p>
          <a:p>
            <a:r>
              <a:rPr lang="ru-RU" sz="1200" b="0" i="0" u="none" strike="noStrike" kern="1200" baseline="0" dirty="0">
                <a:solidFill>
                  <a:schemeClr val="tx1"/>
                </a:solidFill>
                <a:latin typeface="+mn-lt"/>
                <a:ea typeface="+mn-ea"/>
                <a:cs typeface="+mn-cs"/>
              </a:rPr>
              <a:t>     Одновременно липкое и сухое 72</a:t>
            </a:r>
          </a:p>
          <a:p>
            <a:r>
              <a:rPr lang="ru-RU" sz="1200" b="0" i="0" u="none" strike="noStrike" kern="1200" baseline="0" dirty="0">
                <a:solidFill>
                  <a:schemeClr val="tx1"/>
                </a:solidFill>
                <a:latin typeface="+mn-lt"/>
                <a:ea typeface="+mn-ea"/>
                <a:cs typeface="+mn-cs"/>
              </a:rPr>
              <a:t>     Ванны с глиной 76</a:t>
            </a:r>
          </a:p>
          <a:p>
            <a:r>
              <a:rPr lang="ru-RU" sz="1200" b="0" i="0" u="none" strike="noStrike" kern="1200" baseline="0" dirty="0">
                <a:solidFill>
                  <a:schemeClr val="tx1"/>
                </a:solidFill>
                <a:latin typeface="+mn-lt"/>
                <a:ea typeface="+mn-ea"/>
                <a:cs typeface="+mn-cs"/>
              </a:rPr>
              <a:t>Ландшафты 80</a:t>
            </a:r>
          </a:p>
          <a:p>
            <a:r>
              <a:rPr lang="ru-RU" sz="1200" b="0" i="0" u="none" strike="noStrike" kern="1200" baseline="0" dirty="0">
                <a:solidFill>
                  <a:schemeClr val="tx1"/>
                </a:solidFill>
                <a:latin typeface="+mn-lt"/>
                <a:ea typeface="+mn-ea"/>
                <a:cs typeface="+mn-cs"/>
              </a:rPr>
              <a:t>     Когда на улице идет дождь 80</a:t>
            </a:r>
          </a:p>
          <a:p>
            <a:r>
              <a:rPr lang="ru-RU" sz="1200" b="0" i="0" u="none" strike="noStrike" kern="1200" baseline="0" dirty="0">
                <a:solidFill>
                  <a:schemeClr val="tx1"/>
                </a:solidFill>
                <a:latin typeface="+mn-lt"/>
                <a:ea typeface="+mn-ea"/>
                <a:cs typeface="+mn-cs"/>
              </a:rPr>
              <a:t>     Рисовая ванна и клад 84</a:t>
            </a:r>
          </a:p>
          <a:p>
            <a:r>
              <a:rPr lang="ru-RU" sz="1200" b="0" i="0" u="none" strike="noStrike" kern="1200" baseline="0" dirty="0">
                <a:solidFill>
                  <a:schemeClr val="tx1"/>
                </a:solidFill>
                <a:latin typeface="+mn-lt"/>
                <a:ea typeface="+mn-ea"/>
                <a:cs typeface="+mn-cs"/>
              </a:rPr>
              <a:t>     Еле слышно струится крупа 88</a:t>
            </a:r>
          </a:p>
          <a:p>
            <a:r>
              <a:rPr lang="ru-RU" sz="1200" b="0" i="0" u="none" strike="noStrike" kern="1200" baseline="0" dirty="0">
                <a:solidFill>
                  <a:schemeClr val="tx1"/>
                </a:solidFill>
                <a:latin typeface="+mn-lt"/>
                <a:ea typeface="+mn-ea"/>
                <a:cs typeface="+mn-cs"/>
              </a:rPr>
              <a:t>     Из глины возникает жизнь 92</a:t>
            </a:r>
          </a:p>
          <a:p>
            <a:r>
              <a:rPr lang="ru-RU" sz="1200" b="0" i="0" u="none" strike="noStrike" kern="1200" baseline="0" dirty="0">
                <a:solidFill>
                  <a:schemeClr val="tx1"/>
                </a:solidFill>
                <a:latin typeface="+mn-lt"/>
                <a:ea typeface="+mn-ea"/>
                <a:cs typeface="+mn-cs"/>
              </a:rPr>
              <a:t>     Целый мир в комнате 96</a:t>
            </a:r>
          </a:p>
          <a:p>
            <a:r>
              <a:rPr lang="ru-RU" sz="1200" b="0" i="0" u="none" strike="noStrike" kern="1200" baseline="0" dirty="0">
                <a:solidFill>
                  <a:schemeClr val="tx1"/>
                </a:solidFill>
                <a:latin typeface="+mn-lt"/>
                <a:ea typeface="+mn-ea"/>
                <a:cs typeface="+mn-cs"/>
              </a:rPr>
              <a:t>Еще больше идей 100</a:t>
            </a:r>
          </a:p>
          <a:p>
            <a:r>
              <a:rPr lang="ru-RU" sz="1200" b="0" i="0" u="none" strike="noStrike" kern="1200" baseline="0" dirty="0">
                <a:solidFill>
                  <a:schemeClr val="tx1"/>
                </a:solidFill>
                <a:latin typeface="+mn-lt"/>
                <a:ea typeface="+mn-ea"/>
                <a:cs typeface="+mn-cs"/>
              </a:rPr>
              <a:t>     Длинный-длинный трубопровод 100</a:t>
            </a:r>
          </a:p>
          <a:p>
            <a:r>
              <a:rPr lang="ru-RU" sz="1200" b="0" i="0" u="none" strike="noStrike" kern="1200" baseline="0" dirty="0">
                <a:solidFill>
                  <a:schemeClr val="tx1"/>
                </a:solidFill>
                <a:latin typeface="+mn-lt"/>
                <a:ea typeface="+mn-ea"/>
                <a:cs typeface="+mn-cs"/>
              </a:rPr>
              <a:t>     И еда, и развлечение 104</a:t>
            </a:r>
          </a:p>
          <a:p>
            <a:r>
              <a:rPr lang="ru-RU" sz="1200" b="0" i="0" u="none" strike="noStrike" kern="1200" baseline="0" dirty="0">
                <a:solidFill>
                  <a:schemeClr val="tx1"/>
                </a:solidFill>
                <a:latin typeface="+mn-lt"/>
                <a:ea typeface="+mn-ea"/>
                <a:cs typeface="+mn-cs"/>
              </a:rPr>
              <a:t>     Чудо из кукурузной крупы и зеркала 108</a:t>
            </a:r>
          </a:p>
          <a:p>
            <a:r>
              <a:rPr lang="ru-RU" sz="1200" b="0" i="0" u="none" strike="noStrike" kern="1200" baseline="0" dirty="0">
                <a:solidFill>
                  <a:schemeClr val="tx1"/>
                </a:solidFill>
                <a:latin typeface="+mn-lt"/>
                <a:ea typeface="+mn-ea"/>
                <a:cs typeface="+mn-cs"/>
              </a:rPr>
              <a:t>     Удовольствие вместо чистоты 112</a:t>
            </a:r>
          </a:p>
          <a:p>
            <a:r>
              <a:rPr lang="ru-RU" sz="1200" b="0" i="0" u="none" strike="noStrike" kern="1200" baseline="0" dirty="0">
                <a:solidFill>
                  <a:schemeClr val="tx1"/>
                </a:solidFill>
                <a:latin typeface="+mn-lt"/>
                <a:ea typeface="+mn-ea"/>
                <a:cs typeface="+mn-cs"/>
              </a:rPr>
              <a:t>Для игры в ваннах понадобятся 116</a:t>
            </a:r>
          </a:p>
          <a:p>
            <a:r>
              <a:rPr lang="ru-RU" sz="1200" b="0" i="0" u="none" strike="noStrike" kern="1200" baseline="0" dirty="0">
                <a:solidFill>
                  <a:schemeClr val="tx1"/>
                </a:solidFill>
                <a:latin typeface="+mn-lt"/>
                <a:ea typeface="+mn-ea"/>
                <a:cs typeface="+mn-cs"/>
              </a:rPr>
              <a:t>Послесловие 118</a:t>
            </a:r>
            <a:endParaRPr lang="ru-RU" b="0" dirty="0"/>
          </a:p>
          <a:p>
            <a:endParaRPr lang="ru-RU" dirty="0"/>
          </a:p>
        </p:txBody>
      </p:sp>
      <p:sp>
        <p:nvSpPr>
          <p:cNvPr id="4" name="Номер слайда 3"/>
          <p:cNvSpPr>
            <a:spLocks noGrp="1"/>
          </p:cNvSpPr>
          <p:nvPr>
            <p:ph type="sldNum" sz="quarter" idx="5"/>
          </p:nvPr>
        </p:nvSpPr>
        <p:spPr/>
        <p:txBody>
          <a:bodyPr/>
          <a:lstStyle/>
          <a:p>
            <a:fld id="{98962D1F-EBD6-44C1-A0ED-6441966F5E8A}" type="slidenum">
              <a:rPr lang="ru-RU" smtClean="0"/>
              <a:pPr/>
              <a:t>64</a:t>
            </a:fld>
            <a:endParaRPr lang="ru-RU"/>
          </a:p>
        </p:txBody>
      </p:sp>
    </p:spTree>
    <p:extLst>
      <p:ext uri="{BB962C8B-B14F-4D97-AF65-F5344CB8AC3E}">
        <p14:creationId xmlns:p14="http://schemas.microsoft.com/office/powerpoint/2010/main" val="1379565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5"/>
          </p:nvPr>
        </p:nvSpPr>
        <p:spPr/>
        <p:txBody>
          <a:bodyPr/>
          <a:lstStyle/>
          <a:p>
            <a:fld id="{98962D1F-EBD6-44C1-A0ED-6441966F5E8A}" type="slidenum">
              <a:rPr lang="ru-RU" smtClean="0"/>
              <a:pPr/>
              <a:t>8</a:t>
            </a:fld>
            <a:endParaRPr lang="ru-RU"/>
          </a:p>
        </p:txBody>
      </p:sp>
    </p:spTree>
    <p:extLst>
      <p:ext uri="{BB962C8B-B14F-4D97-AF65-F5344CB8AC3E}">
        <p14:creationId xmlns:p14="http://schemas.microsoft.com/office/powerpoint/2010/main" val="13677772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25000" lnSpcReduction="20000"/>
          </a:bodyPr>
          <a:lstStyle/>
          <a:p>
            <a:r>
              <a:rPr lang="ru-RU" dirty="0" err="1"/>
              <a:t>Юст</a:t>
            </a:r>
            <a:r>
              <a:rPr lang="ru-RU" dirty="0"/>
              <a:t> Р., Мюллер М.</a:t>
            </a:r>
          </a:p>
          <a:p>
            <a:pPr algn="l"/>
            <a:r>
              <a:rPr lang="ru-RU" sz="1800" b="1" i="0" u="none" strike="noStrike" baseline="0" dirty="0">
                <a:latin typeface="PTSans-Regular"/>
              </a:rPr>
              <a:t>ЗАНИМАТЕЛЬНАЯ ФИЗКУЛЬТУРА</a:t>
            </a:r>
          </a:p>
          <a:p>
            <a:pPr algn="l"/>
            <a:r>
              <a:rPr lang="ru-RU" sz="1800" b="0" i="0" u="none" strike="noStrike" baseline="0" dirty="0">
                <a:latin typeface="PTSans-Regular"/>
              </a:rPr>
              <a:t>32 идеи для занятий по физическому развитию детей от 3 до 7 лет</a:t>
            </a:r>
          </a:p>
          <a:p>
            <a:pPr algn="l"/>
            <a:r>
              <a:rPr lang="ru-RU" sz="1800" b="0" i="0" u="none" strike="noStrike" baseline="0" dirty="0">
                <a:latin typeface="PTSans-Regular"/>
              </a:rPr>
              <a:t>Под ред. Е. В. Ермаковой</a:t>
            </a:r>
          </a:p>
          <a:p>
            <a:pPr algn="l"/>
            <a:r>
              <a:rPr lang="en-US" sz="1800" b="0" i="1" u="none" strike="noStrike" baseline="0" dirty="0">
                <a:latin typeface="PTSans-Regular"/>
              </a:rPr>
              <a:t>ISBN 978-5-4454-1373-8</a:t>
            </a:r>
            <a:endParaRPr lang="ru-RU" sz="1800" b="0" i="1" u="none" strike="noStrike" baseline="0" dirty="0">
              <a:latin typeface="PTSans-Regular"/>
            </a:endParaRPr>
          </a:p>
          <a:p>
            <a:pPr algn="l"/>
            <a:endParaRPr lang="ru-RU" sz="1800" b="0" i="0" u="none" strike="noStrike" baseline="0" dirty="0">
              <a:latin typeface="PTSans-Regular"/>
            </a:endParaRPr>
          </a:p>
          <a:p>
            <a:pPr algn="l"/>
            <a:r>
              <a:rPr lang="ru-RU" sz="1800" b="0" i="0" u="none" strike="noStrike" baseline="0" dirty="0">
                <a:latin typeface="PTSans-Regular"/>
              </a:rPr>
              <a:t>Предлагаем 32 иллюстрированные карточки с описанием организации и хода занятий по физкультуре — по 8 занятий на каждую из тем: «Вольные упражнения», «Спортивный</a:t>
            </a:r>
          </a:p>
          <a:p>
            <a:pPr algn="l"/>
            <a:r>
              <a:rPr lang="ru-RU" sz="1800" b="0" i="0" u="none" strike="noStrike" baseline="0" dirty="0">
                <a:latin typeface="PTSans-Regular"/>
              </a:rPr>
              <a:t>инвентарь», «Подручные материалы», «Оборудование и снаряды».</a:t>
            </a:r>
          </a:p>
          <a:p>
            <a:pPr algn="l"/>
            <a:r>
              <a:rPr lang="ru-RU" sz="1800" b="0" i="0" u="none" strike="noStrike" baseline="0" dirty="0">
                <a:latin typeface="PTSans-Regular"/>
              </a:rPr>
              <a:t>В них вы найдете все для создания многокомпонентной образовательной среды. Внимание к интересам детей и свобода для детского экспериментирования, необычные варианты применения простого инвентаря и подручных материалов, элементы сюжетной игры, йоги и задания на расслабление — грамотное сочетание этих компонентов гарантирует увлекательное занятие. Дети в процессе игры и эксперимента получат радость от движения и научатся владеть собственным телом, развивая при этом фантазию и укрепляя уверенность в себе.</a:t>
            </a:r>
          </a:p>
          <a:p>
            <a:pPr algn="l"/>
            <a:endParaRPr lang="ru-RU" sz="1800" b="0" i="0" u="none" strike="noStrike" baseline="0" dirty="0">
              <a:latin typeface="PTSans-Regular"/>
            </a:endParaRPr>
          </a:p>
          <a:p>
            <a:r>
              <a:rPr lang="ru-RU" dirty="0" err="1"/>
              <a:t>Юст</a:t>
            </a:r>
            <a:r>
              <a:rPr lang="ru-RU" dirty="0"/>
              <a:t> Р., Мюллер М.</a:t>
            </a:r>
          </a:p>
          <a:p>
            <a:pPr algn="l"/>
            <a:r>
              <a:rPr lang="ru-RU" sz="1200" b="1" i="0" u="none" strike="noStrike" baseline="0" dirty="0">
                <a:latin typeface="PTSans-Regular"/>
              </a:rPr>
              <a:t>ТЕРРИТОРИЯ ИГР И ПРИКЛЮЧЕНИЙ</a:t>
            </a:r>
          </a:p>
          <a:p>
            <a:pPr algn="l"/>
            <a:r>
              <a:rPr lang="ru-RU" sz="1200" b="0" i="0" u="none" strike="noStrike" baseline="0" dirty="0">
                <a:latin typeface="PTSans-Regular"/>
              </a:rPr>
              <a:t>32 идеи для занятий по физическому развитию детей от 3 до 7 лет</a:t>
            </a:r>
          </a:p>
          <a:p>
            <a:pPr algn="l"/>
            <a:r>
              <a:rPr lang="ru-RU" sz="1200" b="0" i="0" u="none" strike="noStrike" baseline="0" dirty="0">
                <a:latin typeface="PTSans-Regular"/>
              </a:rPr>
              <a:t>Под ред. Е. В. Ермаковой</a:t>
            </a:r>
          </a:p>
          <a:p>
            <a:pPr algn="l"/>
            <a:r>
              <a:rPr lang="en-US" sz="1200" b="0" i="1" u="none" strike="noStrike" baseline="0" dirty="0">
                <a:latin typeface="PTSans-Regular"/>
              </a:rPr>
              <a:t>ISBN</a:t>
            </a:r>
            <a:r>
              <a:rPr lang="ru-RU" sz="1200" b="0" i="1" u="none" strike="noStrike" baseline="0" dirty="0">
                <a:latin typeface="PTSans-Regular"/>
              </a:rPr>
              <a:t> </a:t>
            </a:r>
            <a:r>
              <a:rPr lang="ru-RU" sz="1800" b="0" i="1" u="none" strike="noStrike" baseline="0" dirty="0">
                <a:latin typeface="PTSans-Regular"/>
              </a:rPr>
              <a:t>978-5-4454-1377-6</a:t>
            </a:r>
          </a:p>
          <a:p>
            <a:pPr algn="l"/>
            <a:endParaRPr lang="ru-RU" sz="1800" b="0" i="0" u="none" strike="noStrike" baseline="0" dirty="0">
              <a:latin typeface="PTSans-Regular"/>
            </a:endParaRPr>
          </a:p>
          <a:p>
            <a:pPr algn="l"/>
            <a:r>
              <a:rPr lang="ru-RU" sz="1800" b="0" i="0" u="none" strike="noStrike" baseline="0" dirty="0">
                <a:latin typeface="PTSans-Regular"/>
              </a:rPr>
              <a:t>Предлагаем 32 иллюстрированные карточки с описанием организации и хода сюжетных занятий по физкультуре — по 8 занятий на каждую из тем: «Природа и времена года», «Вокруг света», «Истории и сказки», «Люди и профессии». В них вы найдете все для создания многокомпонентной образовательной среды. Внимание к интересам детей и свобода для детского экспериментирования, необычные варианты применения простого инвентаря и подручных материалов, элементы игры, йоги и задания на расслабление — грамотное сочетание этих компонентов гарантирует увлекательное занятие.</a:t>
            </a:r>
          </a:p>
          <a:p>
            <a:pPr algn="l"/>
            <a:r>
              <a:rPr lang="ru-RU" sz="1800" b="0" i="0" u="none" strike="noStrike" baseline="0" dirty="0">
                <a:latin typeface="PTSans-Regular"/>
              </a:rPr>
              <a:t>Дети с удовольствием отправятся в гости к Деду Морозу, посетят разные страны, вспомнят любимые сказки и поиграют в детективов, получая при этом радость от движения, овладевая собственным телом, развивая фантазию и укрепляя уверенность в себе.</a:t>
            </a:r>
          </a:p>
          <a:p>
            <a:pPr algn="l"/>
            <a:endParaRPr lang="ru-RU" sz="1800" b="0" i="0" u="none" strike="noStrike" baseline="0" dirty="0">
              <a:latin typeface="PTSans-Regular"/>
            </a:endParaRPr>
          </a:p>
          <a:p>
            <a:r>
              <a:rPr lang="ru-RU" dirty="0" err="1"/>
              <a:t>Юст</a:t>
            </a:r>
            <a:r>
              <a:rPr lang="ru-RU" dirty="0"/>
              <a:t> Р., Мюллер М.</a:t>
            </a:r>
          </a:p>
          <a:p>
            <a:pPr algn="l"/>
            <a:r>
              <a:rPr lang="ru-RU" sz="1200" b="1" i="0" u="none" strike="noStrike" baseline="0" dirty="0">
                <a:latin typeface="PTSans-Regular"/>
              </a:rPr>
              <a:t>ТЕРРИТОРИЯ ДВИЖЕНИЯ И ТВОРЧЕСТВА</a:t>
            </a:r>
          </a:p>
          <a:p>
            <a:pPr algn="l"/>
            <a:r>
              <a:rPr lang="ru-RU" sz="1200" b="0" i="0" u="none" strike="noStrike" baseline="0" dirty="0">
                <a:latin typeface="PTSans-Regular"/>
              </a:rPr>
              <a:t>32 идеи для занятий по физическому развитию детей от 3 до 7 лет</a:t>
            </a:r>
          </a:p>
          <a:p>
            <a:pPr algn="l"/>
            <a:r>
              <a:rPr lang="ru-RU" sz="1200" b="0" i="0" u="none" strike="noStrike" baseline="0" dirty="0">
                <a:latin typeface="PTSans-Regular"/>
              </a:rPr>
              <a:t>Под ред. Е. В. Ермаковой</a:t>
            </a:r>
          </a:p>
          <a:p>
            <a:pPr algn="l"/>
            <a:r>
              <a:rPr lang="en-US" sz="1200" b="0" i="1" u="none" strike="noStrike" baseline="0" dirty="0">
                <a:latin typeface="PTSans-Regular"/>
              </a:rPr>
              <a:t>ISBN</a:t>
            </a:r>
            <a:r>
              <a:rPr lang="ru-RU" sz="1200" b="0" i="1" u="none" strike="noStrike" baseline="0" dirty="0">
                <a:latin typeface="PTSans-Regular"/>
              </a:rPr>
              <a:t> </a:t>
            </a:r>
            <a:r>
              <a:rPr lang="ru-RU" sz="1800" b="0" i="1" u="none" strike="noStrike" baseline="0" dirty="0">
                <a:latin typeface="PTSans-Regular"/>
              </a:rPr>
              <a:t>978-5-4454-1376-9</a:t>
            </a:r>
          </a:p>
          <a:p>
            <a:pPr algn="l"/>
            <a:endParaRPr lang="ru-RU" sz="1800" b="0" i="0" u="none" strike="noStrike" baseline="0" dirty="0">
              <a:latin typeface="PTSans-Regular"/>
            </a:endParaRPr>
          </a:p>
          <a:p>
            <a:pPr algn="l"/>
            <a:r>
              <a:rPr lang="ru-RU" sz="1800" b="0" i="0" u="none" strike="noStrike" baseline="0" dirty="0">
                <a:latin typeface="PTSans-Regular"/>
              </a:rPr>
              <a:t>Предлагаем 32 иллюстрированные карточки с описанием организации и хода сюжетных занятий по физкультуре — по 8 занятий на каждую из тем: «Вокруг света», «Развлечения», «Истории и сказки», «Машина времени». В них вы найдете все для создания многокомпонентной образовательной среды. Внимание к интересам детей и свобода для детского экспериментирования, необычные варианты применения простого инвентаря и подручных материалов, элементы игры, йоги и задания на расслабление — грамотное сочетание этих компонентов гарантирует увлекательное занятие.</a:t>
            </a:r>
          </a:p>
          <a:p>
            <a:pPr algn="l"/>
            <a:r>
              <a:rPr lang="ru-RU" sz="1800" b="0" i="0" u="none" strike="noStrike" baseline="0" dirty="0">
                <a:latin typeface="PTSans-Regular"/>
              </a:rPr>
              <a:t>Дети с удовольствием подготовят цирковое представление, вспомнят любимые сказки, отправятся на поиски сокровищ или в путешествие во времени, получая при этом радость от движения, овладевая собственным телом, развивая фантазию и укрепляя уверенность в себе.</a:t>
            </a:r>
          </a:p>
          <a:p>
            <a:pPr algn="l"/>
            <a:endParaRPr lang="ru-RU" sz="1800" b="0" i="0" u="none" strike="noStrike" baseline="0" dirty="0">
              <a:latin typeface="PTSans-Regular"/>
            </a:endParaRPr>
          </a:p>
          <a:p>
            <a:pPr algn="l"/>
            <a:r>
              <a:rPr lang="ru-RU" sz="1800" b="0" i="0" u="none" strike="noStrike" baseline="0" dirty="0">
                <a:latin typeface="MyriadPro-SemiboldCond"/>
              </a:rPr>
              <a:t>Биндер И.</a:t>
            </a:r>
          </a:p>
          <a:p>
            <a:pPr algn="l"/>
            <a:r>
              <a:rPr lang="ru-RU" sz="1800" b="1" i="0" u="none" strike="noStrike" baseline="0" dirty="0">
                <a:latin typeface="MyriadPro-Cond"/>
              </a:rPr>
              <a:t>ЙОГА ДЛЯ ДЕТЕЙ. ШКАТУЛКА С ИСТОРИЯМИ</a:t>
            </a:r>
          </a:p>
          <a:p>
            <a:pPr algn="l"/>
            <a:r>
              <a:rPr lang="ru-RU" sz="1800" b="0" i="0" u="none" strike="noStrike" baseline="0" dirty="0">
                <a:latin typeface="MyriadPro-Cond"/>
              </a:rPr>
              <a:t>20 идей для занятий с детьми от 3 до 9 лет</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i="0" u="none" strike="noStrike" baseline="0" dirty="0">
                <a:latin typeface="PTSans-Regular"/>
              </a:rPr>
              <a:t>Под ред. Е. В. Ермаковой</a:t>
            </a:r>
            <a:endParaRPr lang="ru-RU" sz="1800" b="0" i="0" u="none" strike="noStrike" baseline="0" dirty="0">
              <a:latin typeface="MyriadPro-Cond"/>
            </a:endParaRPr>
          </a:p>
          <a:p>
            <a:pPr algn="l"/>
            <a:r>
              <a:rPr lang="en-US" sz="1800" b="0" i="1" u="none" strike="noStrike" baseline="0" dirty="0">
                <a:latin typeface="MyriadPro-Cond"/>
              </a:rPr>
              <a:t>ISBN 978-5-4454-1375-2</a:t>
            </a:r>
            <a:endParaRPr lang="ru-RU" sz="1800" b="0" i="1" u="none" strike="noStrike" baseline="0" dirty="0">
              <a:latin typeface="MyriadPro-Cond"/>
            </a:endParaRPr>
          </a:p>
          <a:p>
            <a:pPr algn="l"/>
            <a:endParaRPr lang="ru-RU" sz="1800" b="0" i="0" u="none" strike="noStrike" baseline="0" dirty="0">
              <a:latin typeface="MyriadPro-Cond"/>
            </a:endParaRPr>
          </a:p>
          <a:p>
            <a:pPr algn="l"/>
            <a:r>
              <a:rPr lang="ru-RU" sz="1800" b="0" i="0" u="none" strike="noStrike" baseline="0" dirty="0">
                <a:latin typeface="MyriadPro-Cond"/>
              </a:rPr>
              <a:t>20 иллюстрированных карточек для сюжетных занятий — это веселые истории о животных, путешествиях в дальние края и фантастических приключениях, которые помогут детям приобщиться к йоге в игровой форме. 27 рисунков содержат изображения </a:t>
            </a:r>
            <a:r>
              <a:rPr lang="ru-RU" sz="1800" b="0" i="0" u="none" strike="noStrike" baseline="0" dirty="0" err="1">
                <a:latin typeface="MyriadPro-Cond"/>
              </a:rPr>
              <a:t>асан</a:t>
            </a:r>
            <a:r>
              <a:rPr lang="ru-RU" sz="1800" b="0" i="0" u="none" strike="noStrike" baseline="0" dirty="0">
                <a:latin typeface="MyriadPro-Cond"/>
              </a:rPr>
              <a:t> и соответствующих им животных и предметов. Методические рекомендации включают практические советы по проведению занятий, выполнению </a:t>
            </a:r>
            <a:r>
              <a:rPr lang="ru-RU" sz="1800" b="0" i="0" u="none" strike="noStrike" baseline="0" dirty="0" err="1">
                <a:latin typeface="MyriadPro-Cond"/>
              </a:rPr>
              <a:t>асан</a:t>
            </a:r>
            <a:r>
              <a:rPr lang="ru-RU" sz="1800" b="0" i="0" u="none" strike="noStrike" baseline="0" dirty="0">
                <a:latin typeface="MyriadPro-Cond"/>
              </a:rPr>
              <a:t> и другие дополнительные материалы.</a:t>
            </a:r>
          </a:p>
          <a:p>
            <a:pPr algn="l"/>
            <a:r>
              <a:rPr lang="ru-RU" sz="1800" b="0" i="0" u="none" strike="noStrike" baseline="0" dirty="0">
                <a:latin typeface="MyriadPro-Cond"/>
              </a:rPr>
              <a:t>Предварительной подготовки для работы с карточками не требуется — их можно сразу включать в занятия. Рекомендуется сочетать в работе с комплектом «Йога для детей. Ларчик с историями».</a:t>
            </a:r>
          </a:p>
          <a:p>
            <a:pPr algn="l"/>
            <a:endParaRPr lang="ru-RU" sz="1800" b="0" i="0" u="none" strike="noStrike" baseline="0" dirty="0">
              <a:latin typeface="MyriadPro-Cond"/>
            </a:endParaRPr>
          </a:p>
          <a:p>
            <a:pPr algn="l"/>
            <a:r>
              <a:rPr lang="ru-RU" sz="1200" b="0" i="0" u="none" strike="noStrike" baseline="0" dirty="0">
                <a:latin typeface="MyriadPro-SemiboldCond"/>
              </a:rPr>
              <a:t>Биндер И.</a:t>
            </a:r>
          </a:p>
          <a:p>
            <a:pPr algn="l"/>
            <a:r>
              <a:rPr lang="ru-RU" sz="1200" b="1" i="0" u="none" strike="noStrike" baseline="0" dirty="0">
                <a:latin typeface="MyriadPro-Cond"/>
              </a:rPr>
              <a:t>ЙОГА ДЛЯ ДЕТЕЙ. ЛАРЧИК С ИСТОРИЯМИ</a:t>
            </a:r>
          </a:p>
          <a:p>
            <a:pPr algn="l"/>
            <a:r>
              <a:rPr lang="ru-RU" sz="1200" b="0" i="0" u="none" strike="noStrike" baseline="0" dirty="0">
                <a:latin typeface="MyriadPro-Cond"/>
              </a:rPr>
              <a:t>20 идей для занятий с детьми от 3 до 9 лет</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0" i="0" u="none" strike="noStrike" baseline="0" dirty="0">
                <a:latin typeface="PTSans-Regular"/>
              </a:rPr>
              <a:t>Под ред. Е. В. Ермаковой</a:t>
            </a:r>
            <a:endParaRPr lang="ru-RU" sz="1200" b="0" i="0" u="none" strike="noStrike" baseline="0" dirty="0">
              <a:latin typeface="MyriadPro-Cond"/>
            </a:endParaRPr>
          </a:p>
          <a:p>
            <a:pPr algn="l"/>
            <a:r>
              <a:rPr lang="en-US" sz="1200" b="0" i="1" u="none" strike="noStrike" baseline="0" dirty="0">
                <a:latin typeface="MyriadPro-Cond"/>
              </a:rPr>
              <a:t>ISBN </a:t>
            </a:r>
            <a:r>
              <a:rPr lang="ru-RU" sz="1800" b="0" i="1" u="none" strike="noStrike" baseline="0" dirty="0">
                <a:latin typeface="MyriadPro-Cond"/>
              </a:rPr>
              <a:t>978-5-4454-1374-5</a:t>
            </a:r>
          </a:p>
          <a:p>
            <a:pPr algn="l"/>
            <a:endParaRPr lang="ru-RU" sz="1800" b="0" i="0" u="none" strike="noStrike" baseline="0" dirty="0">
              <a:latin typeface="MyriadPro-Cond"/>
            </a:endParaRPr>
          </a:p>
          <a:p>
            <a:pPr algn="l"/>
            <a:r>
              <a:rPr lang="ru-RU" sz="1800" b="0" i="0" u="none" strike="noStrike" baseline="0" dirty="0">
                <a:latin typeface="MyriadPro-Cond"/>
              </a:rPr>
              <a:t>20 иллюстрированных карточек для сюжетных занятий — это 14 веселых историй о животных, путешествиях в дальние края и фантастических приключениях, </a:t>
            </a:r>
            <a:br>
              <a:rPr lang="ru-RU" sz="1800" b="0" i="0" u="none" strike="noStrike" baseline="0" dirty="0">
                <a:latin typeface="MyriadPro-Cond"/>
              </a:rPr>
            </a:br>
            <a:r>
              <a:rPr lang="ru-RU" sz="1800" b="0" i="0" u="none" strike="noStrike" baseline="0" dirty="0">
                <a:latin typeface="MyriadPro-Cond"/>
              </a:rPr>
              <a:t>5 визуализированных медитаций в форме путешествий по воображению и игра с кубиком, которые помогут детям приобщиться к йоге в игровой форме. 27 рисунков</a:t>
            </a:r>
          </a:p>
          <a:p>
            <a:pPr algn="l"/>
            <a:r>
              <a:rPr lang="ru-RU" sz="1800" b="0" i="0" u="none" strike="noStrike" baseline="0" dirty="0">
                <a:latin typeface="MyriadPro-Cond"/>
              </a:rPr>
              <a:t>содержат изображения </a:t>
            </a:r>
            <a:r>
              <a:rPr lang="ru-RU" sz="1800" b="0" i="0" u="none" strike="noStrike" baseline="0" dirty="0" err="1">
                <a:latin typeface="MyriadPro-Cond"/>
              </a:rPr>
              <a:t>асан</a:t>
            </a:r>
            <a:r>
              <a:rPr lang="ru-RU" sz="1800" b="0" i="0" u="none" strike="noStrike" baseline="0" dirty="0">
                <a:latin typeface="MyriadPro-Cond"/>
              </a:rPr>
              <a:t> и соответствующих им животных и предметов. Методические рекомендации включают практические советы по проведению занятий, выполнению </a:t>
            </a:r>
            <a:r>
              <a:rPr lang="ru-RU" sz="1800" b="0" i="0" u="none" strike="noStrike" baseline="0" dirty="0" err="1">
                <a:latin typeface="MyriadPro-Cond"/>
              </a:rPr>
              <a:t>асан</a:t>
            </a:r>
            <a:r>
              <a:rPr lang="ru-RU" sz="1800" b="0" i="0" u="none" strike="noStrike" baseline="0" dirty="0">
                <a:latin typeface="MyriadPro-Cond"/>
              </a:rPr>
              <a:t> и другие дополнительные материалы.</a:t>
            </a:r>
          </a:p>
          <a:p>
            <a:pPr algn="l"/>
            <a:r>
              <a:rPr lang="ru-RU" sz="1800" b="0" i="0" u="none" strike="noStrike" baseline="0" dirty="0">
                <a:latin typeface="MyriadPro-Cond"/>
              </a:rPr>
              <a:t>Предварительной подготовки для работы с карточками не требуется — их можно сразу включать в занятия. Рекомендуется сочетать в работе с комплектом «Йога для детей. Шкатулка с историями».</a:t>
            </a:r>
            <a:endParaRPr lang="ru-RU" sz="1200" b="0" i="1" u="none" strike="noStrike" baseline="0" dirty="0">
              <a:latin typeface="PTSans-Regular"/>
            </a:endParaRPr>
          </a:p>
        </p:txBody>
      </p:sp>
      <p:sp>
        <p:nvSpPr>
          <p:cNvPr id="4" name="Номер слайда 3"/>
          <p:cNvSpPr>
            <a:spLocks noGrp="1"/>
          </p:cNvSpPr>
          <p:nvPr>
            <p:ph type="sldNum" sz="quarter" idx="5"/>
          </p:nvPr>
        </p:nvSpPr>
        <p:spPr/>
        <p:txBody>
          <a:bodyPr/>
          <a:lstStyle/>
          <a:p>
            <a:fld id="{98962D1F-EBD6-44C1-A0ED-6441966F5E8A}" type="slidenum">
              <a:rPr lang="ru-RU" smtClean="0"/>
              <a:pPr/>
              <a:t>65</a:t>
            </a:fld>
            <a:endParaRPr lang="ru-RU"/>
          </a:p>
        </p:txBody>
      </p:sp>
    </p:spTree>
    <p:extLst>
      <p:ext uri="{BB962C8B-B14F-4D97-AF65-F5344CB8AC3E}">
        <p14:creationId xmlns:p14="http://schemas.microsoft.com/office/powerpoint/2010/main" val="20538914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8962D1F-EBD6-44C1-A0ED-6441966F5E8A}" type="slidenum">
              <a:rPr lang="ru-RU" smtClean="0"/>
              <a:pPr/>
              <a:t>66</a:t>
            </a:fld>
            <a:endParaRPr lang="ru-RU"/>
          </a:p>
        </p:txBody>
      </p:sp>
    </p:spTree>
    <p:extLst>
      <p:ext uri="{BB962C8B-B14F-4D97-AF65-F5344CB8AC3E}">
        <p14:creationId xmlns:p14="http://schemas.microsoft.com/office/powerpoint/2010/main" val="20710881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8962D1F-EBD6-44C1-A0ED-6441966F5E8A}" type="slidenum">
              <a:rPr lang="ru-RU" smtClean="0"/>
              <a:pPr/>
              <a:t>69</a:t>
            </a:fld>
            <a:endParaRPr lang="ru-RU"/>
          </a:p>
        </p:txBody>
      </p:sp>
    </p:spTree>
    <p:extLst>
      <p:ext uri="{BB962C8B-B14F-4D97-AF65-F5344CB8AC3E}">
        <p14:creationId xmlns:p14="http://schemas.microsoft.com/office/powerpoint/2010/main" val="170796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5"/>
          </p:nvPr>
        </p:nvSpPr>
        <p:spPr/>
        <p:txBody>
          <a:bodyPr/>
          <a:lstStyle/>
          <a:p>
            <a:fld id="{98962D1F-EBD6-44C1-A0ED-6441966F5E8A}" type="slidenum">
              <a:rPr lang="ru-RU" smtClean="0"/>
              <a:pPr/>
              <a:t>9</a:t>
            </a:fld>
            <a:endParaRPr lang="ru-RU"/>
          </a:p>
        </p:txBody>
      </p:sp>
    </p:spTree>
    <p:extLst>
      <p:ext uri="{BB962C8B-B14F-4D97-AF65-F5344CB8AC3E}">
        <p14:creationId xmlns:p14="http://schemas.microsoft.com/office/powerpoint/2010/main" val="4193804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r>
              <a:rPr lang="ru-RU" sz="1200" b="0" i="0" u="none" strike="noStrike" kern="1200" baseline="0" dirty="0">
                <a:solidFill>
                  <a:schemeClr val="tx1"/>
                </a:solidFill>
                <a:latin typeface="+mn-lt"/>
                <a:ea typeface="+mn-ea"/>
                <a:cs typeface="+mn-cs"/>
              </a:rPr>
              <a:t>Л. В. Михайлова-Свирская</a:t>
            </a:r>
          </a:p>
          <a:p>
            <a:r>
              <a:rPr lang="ru-RU" sz="1200" b="1" i="0" u="none" strike="noStrike" kern="1200" baseline="0" dirty="0">
                <a:solidFill>
                  <a:schemeClr val="tx1"/>
                </a:solidFill>
                <a:latin typeface="+mn-lt"/>
                <a:ea typeface="+mn-ea"/>
                <a:cs typeface="+mn-cs"/>
              </a:rPr>
              <a:t>РЕСУРСЫ МЕСТНОГО СООБЩЕСТВА В ОБРАЗОВАТЕЛЬНОЙ ДЕЯТЕЛЬНОСТИ ДЕТСКОГО САДА</a:t>
            </a:r>
          </a:p>
          <a:p>
            <a:r>
              <a:rPr lang="ru-RU" sz="1200" b="0" i="0" u="none" strike="noStrike" kern="1200" baseline="0" dirty="0">
                <a:solidFill>
                  <a:schemeClr val="tx1"/>
                </a:solidFill>
                <a:latin typeface="+mn-lt"/>
                <a:ea typeface="+mn-ea"/>
                <a:cs typeface="+mn-cs"/>
              </a:rPr>
              <a:t>Учебно-практическое пособие для педагогов дошкольного образования</a:t>
            </a:r>
          </a:p>
          <a:p>
            <a:r>
              <a:rPr lang="en-US" sz="1200" b="0" i="1" u="none" strike="noStrike" kern="1200" baseline="0" dirty="0">
                <a:solidFill>
                  <a:schemeClr val="tx1"/>
                </a:solidFill>
                <a:latin typeface="+mn-lt"/>
                <a:ea typeface="+mn-ea"/>
                <a:cs typeface="+mn-cs"/>
              </a:rPr>
              <a:t>ISBN 978-5-4454-1050-8</a:t>
            </a:r>
            <a:endParaRPr lang="ru-RU" sz="1200" b="0" i="1" u="none" strike="noStrike" kern="1200" baseline="0" dirty="0">
              <a:solidFill>
                <a:schemeClr val="tx1"/>
              </a:solidFill>
              <a:latin typeface="+mn-lt"/>
              <a:ea typeface="+mn-ea"/>
              <a:cs typeface="+mn-cs"/>
            </a:endParaRP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Даже лучшие образцы культуры семьи (народа, страны, мира) не могут быть просто «переложены» в голову и душу ребенка — ребенок осваивает, усваивает и принимает лишь то и тогда, что и когда оказалось сообразно ситуации его развития, что соответствует его интересам и потребностям, в чем он может проявить себя и увидеть других.</a:t>
            </a:r>
          </a:p>
          <a:p>
            <a:r>
              <a:rPr lang="ru-RU" sz="1200" b="0" i="0" u="none" strike="noStrike" kern="1200" baseline="0" dirty="0">
                <a:solidFill>
                  <a:schemeClr val="tx1"/>
                </a:solidFill>
                <a:latin typeface="+mn-lt"/>
                <a:ea typeface="+mn-ea"/>
                <a:cs typeface="+mn-cs"/>
              </a:rPr>
              <a:t>Выход «за пределы» своей группы детского сада позволяет детям удовлетворить природное любопытство: </a:t>
            </a:r>
            <a:r>
              <a:rPr lang="ru-RU" sz="1200" b="0" i="1" u="none" strike="noStrike" kern="1200" baseline="0" dirty="0">
                <a:solidFill>
                  <a:schemeClr val="tx1"/>
                </a:solidFill>
                <a:latin typeface="+mn-lt"/>
                <a:ea typeface="+mn-ea"/>
                <a:cs typeface="+mn-cs"/>
              </a:rPr>
              <a:t>«А что там?», </a:t>
            </a:r>
            <a:r>
              <a:rPr lang="ru-RU" sz="1200" b="0" i="0" u="none" strike="noStrike" kern="1200" baseline="0" dirty="0">
                <a:solidFill>
                  <a:schemeClr val="tx1"/>
                </a:solidFill>
                <a:latin typeface="+mn-lt"/>
                <a:ea typeface="+mn-ea"/>
                <a:cs typeface="+mn-cs"/>
              </a:rPr>
              <a:t>а также создает предпосылки для приобретения опыта </a:t>
            </a:r>
            <a:r>
              <a:rPr lang="ru-RU" sz="1200" b="0" i="0" u="none" strike="noStrike" kern="1200" baseline="0" dirty="0" err="1">
                <a:solidFill>
                  <a:schemeClr val="tx1"/>
                </a:solidFill>
                <a:latin typeface="+mn-lt"/>
                <a:ea typeface="+mn-ea"/>
                <a:cs typeface="+mn-cs"/>
              </a:rPr>
              <a:t>межпоколенного</a:t>
            </a:r>
            <a:r>
              <a:rPr lang="ru-RU" sz="1200" b="0" i="0" u="none" strike="noStrike" kern="1200" baseline="0" dirty="0">
                <a:solidFill>
                  <a:schemeClr val="tx1"/>
                </a:solidFill>
                <a:latin typeface="+mn-lt"/>
                <a:ea typeface="+mn-ea"/>
                <a:cs typeface="+mn-cs"/>
              </a:rPr>
              <a:t> взаимодействия, для узнавания и осмысления себя: </a:t>
            </a:r>
            <a:r>
              <a:rPr lang="ru-RU" sz="1200" b="0" i="1" u="none" strike="noStrike" kern="1200" baseline="0" dirty="0">
                <a:solidFill>
                  <a:schemeClr val="tx1"/>
                </a:solidFill>
                <a:latin typeface="+mn-lt"/>
                <a:ea typeface="+mn-ea"/>
                <a:cs typeface="+mn-cs"/>
              </a:rPr>
              <a:t>«Здесь я могу увидеть…», «Тут меня ждут…» </a:t>
            </a:r>
            <a:r>
              <a:rPr lang="ru-RU" sz="1200" b="0" i="0" u="none" strike="noStrike" kern="1200" baseline="0" dirty="0">
                <a:solidFill>
                  <a:schemeClr val="tx1"/>
                </a:solidFill>
                <a:latin typeface="+mn-lt"/>
                <a:ea typeface="+mn-ea"/>
                <a:cs typeface="+mn-cs"/>
              </a:rPr>
              <a:t>— и так далее.</a:t>
            </a:r>
          </a:p>
          <a:p>
            <a:r>
              <a:rPr lang="ru-RU" sz="1200" b="0" i="0" u="none" strike="noStrike" kern="1200" baseline="0" dirty="0">
                <a:solidFill>
                  <a:schemeClr val="tx1"/>
                </a:solidFill>
                <a:latin typeface="+mn-lt"/>
                <a:ea typeface="+mn-ea"/>
                <a:cs typeface="+mn-cs"/>
              </a:rPr>
              <a:t>В этой книге приведены примеры образовательных ситуаций, расширяющих границы образовательного пространства в социально благоприятных, но всегда имеющих элементы неожиданности ситуациях. В ходе них дети получают возможность обсуждать, выбирать и принимать решения, чем они будут заняты в ближайшее время.</a:t>
            </a:r>
          </a:p>
          <a:p>
            <a:r>
              <a:rPr lang="ru-RU" sz="1200" b="0" i="0" u="none" strike="noStrike" kern="1200" baseline="0" dirty="0">
                <a:solidFill>
                  <a:schemeClr val="tx1"/>
                </a:solidFill>
                <a:latin typeface="+mn-lt"/>
                <a:ea typeface="+mn-ea"/>
                <a:cs typeface="+mn-cs"/>
              </a:rPr>
              <a:t>Издание предназначено для руководителей дошкольных образовательных организаций, педагогов, родителей, а также для всех, кто заинтересован в успешном развитии ребенка</a:t>
            </a:r>
            <a:r>
              <a:rPr lang="ru-RU" sz="1200" b="0" i="0" u="none" strike="noStrike" kern="1200" baseline="0" dirty="0" smtClean="0">
                <a:solidFill>
                  <a:schemeClr val="tx1"/>
                </a:solidFill>
                <a:latin typeface="+mn-lt"/>
                <a:ea typeface="+mn-ea"/>
                <a:cs typeface="+mn-cs"/>
              </a:rPr>
              <a:t>.</a:t>
            </a:r>
            <a:endParaRPr lang="ru-RU" sz="1200" b="0" i="0" u="none" strike="noStrike" kern="1200" baseline="0" dirty="0">
              <a:solidFill>
                <a:schemeClr val="tx1"/>
              </a:solidFill>
              <a:latin typeface="+mn-lt"/>
              <a:ea typeface="+mn-ea"/>
              <a:cs typeface="+mn-cs"/>
            </a:endParaRPr>
          </a:p>
        </p:txBody>
      </p:sp>
      <p:sp>
        <p:nvSpPr>
          <p:cNvPr id="4" name="Номер слайда 3"/>
          <p:cNvSpPr>
            <a:spLocks noGrp="1"/>
          </p:cNvSpPr>
          <p:nvPr>
            <p:ph type="sldNum" sz="quarter" idx="5"/>
          </p:nvPr>
        </p:nvSpPr>
        <p:spPr/>
        <p:txBody>
          <a:bodyPr/>
          <a:lstStyle/>
          <a:p>
            <a:fld id="{98962D1F-EBD6-44C1-A0ED-6441966F5E8A}" type="slidenum">
              <a:rPr lang="ru-RU" smtClean="0"/>
              <a:pPr/>
              <a:t>10</a:t>
            </a:fld>
            <a:endParaRPr lang="ru-RU"/>
          </a:p>
        </p:txBody>
      </p:sp>
    </p:spTree>
    <p:extLst>
      <p:ext uri="{BB962C8B-B14F-4D97-AF65-F5344CB8AC3E}">
        <p14:creationId xmlns:p14="http://schemas.microsoft.com/office/powerpoint/2010/main" val="333076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7500" lnSpcReduction="20000"/>
          </a:bodyPr>
          <a:lstStyle/>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Какого размера Вселенная? Что такое бесконечность? Почему взрослым можно то, чего нельзя детям? Любознательность ребенка не знает пределов.</a:t>
            </a:r>
          </a:p>
          <a:p>
            <a:r>
              <a:rPr lang="ru-RU" sz="1200" b="0" i="0" u="none" strike="noStrike" kern="1200" baseline="0" dirty="0">
                <a:solidFill>
                  <a:schemeClr val="tx1"/>
                </a:solidFill>
                <a:latin typeface="+mn-lt"/>
                <a:ea typeface="+mn-ea"/>
                <a:cs typeface="+mn-cs"/>
              </a:rPr>
              <a:t>Книга «Почему? Философия с детьми» способствует развитию не только детей, но и взрослых. Общение с детьми и проведение с ними философских бесед требуют от взрослого внимания и интереса к детскому способу мыслить и чувствовать мир, открывают перед нами совершенно особенные возможности учения и развития, а педагогу предоставляют уникальный шанс профессионального и личностного роста. Кажущиеся на первый взгляд наивными детские вопросы «почему?», детский взгляд на привычные, обыденные предметы помогают нам подвергнуть сомнению собственные устоявшиеся убеждения, ценности, выйти за рамки повседневности.</a:t>
            </a:r>
          </a:p>
          <a:p>
            <a:r>
              <a:rPr lang="ru-RU" sz="1200" b="0" i="0" u="none" strike="noStrike" kern="1200" baseline="0" dirty="0">
                <a:solidFill>
                  <a:schemeClr val="tx1"/>
                </a:solidFill>
                <a:latin typeface="+mn-lt"/>
                <a:ea typeface="+mn-ea"/>
                <a:cs typeface="+mn-cs"/>
              </a:rPr>
              <a:t>Книга написана простым и понятным языком, основана на материалах реальных диалогов с детьми и содержит подробные комментарии проводившего их специалиста в области философии.</a:t>
            </a:r>
          </a:p>
          <a:p>
            <a:r>
              <a:rPr lang="ru-RU" sz="1200" b="0" i="0" u="none" strike="noStrike" kern="1200" baseline="0" dirty="0">
                <a:solidFill>
                  <a:schemeClr val="tx1"/>
                </a:solidFill>
                <a:latin typeface="+mn-lt"/>
                <a:ea typeface="+mn-ea"/>
                <a:cs typeface="+mn-cs"/>
              </a:rPr>
              <a:t>Издание предназначено для руководителей дошкольных образовательных организаций, заведующих детскими садами, педагогов, родителей, а также для всех заинтересованных в развитии ребенка.</a:t>
            </a:r>
          </a:p>
          <a:p>
            <a:endParaRPr lang="ru-RU" sz="1200" b="0" i="0" u="none" strike="noStrike" kern="1200" baseline="0" dirty="0">
              <a:solidFill>
                <a:schemeClr val="tx1"/>
              </a:solidFill>
              <a:latin typeface="+mn-lt"/>
              <a:ea typeface="+mn-ea"/>
              <a:cs typeface="+mn-cs"/>
            </a:endParaRPr>
          </a:p>
          <a:p>
            <a:r>
              <a:rPr lang="ru-RU" sz="1200" b="0" i="0" u="none" strike="noStrike" kern="1200" baseline="0" dirty="0">
                <a:solidFill>
                  <a:schemeClr val="tx1"/>
                </a:solidFill>
                <a:latin typeface="+mn-lt"/>
                <a:ea typeface="+mn-ea"/>
                <a:cs typeface="+mn-cs"/>
              </a:rPr>
              <a:t>СОДЕРЖАНИЕ</a:t>
            </a:r>
          </a:p>
          <a:p>
            <a:r>
              <a:rPr lang="ru-RU" sz="1200" kern="1200" dirty="0">
                <a:solidFill>
                  <a:schemeClr val="tx1"/>
                </a:solidFill>
                <a:effectLst/>
                <a:latin typeface="+mn-lt"/>
                <a:ea typeface="+mn-ea"/>
                <a:cs typeface="+mn-cs"/>
              </a:rPr>
              <a:t>Предисловие к русскому изданию 7</a:t>
            </a:r>
          </a:p>
          <a:p>
            <a:r>
              <a:rPr lang="ru-RU" sz="1200" kern="1200" dirty="0">
                <a:solidFill>
                  <a:schemeClr val="tx1"/>
                </a:solidFill>
                <a:effectLst/>
                <a:latin typeface="+mn-lt"/>
                <a:ea typeface="+mn-ea"/>
                <a:cs typeface="+mn-cs"/>
              </a:rPr>
              <a:t>Можно ли обойтись без воображения? 9</a:t>
            </a:r>
          </a:p>
          <a:p>
            <a:r>
              <a:rPr lang="ru-RU" sz="1200" kern="1200" dirty="0">
                <a:solidFill>
                  <a:schemeClr val="tx1"/>
                </a:solidFill>
                <a:effectLst/>
                <a:latin typeface="+mn-lt"/>
                <a:ea typeface="+mn-ea"/>
                <a:cs typeface="+mn-cs"/>
              </a:rPr>
              <a:t>Для чего эта книга 12</a:t>
            </a:r>
          </a:p>
          <a:p>
            <a:r>
              <a:rPr lang="ru-RU" sz="1200" kern="1200" dirty="0">
                <a:solidFill>
                  <a:schemeClr val="tx1"/>
                </a:solidFill>
                <a:effectLst/>
                <a:latin typeface="+mn-lt"/>
                <a:ea typeface="+mn-ea"/>
                <a:cs typeface="+mn-cs"/>
              </a:rPr>
              <a:t>Как построена эта книга 15</a:t>
            </a:r>
          </a:p>
          <a:p>
            <a:r>
              <a:rPr lang="ru-RU" sz="1200" kern="1200" dirty="0">
                <a:solidFill>
                  <a:schemeClr val="tx1"/>
                </a:solidFill>
                <a:effectLst/>
                <a:latin typeface="+mn-lt"/>
                <a:ea typeface="+mn-ea"/>
                <a:cs typeface="+mn-cs"/>
              </a:rPr>
              <a:t>Как возник человек? 17</a:t>
            </a:r>
          </a:p>
          <a:p>
            <a:r>
              <a:rPr lang="ru-RU" sz="1200" kern="1200" dirty="0">
                <a:solidFill>
                  <a:schemeClr val="tx1"/>
                </a:solidFill>
                <a:effectLst/>
                <a:latin typeface="+mn-lt"/>
                <a:ea typeface="+mn-ea"/>
                <a:cs typeface="+mn-cs"/>
              </a:rPr>
              <a:t>«Что бы было, если бы вообще ничего больше не было?» 18</a:t>
            </a:r>
          </a:p>
          <a:p>
            <a:r>
              <a:rPr lang="ru-RU" sz="1200" kern="1200" dirty="0">
                <a:solidFill>
                  <a:schemeClr val="tx1"/>
                </a:solidFill>
                <a:effectLst/>
                <a:latin typeface="+mn-lt"/>
                <a:ea typeface="+mn-ea"/>
                <a:cs typeface="+mn-cs"/>
              </a:rPr>
              <a:t>Размышления о том, что такое «ничто», и о происхождении мира 20</a:t>
            </a:r>
          </a:p>
          <a:p>
            <a:r>
              <a:rPr lang="ru-RU" sz="1200" kern="1200" dirty="0">
                <a:solidFill>
                  <a:schemeClr val="tx1"/>
                </a:solidFill>
                <a:effectLst/>
                <a:latin typeface="+mn-lt"/>
                <a:ea typeface="+mn-ea"/>
                <a:cs typeface="+mn-cs"/>
              </a:rPr>
              <a:t>Когда разговоры с детьми являются беседами-размышлениями? 21</a:t>
            </a:r>
          </a:p>
          <a:p>
            <a:r>
              <a:rPr lang="ru-RU" sz="1200" kern="1200" dirty="0">
                <a:solidFill>
                  <a:schemeClr val="tx1"/>
                </a:solidFill>
                <a:effectLst/>
                <a:latin typeface="+mn-lt"/>
                <a:ea typeface="+mn-ea"/>
                <a:cs typeface="+mn-cs"/>
              </a:rPr>
              <a:t>Что было раньше — курица или яйцо? 23</a:t>
            </a:r>
          </a:p>
          <a:p>
            <a:r>
              <a:rPr lang="ru-RU" sz="1200" kern="1200" dirty="0">
                <a:solidFill>
                  <a:schemeClr val="tx1"/>
                </a:solidFill>
                <a:effectLst/>
                <a:latin typeface="+mn-lt"/>
                <a:ea typeface="+mn-ea"/>
                <a:cs typeface="+mn-cs"/>
              </a:rPr>
              <a:t>«Почему цветы вырастают только из цветочных семян?» 24</a:t>
            </a:r>
          </a:p>
          <a:p>
            <a:r>
              <a:rPr lang="ru-RU" sz="1200" kern="1200" dirty="0">
                <a:solidFill>
                  <a:schemeClr val="tx1"/>
                </a:solidFill>
                <a:effectLst/>
                <a:latin typeface="+mn-lt"/>
                <a:ea typeface="+mn-ea"/>
                <a:cs typeface="+mn-cs"/>
              </a:rPr>
              <a:t>Размышления о возникших и созданных вещах 26</a:t>
            </a:r>
          </a:p>
          <a:p>
            <a:r>
              <a:rPr lang="ru-RU" sz="1200" kern="1200" dirty="0">
                <a:solidFill>
                  <a:schemeClr val="tx1"/>
                </a:solidFill>
                <a:effectLst/>
                <a:latin typeface="+mn-lt"/>
                <a:ea typeface="+mn-ea"/>
                <a:cs typeface="+mn-cs"/>
              </a:rPr>
              <a:t>Как взрослые могут помочь детям размышлять? 27</a:t>
            </a:r>
          </a:p>
          <a:p>
            <a:r>
              <a:rPr lang="ru-RU" sz="1200" kern="1200" dirty="0">
                <a:solidFill>
                  <a:schemeClr val="tx1"/>
                </a:solidFill>
                <a:effectLst/>
                <a:latin typeface="+mn-lt"/>
                <a:ea typeface="+mn-ea"/>
                <a:cs typeface="+mn-cs"/>
              </a:rPr>
              <a:t>Какого размера Вселенная и что находится за ней? 29</a:t>
            </a:r>
          </a:p>
          <a:p>
            <a:r>
              <a:rPr lang="ru-RU" sz="1200" kern="1200" dirty="0">
                <a:solidFill>
                  <a:schemeClr val="tx1"/>
                </a:solidFill>
                <a:effectLst/>
                <a:latin typeface="+mn-lt"/>
                <a:ea typeface="+mn-ea"/>
                <a:cs typeface="+mn-cs"/>
              </a:rPr>
              <a:t>«Мне интересно: какого размера Вселенная?» 30</a:t>
            </a:r>
          </a:p>
          <a:p>
            <a:r>
              <a:rPr lang="ru-RU" sz="1200" kern="1200" dirty="0">
                <a:solidFill>
                  <a:schemeClr val="tx1"/>
                </a:solidFill>
                <a:effectLst/>
                <a:latin typeface="+mn-lt"/>
                <a:ea typeface="+mn-ea"/>
                <a:cs typeface="+mn-cs"/>
              </a:rPr>
              <a:t>Размышления о знании и незнании 32</a:t>
            </a:r>
          </a:p>
          <a:p>
            <a:r>
              <a:rPr lang="ru-RU" sz="1200" kern="1200" dirty="0">
                <a:solidFill>
                  <a:schemeClr val="tx1"/>
                </a:solidFill>
                <a:effectLst/>
                <a:latin typeface="+mn-lt"/>
                <a:ea typeface="+mn-ea"/>
                <a:cs typeface="+mn-cs"/>
              </a:rPr>
              <a:t>Философствовать — это только думать и разговаривать? 33</a:t>
            </a:r>
          </a:p>
          <a:p>
            <a:r>
              <a:rPr lang="ru-RU" sz="1200" kern="1200" dirty="0">
                <a:solidFill>
                  <a:schemeClr val="tx1"/>
                </a:solidFill>
                <a:effectLst/>
                <a:latin typeface="+mn-lt"/>
                <a:ea typeface="+mn-ea"/>
                <a:cs typeface="+mn-cs"/>
              </a:rPr>
              <a:t>Есть ли Бог? 35</a:t>
            </a:r>
          </a:p>
          <a:p>
            <a:r>
              <a:rPr lang="ru-RU" sz="1200" kern="1200" dirty="0">
                <a:solidFill>
                  <a:schemeClr val="tx1"/>
                </a:solidFill>
                <a:effectLst/>
                <a:latin typeface="+mn-lt"/>
                <a:ea typeface="+mn-ea"/>
                <a:cs typeface="+mn-cs"/>
              </a:rPr>
              <a:t>«Космонавты знают, какого размера мир, потому что они летают там наверху» 36</a:t>
            </a:r>
          </a:p>
          <a:p>
            <a:r>
              <a:rPr lang="ru-RU" sz="1200" kern="1200" dirty="0">
                <a:solidFill>
                  <a:schemeClr val="tx1"/>
                </a:solidFill>
                <a:effectLst/>
                <a:latin typeface="+mn-lt"/>
                <a:ea typeface="+mn-ea"/>
                <a:cs typeface="+mn-cs"/>
              </a:rPr>
              <a:t>Размышления о существовании Бога 38</a:t>
            </a:r>
          </a:p>
          <a:p>
            <a:r>
              <a:rPr lang="ru-RU" sz="1200" kern="1200" dirty="0">
                <a:solidFill>
                  <a:schemeClr val="tx1"/>
                </a:solidFill>
                <a:effectLst/>
                <a:latin typeface="+mn-lt"/>
                <a:ea typeface="+mn-ea"/>
                <a:cs typeface="+mn-cs"/>
              </a:rPr>
              <a:t>Следует ли педагогу высказывать собственное мнение в беседах-размышлениях с детьми? 39</a:t>
            </a:r>
          </a:p>
          <a:p>
            <a:r>
              <a:rPr lang="ru-RU" sz="1200" kern="1200" dirty="0">
                <a:solidFill>
                  <a:schemeClr val="tx1"/>
                </a:solidFill>
                <a:effectLst/>
                <a:latin typeface="+mn-lt"/>
                <a:ea typeface="+mn-ea"/>
                <a:cs typeface="+mn-cs"/>
              </a:rPr>
              <a:t>Сколько звезд на небе? 41</a:t>
            </a:r>
          </a:p>
          <a:p>
            <a:r>
              <a:rPr lang="ru-RU" sz="1200" kern="1200" dirty="0">
                <a:solidFill>
                  <a:schemeClr val="tx1"/>
                </a:solidFill>
                <a:effectLst/>
                <a:latin typeface="+mn-lt"/>
                <a:ea typeface="+mn-ea"/>
                <a:cs typeface="+mn-cs"/>
              </a:rPr>
              <a:t>«А вообще, почему есть Луна?» 42</a:t>
            </a:r>
          </a:p>
          <a:p>
            <a:r>
              <a:rPr lang="ru-RU" sz="1200" kern="1200" dirty="0">
                <a:solidFill>
                  <a:schemeClr val="tx1"/>
                </a:solidFill>
                <a:effectLst/>
                <a:latin typeface="+mn-lt"/>
                <a:ea typeface="+mn-ea"/>
                <a:cs typeface="+mn-cs"/>
              </a:rPr>
              <a:t>Размышления о «почему?» и «для чего?» 44</a:t>
            </a:r>
          </a:p>
          <a:p>
            <a:r>
              <a:rPr lang="ru-RU" sz="1200" kern="1200" dirty="0">
                <a:solidFill>
                  <a:schemeClr val="tx1"/>
                </a:solidFill>
                <a:effectLst/>
                <a:latin typeface="+mn-lt"/>
                <a:ea typeface="+mn-ea"/>
                <a:cs typeface="+mn-cs"/>
              </a:rPr>
              <a:t>Что делает беседы-размышления увлекательными? 45</a:t>
            </a:r>
          </a:p>
          <a:p>
            <a:r>
              <a:rPr lang="ru-RU" sz="1200" kern="1200" dirty="0">
                <a:solidFill>
                  <a:schemeClr val="tx1"/>
                </a:solidFill>
                <a:effectLst/>
                <a:latin typeface="+mn-lt"/>
                <a:ea typeface="+mn-ea"/>
                <a:cs typeface="+mn-cs"/>
              </a:rPr>
              <a:t>Что такое бесконечность? 47</a:t>
            </a:r>
          </a:p>
          <a:p>
            <a:r>
              <a:rPr lang="ru-RU" sz="1200" kern="1200" dirty="0">
                <a:solidFill>
                  <a:schemeClr val="tx1"/>
                </a:solidFill>
                <a:effectLst/>
                <a:latin typeface="+mn-lt"/>
                <a:ea typeface="+mn-ea"/>
                <a:cs typeface="+mn-cs"/>
              </a:rPr>
              <a:t>«А вот мне интересно, что такое бесконечность?» 48</a:t>
            </a:r>
          </a:p>
          <a:p>
            <a:r>
              <a:rPr lang="ru-RU" sz="1200" kern="1200" dirty="0">
                <a:solidFill>
                  <a:schemeClr val="tx1"/>
                </a:solidFill>
                <a:effectLst/>
                <a:latin typeface="+mn-lt"/>
                <a:ea typeface="+mn-ea"/>
                <a:cs typeface="+mn-cs"/>
              </a:rPr>
              <a:t>Размышления о границах мира и границах мыслимого 50</a:t>
            </a:r>
          </a:p>
          <a:p>
            <a:r>
              <a:rPr lang="ru-RU" sz="1200" kern="1200" dirty="0">
                <a:solidFill>
                  <a:schemeClr val="tx1"/>
                </a:solidFill>
                <a:effectLst/>
                <a:latin typeface="+mn-lt"/>
                <a:ea typeface="+mn-ea"/>
                <a:cs typeface="+mn-cs"/>
              </a:rPr>
              <a:t>Могут ли беседы-размышления представлять собой слишком большую нагрузку для детей? 51</a:t>
            </a:r>
          </a:p>
          <a:p>
            <a:r>
              <a:rPr lang="ru-RU" sz="1200" kern="1200" dirty="0">
                <a:solidFill>
                  <a:schemeClr val="tx1"/>
                </a:solidFill>
                <a:effectLst/>
                <a:latin typeface="+mn-lt"/>
                <a:ea typeface="+mn-ea"/>
                <a:cs typeface="+mn-cs"/>
              </a:rPr>
              <a:t>Что такое сны? 53</a:t>
            </a:r>
          </a:p>
          <a:p>
            <a:r>
              <a:rPr lang="ru-RU" sz="1200" kern="1200" dirty="0">
                <a:solidFill>
                  <a:schemeClr val="tx1"/>
                </a:solidFill>
                <a:effectLst/>
                <a:latin typeface="+mn-lt"/>
                <a:ea typeface="+mn-ea"/>
                <a:cs typeface="+mn-cs"/>
              </a:rPr>
              <a:t>«А мне однажды снился кошмар, который был на самом деле!» 54</a:t>
            </a:r>
          </a:p>
          <a:p>
            <a:r>
              <a:rPr lang="ru-RU" sz="1200" kern="1200" dirty="0">
                <a:solidFill>
                  <a:schemeClr val="tx1"/>
                </a:solidFill>
                <a:effectLst/>
                <a:latin typeface="+mn-lt"/>
                <a:ea typeface="+mn-ea"/>
                <a:cs typeface="+mn-cs"/>
              </a:rPr>
              <a:t>Размышления о разнице между сном и реальностью 56</a:t>
            </a:r>
          </a:p>
          <a:p>
            <a:r>
              <a:rPr lang="ru-RU" sz="1200" kern="1200" dirty="0">
                <a:solidFill>
                  <a:schemeClr val="tx1"/>
                </a:solidFill>
                <a:effectLst/>
                <a:latin typeface="+mn-lt"/>
                <a:ea typeface="+mn-ea"/>
                <a:cs typeface="+mn-cs"/>
              </a:rPr>
              <a:t>Как помогать развитию детской фантазии? 56</a:t>
            </a:r>
          </a:p>
          <a:p>
            <a:r>
              <a:rPr lang="ru-RU" sz="1200" kern="1200" dirty="0">
                <a:solidFill>
                  <a:schemeClr val="tx1"/>
                </a:solidFill>
                <a:effectLst/>
                <a:latin typeface="+mn-lt"/>
                <a:ea typeface="+mn-ea"/>
                <a:cs typeface="+mn-cs"/>
              </a:rPr>
              <a:t>Что происходит, когда умирают? 59</a:t>
            </a:r>
          </a:p>
          <a:p>
            <a:r>
              <a:rPr lang="ru-RU" sz="1200" kern="1200" dirty="0">
                <a:solidFill>
                  <a:schemeClr val="tx1"/>
                </a:solidFill>
                <a:effectLst/>
                <a:latin typeface="+mn-lt"/>
                <a:ea typeface="+mn-ea"/>
                <a:cs typeface="+mn-cs"/>
              </a:rPr>
              <a:t>«Дух выходит из земли и тянется в небо» 60</a:t>
            </a:r>
          </a:p>
          <a:p>
            <a:r>
              <a:rPr lang="ru-RU" sz="1200" kern="1200" dirty="0">
                <a:solidFill>
                  <a:schemeClr val="tx1"/>
                </a:solidFill>
                <a:effectLst/>
                <a:latin typeface="+mn-lt"/>
                <a:ea typeface="+mn-ea"/>
                <a:cs typeface="+mn-cs"/>
              </a:rPr>
              <a:t>Размышления о теле и душе 62</a:t>
            </a:r>
          </a:p>
          <a:p>
            <a:r>
              <a:rPr lang="ru-RU" sz="1200" kern="1200" dirty="0">
                <a:solidFill>
                  <a:schemeClr val="tx1"/>
                </a:solidFill>
                <a:effectLst/>
                <a:latin typeface="+mn-lt"/>
                <a:ea typeface="+mn-ea"/>
                <a:cs typeface="+mn-cs"/>
              </a:rPr>
              <a:t>Как реагировать на сложные детские вопросы? 63</a:t>
            </a:r>
          </a:p>
          <a:p>
            <a:r>
              <a:rPr lang="ru-RU" sz="1200" kern="1200" dirty="0">
                <a:solidFill>
                  <a:schemeClr val="tx1"/>
                </a:solidFill>
                <a:effectLst/>
                <a:latin typeface="+mn-lt"/>
                <a:ea typeface="+mn-ea"/>
                <a:cs typeface="+mn-cs"/>
              </a:rPr>
              <a:t>Что можно и чего нельзя? 65</a:t>
            </a:r>
          </a:p>
          <a:p>
            <a:r>
              <a:rPr lang="ru-RU" sz="1200" kern="1200" dirty="0">
                <a:solidFill>
                  <a:schemeClr val="tx1"/>
                </a:solidFill>
                <a:effectLst/>
                <a:latin typeface="+mn-lt"/>
                <a:ea typeface="+mn-ea"/>
                <a:cs typeface="+mn-cs"/>
              </a:rPr>
              <a:t>«Почему взрослым можно то, чего нельзя детям?» 66</a:t>
            </a:r>
          </a:p>
          <a:p>
            <a:r>
              <a:rPr lang="ru-RU" sz="1200" kern="1200" dirty="0">
                <a:solidFill>
                  <a:schemeClr val="tx1"/>
                </a:solidFill>
                <a:effectLst/>
                <a:latin typeface="+mn-lt"/>
                <a:ea typeface="+mn-ea"/>
                <a:cs typeface="+mn-cs"/>
              </a:rPr>
              <a:t>Размышления о запретном и непривычном 68</a:t>
            </a:r>
          </a:p>
          <a:p>
            <a:r>
              <a:rPr lang="ru-RU" sz="1200" kern="1200" dirty="0">
                <a:solidFill>
                  <a:schemeClr val="tx1"/>
                </a:solidFill>
                <a:effectLst/>
                <a:latin typeface="+mn-lt"/>
                <a:ea typeface="+mn-ea"/>
                <a:cs typeface="+mn-cs"/>
              </a:rPr>
              <a:t>Как связать беседы-размышления с реальностью в условиях детского сада? 69</a:t>
            </a:r>
          </a:p>
          <a:p>
            <a:r>
              <a:rPr lang="ru-RU" sz="1200" kern="1200" dirty="0">
                <a:solidFill>
                  <a:schemeClr val="tx1"/>
                </a:solidFill>
                <a:effectLst/>
                <a:latin typeface="+mn-lt"/>
                <a:ea typeface="+mn-ea"/>
                <a:cs typeface="+mn-cs"/>
              </a:rPr>
              <a:t>Речевое и умственное развитие — в центре стоит диалог 70</a:t>
            </a:r>
          </a:p>
        </p:txBody>
      </p:sp>
      <p:sp>
        <p:nvSpPr>
          <p:cNvPr id="4" name="Номер слайда 3"/>
          <p:cNvSpPr>
            <a:spLocks noGrp="1"/>
          </p:cNvSpPr>
          <p:nvPr>
            <p:ph type="sldNum" sz="quarter" idx="5"/>
          </p:nvPr>
        </p:nvSpPr>
        <p:spPr/>
        <p:txBody>
          <a:bodyPr/>
          <a:lstStyle/>
          <a:p>
            <a:fld id="{98962D1F-EBD6-44C1-A0ED-6441966F5E8A}" type="slidenum">
              <a:rPr lang="ru-RU" smtClean="0"/>
              <a:pPr/>
              <a:t>11</a:t>
            </a:fld>
            <a:endParaRPr lang="ru-RU"/>
          </a:p>
        </p:txBody>
      </p:sp>
    </p:spTree>
    <p:extLst>
      <p:ext uri="{BB962C8B-B14F-4D97-AF65-F5344CB8AC3E}">
        <p14:creationId xmlns:p14="http://schemas.microsoft.com/office/powerpoint/2010/main" val="2573863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7C2A2536-1A4B-427C-8990-FE802B99E73D}" type="datetimeFigureOut">
              <a:rPr lang="ru-RU" smtClean="0"/>
              <a:pPr/>
              <a:t>13.11.2025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194CDE5-56CB-4523-8511-8ECE04AA60C6}"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C2A2536-1A4B-427C-8990-FE802B99E73D}" type="datetimeFigureOut">
              <a:rPr lang="ru-RU" smtClean="0"/>
              <a:pPr/>
              <a:t>13.11.2025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194CDE5-56CB-4523-8511-8ECE04AA60C6}"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C2A2536-1A4B-427C-8990-FE802B99E73D}" type="datetimeFigureOut">
              <a:rPr lang="ru-RU" smtClean="0"/>
              <a:pPr/>
              <a:t>13.11.2025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194CDE5-56CB-4523-8511-8ECE04AA60C6}"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7C2A2536-1A4B-427C-8990-FE802B99E73D}" type="datetimeFigureOut">
              <a:rPr lang="ru-RU" smtClean="0"/>
              <a:pPr/>
              <a:t>13.11.2025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194CDE5-56CB-4523-8511-8ECE04AA60C6}"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7C2A2536-1A4B-427C-8990-FE802B99E73D}" type="datetimeFigureOut">
              <a:rPr lang="ru-RU" smtClean="0"/>
              <a:pPr/>
              <a:t>13.11.2025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194CDE5-56CB-4523-8511-8ECE04AA60C6}"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C2A2536-1A4B-427C-8990-FE802B99E73D}" type="datetimeFigureOut">
              <a:rPr lang="ru-RU" smtClean="0"/>
              <a:pPr/>
              <a:t>13.11.2025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194CDE5-56CB-4523-8511-8ECE04AA60C6}"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7C2A2536-1A4B-427C-8990-FE802B99E73D}" type="datetimeFigureOut">
              <a:rPr lang="ru-RU" smtClean="0"/>
              <a:pPr/>
              <a:t>13.11.2025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194CDE5-56CB-4523-8511-8ECE04AA60C6}"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7C2A2536-1A4B-427C-8990-FE802B99E73D}" type="datetimeFigureOut">
              <a:rPr lang="ru-RU" smtClean="0"/>
              <a:pPr/>
              <a:t>13.11.2025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194CDE5-56CB-4523-8511-8ECE04AA60C6}"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C2A2536-1A4B-427C-8990-FE802B99E73D}" type="datetimeFigureOut">
              <a:rPr lang="ru-RU" smtClean="0"/>
              <a:pPr/>
              <a:t>13.11.2025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194CDE5-56CB-4523-8511-8ECE04AA60C6}"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C2A2536-1A4B-427C-8990-FE802B99E73D}" type="datetimeFigureOut">
              <a:rPr lang="ru-RU" smtClean="0"/>
              <a:pPr/>
              <a:t>13.11.2025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194CDE5-56CB-4523-8511-8ECE04AA60C6}"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7C2A2536-1A4B-427C-8990-FE802B99E73D}" type="datetimeFigureOut">
              <a:rPr lang="ru-RU" smtClean="0"/>
              <a:pPr/>
              <a:t>13.11.2025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194CDE5-56CB-4523-8511-8ECE04AA60C6}"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2A2536-1A4B-427C-8990-FE802B99E73D}" type="datetimeFigureOut">
              <a:rPr lang="ru-RU" smtClean="0"/>
              <a:pPr/>
              <a:t>13.11.2025</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194CDE5-56CB-4523-8511-8ECE04AA60C6}"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jpeg"/><Relationship Id="rId11" Type="http://schemas.openxmlformats.org/officeDocument/2006/relationships/image" Target="../media/image46.png"/><Relationship Id="rId5" Type="http://schemas.openxmlformats.org/officeDocument/2006/relationships/image" Target="../media/image41.jpeg"/><Relationship Id="rId10" Type="http://schemas.openxmlformats.org/officeDocument/2006/relationships/hyperlink" Target="https://www.youtube.com/watch?v=bjxGH4QeSAY" TargetMode="External"/><Relationship Id="rId4" Type="http://schemas.openxmlformats.org/officeDocument/2006/relationships/image" Target="../media/image40.jpeg"/><Relationship Id="rId9"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youtube.com/watch?v=bjxGH4QeSAY" TargetMode="External"/><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youtube.com/watch?v=bjxGH4QeSAY" TargetMode="External"/><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3.jpeg"/><Relationship Id="rId7" Type="http://schemas.openxmlformats.org/officeDocument/2006/relationships/hyperlink" Target="https://www.youtube.com/watch?v=bjxGH4QeSAY"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7.jpeg"/><Relationship Id="rId7" Type="http://schemas.openxmlformats.org/officeDocument/2006/relationships/hyperlink" Target="https://www.youtube.com/watch?v=bjxGH4QeSAY"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1.jpeg"/><Relationship Id="rId7" Type="http://schemas.openxmlformats.org/officeDocument/2006/relationships/hyperlink" Target="https://www.youtube.com/watch?v=bjxGH4QeSAY"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5.jpeg"/><Relationship Id="rId7" Type="http://schemas.openxmlformats.org/officeDocument/2006/relationships/hyperlink" Target="https://www.youtube.com/watch?v=bjxGH4QeSAY"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9.jpeg"/><Relationship Id="rId7" Type="http://schemas.openxmlformats.org/officeDocument/2006/relationships/hyperlink" Target="https://www.youtube.com/watch?v=bjxGH4QeSAY"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openxmlformats.org/officeDocument/2006/relationships/hyperlink" Target="https://www.youtube.com/watch?v=rITppTSwIpg&amp;t=49s" TargetMode="External"/><Relationship Id="rId3" Type="http://schemas.openxmlformats.org/officeDocument/2006/relationships/image" Target="../media/image78.png"/><Relationship Id="rId7"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2.emf"/></Relationships>
</file>

<file path=ppt/slides/_rels/slide34.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6.emf"/><Relationship Id="rId5" Type="http://schemas.openxmlformats.org/officeDocument/2006/relationships/image" Target="../media/image85.jpeg"/><Relationship Id="rId10" Type="http://schemas.openxmlformats.org/officeDocument/2006/relationships/image" Target="../media/image90.png"/><Relationship Id="rId4" Type="http://schemas.openxmlformats.org/officeDocument/2006/relationships/image" Target="../media/image84.jpeg"/><Relationship Id="rId9" Type="http://schemas.openxmlformats.org/officeDocument/2006/relationships/image" Target="../media/image89.emf"/></Relationships>
</file>

<file path=ppt/slides/_rels/slide35.xml.rels><?xml version="1.0" encoding="UTF-8" standalone="yes"?>
<Relationships xmlns="http://schemas.openxmlformats.org/package/2006/relationships"><Relationship Id="rId8" Type="http://schemas.openxmlformats.org/officeDocument/2006/relationships/image" Target="../media/image95.emf"/><Relationship Id="rId3" Type="http://schemas.openxmlformats.org/officeDocument/2006/relationships/image" Target="../media/image91.jpeg"/><Relationship Id="rId7" Type="http://schemas.openxmlformats.org/officeDocument/2006/relationships/image" Target="../media/image82.em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6.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image" Target="../media/image96.emf"/><Relationship Id="rId7" Type="http://schemas.openxmlformats.org/officeDocument/2006/relationships/image" Target="../media/image99.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8.emf"/><Relationship Id="rId5" Type="http://schemas.openxmlformats.org/officeDocument/2006/relationships/image" Target="../media/image97.emf"/><Relationship Id="rId4" Type="http://schemas.openxmlformats.org/officeDocument/2006/relationships/image" Target="../media/image89.emf"/><Relationship Id="rId9" Type="http://schemas.openxmlformats.org/officeDocument/2006/relationships/image" Target="../media/image20.png"/></Relationships>
</file>

<file path=ppt/slides/_rels/slide37.xml.rels><?xml version="1.0" encoding="UTF-8" standalone="yes"?>
<Relationships xmlns="http://schemas.openxmlformats.org/package/2006/relationships"><Relationship Id="rId8" Type="http://schemas.openxmlformats.org/officeDocument/2006/relationships/image" Target="../media/image104.emf"/><Relationship Id="rId3" Type="http://schemas.openxmlformats.org/officeDocument/2006/relationships/image" Target="../media/image82.emf"/><Relationship Id="rId7" Type="http://schemas.openxmlformats.org/officeDocument/2006/relationships/image" Target="../media/image103.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87.emf"/></Relationships>
</file>

<file path=ppt/slides/_rels/slide38.x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image" Target="../media/image105.jpeg"/><Relationship Id="rId7" Type="http://schemas.openxmlformats.org/officeDocument/2006/relationships/image" Target="../media/image82.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10" Type="http://schemas.openxmlformats.org/officeDocument/2006/relationships/image" Target="../media/image46.png"/><Relationship Id="rId4" Type="http://schemas.openxmlformats.org/officeDocument/2006/relationships/image" Target="../media/image106.jpeg"/><Relationship Id="rId9" Type="http://schemas.openxmlformats.org/officeDocument/2006/relationships/hyperlink" Target="https://www.youtube.com/watch?v=RcfDmU-CBZM&amp;list=PL6e2WIb0WdM5m72Dg2VFxeuP8HdQxeVbR&amp;index=3"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114.emf"/><Relationship Id="rId3" Type="http://schemas.openxmlformats.org/officeDocument/2006/relationships/image" Target="../media/image110.jpeg"/><Relationship Id="rId7" Type="http://schemas.openxmlformats.org/officeDocument/2006/relationships/image" Target="../media/image82.em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hyperlink" Target="https://www.youtube.com/watch?v=pGreitkC3SA&amp;list=PL6e2WIb0WdM7MOgQ46rmWb_Ig30c8l1uf&amp;index=3&amp;t=18s" TargetMode="External"/><Relationship Id="rId4" Type="http://schemas.openxmlformats.org/officeDocument/2006/relationships/image" Target="../media/image117.jpeg"/></Relationships>
</file>

<file path=ppt/slides/_rels/slide42.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png"/><Relationship Id="rId7" Type="http://schemas.openxmlformats.org/officeDocument/2006/relationships/image" Target="../media/image122.jpeg"/><Relationship Id="rId12" Type="http://schemas.openxmlformats.org/officeDocument/2006/relationships/image" Target="../media/image12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21.jpeg"/><Relationship Id="rId11" Type="http://schemas.openxmlformats.org/officeDocument/2006/relationships/image" Target="../media/image126.png"/><Relationship Id="rId5" Type="http://schemas.openxmlformats.org/officeDocument/2006/relationships/image" Target="../media/image120.jpeg"/><Relationship Id="rId10" Type="http://schemas.openxmlformats.org/officeDocument/2006/relationships/image" Target="../media/image125.png"/><Relationship Id="rId4" Type="http://schemas.openxmlformats.org/officeDocument/2006/relationships/image" Target="../media/image119.jpeg"/><Relationship Id="rId9" Type="http://schemas.openxmlformats.org/officeDocument/2006/relationships/image" Target="../media/image124.png"/></Relationships>
</file>

<file path=ppt/slides/_rels/slide43.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hyperlink" Target="mailto:fedotova@nobr.ru" TargetMode="Externa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jpeg"/><Relationship Id="rId4" Type="http://schemas.openxmlformats.org/officeDocument/2006/relationships/image" Target="../media/image129.png"/></Relationships>
</file>

<file path=ppt/slides/_rels/slide4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jpeg"/></Relationships>
</file>

<file path=ppt/slides/_rels/slide45.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4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41.jpeg"/><Relationship Id="rId4" Type="http://schemas.openxmlformats.org/officeDocument/2006/relationships/image" Target="../media/image140.jpeg"/></Relationships>
</file>

<file path=ppt/slides/_rels/slide4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43.png"/></Relationships>
</file>

<file path=ppt/slides/_rels/slide4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46.jpeg"/><Relationship Id="rId4" Type="http://schemas.openxmlformats.org/officeDocument/2006/relationships/image" Target="../media/image145.jpeg"/></Relationships>
</file>

<file path=ppt/slides/_rels/slide4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49.jpeg"/><Relationship Id="rId4" Type="http://schemas.openxmlformats.org/officeDocument/2006/relationships/image" Target="../media/image148.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52.jpeg"/><Relationship Id="rId4" Type="http://schemas.openxmlformats.org/officeDocument/2006/relationships/image" Target="../media/image151.jpeg"/></Relationships>
</file>

<file path=ppt/slides/_rels/slide5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55.jpeg"/><Relationship Id="rId4" Type="http://schemas.openxmlformats.org/officeDocument/2006/relationships/image" Target="../media/image154.jpeg"/></Relationships>
</file>

<file path=ppt/slides/_rels/slide5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58.jpeg"/><Relationship Id="rId4" Type="http://schemas.openxmlformats.org/officeDocument/2006/relationships/image" Target="../media/image157.jpeg"/></Relationships>
</file>

<file path=ppt/slides/_rels/slide5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61.jpe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5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67.jpeg"/><Relationship Id="rId4" Type="http://schemas.openxmlformats.org/officeDocument/2006/relationships/image" Target="../media/image166.jpeg"/></Relationships>
</file>

<file path=ppt/slides/_rels/slide5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69.jpeg"/></Relationships>
</file>

<file path=ppt/slides/_rels/slide5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71.jpeg"/></Relationships>
</file>

<file path=ppt/slides/_rels/slide5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74.jpeg"/></Relationships>
</file>

<file path=ppt/slides/_rels/slide6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79.jpeg"/><Relationship Id="rId4" Type="http://schemas.openxmlformats.org/officeDocument/2006/relationships/image" Target="../media/image178.jpeg"/></Relationships>
</file>

<file path=ppt/slides/_rels/slide65.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66.xml.rels><?xml version="1.0" encoding="UTF-8" standalone="yes"?>
<Relationships xmlns="http://schemas.openxmlformats.org/package/2006/relationships"><Relationship Id="rId8" Type="http://schemas.openxmlformats.org/officeDocument/2006/relationships/image" Target="../media/image190.jpeg"/><Relationship Id="rId13" Type="http://schemas.openxmlformats.org/officeDocument/2006/relationships/image" Target="../media/image195.jpeg"/><Relationship Id="rId3" Type="http://schemas.openxmlformats.org/officeDocument/2006/relationships/image" Target="../media/image185.jpeg"/><Relationship Id="rId7" Type="http://schemas.openxmlformats.org/officeDocument/2006/relationships/image" Target="../media/image189.jpeg"/><Relationship Id="rId12" Type="http://schemas.openxmlformats.org/officeDocument/2006/relationships/image" Target="../media/image194.jpeg"/><Relationship Id="rId17" Type="http://schemas.openxmlformats.org/officeDocument/2006/relationships/image" Target="../media/image199.jpeg"/><Relationship Id="rId2" Type="http://schemas.openxmlformats.org/officeDocument/2006/relationships/notesSlide" Target="../notesSlides/notesSlide61.xml"/><Relationship Id="rId16" Type="http://schemas.openxmlformats.org/officeDocument/2006/relationships/image" Target="../media/image198.jpeg"/><Relationship Id="rId1" Type="http://schemas.openxmlformats.org/officeDocument/2006/relationships/slideLayout" Target="../slideLayouts/slideLayout7.xml"/><Relationship Id="rId6" Type="http://schemas.openxmlformats.org/officeDocument/2006/relationships/image" Target="../media/image188.jpeg"/><Relationship Id="rId11" Type="http://schemas.openxmlformats.org/officeDocument/2006/relationships/image" Target="../media/image193.jpeg"/><Relationship Id="rId5" Type="http://schemas.openxmlformats.org/officeDocument/2006/relationships/image" Target="../media/image187.jpeg"/><Relationship Id="rId15" Type="http://schemas.openxmlformats.org/officeDocument/2006/relationships/image" Target="../media/image197.jpeg"/><Relationship Id="rId10" Type="http://schemas.openxmlformats.org/officeDocument/2006/relationships/image" Target="../media/image192.jpeg"/><Relationship Id="rId4" Type="http://schemas.openxmlformats.org/officeDocument/2006/relationships/image" Target="../media/image186.jpeg"/><Relationship Id="rId9" Type="http://schemas.openxmlformats.org/officeDocument/2006/relationships/image" Target="../media/image191.jpeg"/><Relationship Id="rId14" Type="http://schemas.openxmlformats.org/officeDocument/2006/relationships/image" Target="../media/image196.jpeg"/></Relationships>
</file>

<file path=ppt/slides/_rels/slide67.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7.xml"/><Relationship Id="rId4" Type="http://schemas.openxmlformats.org/officeDocument/2006/relationships/image" Target="../media/image204.jpeg"/></Relationships>
</file>

<file path=ppt/slides/_rels/slide69.xml.rels><?xml version="1.0" encoding="UTF-8" standalone="yes"?>
<Relationships xmlns="http://schemas.openxmlformats.org/package/2006/relationships"><Relationship Id="rId8" Type="http://schemas.openxmlformats.org/officeDocument/2006/relationships/image" Target="../media/image210.jpeg"/><Relationship Id="rId13" Type="http://schemas.openxmlformats.org/officeDocument/2006/relationships/image" Target="../media/image215.jpeg"/><Relationship Id="rId18" Type="http://schemas.openxmlformats.org/officeDocument/2006/relationships/image" Target="../media/image220.jpeg"/><Relationship Id="rId3" Type="http://schemas.openxmlformats.org/officeDocument/2006/relationships/image" Target="../media/image205.jpeg"/><Relationship Id="rId7" Type="http://schemas.openxmlformats.org/officeDocument/2006/relationships/image" Target="../media/image209.jpeg"/><Relationship Id="rId12" Type="http://schemas.openxmlformats.org/officeDocument/2006/relationships/image" Target="../media/image214.jpeg"/><Relationship Id="rId17" Type="http://schemas.openxmlformats.org/officeDocument/2006/relationships/image" Target="../media/image219.jpeg"/><Relationship Id="rId2" Type="http://schemas.openxmlformats.org/officeDocument/2006/relationships/notesSlide" Target="../notesSlides/notesSlide62.xml"/><Relationship Id="rId16" Type="http://schemas.openxmlformats.org/officeDocument/2006/relationships/image" Target="../media/image218.jpeg"/><Relationship Id="rId1" Type="http://schemas.openxmlformats.org/officeDocument/2006/relationships/slideLayout" Target="../slideLayouts/slideLayout7.xml"/><Relationship Id="rId6" Type="http://schemas.openxmlformats.org/officeDocument/2006/relationships/image" Target="../media/image208.jpeg"/><Relationship Id="rId11" Type="http://schemas.openxmlformats.org/officeDocument/2006/relationships/image" Target="../media/image213.jpeg"/><Relationship Id="rId5" Type="http://schemas.openxmlformats.org/officeDocument/2006/relationships/image" Target="../media/image207.jpeg"/><Relationship Id="rId15" Type="http://schemas.openxmlformats.org/officeDocument/2006/relationships/image" Target="../media/image217.jpeg"/><Relationship Id="rId10" Type="http://schemas.openxmlformats.org/officeDocument/2006/relationships/image" Target="../media/image212.jpeg"/><Relationship Id="rId4" Type="http://schemas.openxmlformats.org/officeDocument/2006/relationships/image" Target="../media/image206.jpeg"/><Relationship Id="rId9" Type="http://schemas.openxmlformats.org/officeDocument/2006/relationships/image" Target="../media/image211.jpeg"/><Relationship Id="rId14" Type="http://schemas.openxmlformats.org/officeDocument/2006/relationships/image" Target="../media/image216.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229.jpeg"/><Relationship Id="rId3" Type="http://schemas.openxmlformats.org/officeDocument/2006/relationships/image" Target="../media/image224.jpeg"/><Relationship Id="rId7" Type="http://schemas.openxmlformats.org/officeDocument/2006/relationships/image" Target="../media/image228.jpeg"/><Relationship Id="rId2" Type="http://schemas.openxmlformats.org/officeDocument/2006/relationships/image" Target="../media/image223.jpeg"/><Relationship Id="rId1" Type="http://schemas.openxmlformats.org/officeDocument/2006/relationships/slideLayout" Target="../slideLayouts/slideLayout7.xml"/><Relationship Id="rId6" Type="http://schemas.openxmlformats.org/officeDocument/2006/relationships/image" Target="../media/image227.jpeg"/><Relationship Id="rId5" Type="http://schemas.openxmlformats.org/officeDocument/2006/relationships/image" Target="../media/image226.jpeg"/><Relationship Id="rId4" Type="http://schemas.openxmlformats.org/officeDocument/2006/relationships/image" Target="../media/image225.jpeg"/><Relationship Id="rId9" Type="http://schemas.openxmlformats.org/officeDocument/2006/relationships/image" Target="../media/image230.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46104" y="877855"/>
            <a:ext cx="3475990" cy="3475990"/>
          </a:xfrm>
          <a:custGeom>
            <a:avLst/>
            <a:gdLst/>
            <a:ahLst/>
            <a:cxnLst/>
            <a:rect l="l" t="t" r="r" b="b"/>
            <a:pathLst>
              <a:path w="3475990" h="3475990">
                <a:moveTo>
                  <a:pt x="1737995" y="0"/>
                </a:moveTo>
                <a:lnTo>
                  <a:pt x="0" y="1737995"/>
                </a:lnTo>
                <a:lnTo>
                  <a:pt x="1737995" y="3475990"/>
                </a:lnTo>
                <a:lnTo>
                  <a:pt x="3475990" y="1737995"/>
                </a:lnTo>
                <a:lnTo>
                  <a:pt x="1737995" y="0"/>
                </a:lnTo>
                <a:close/>
              </a:path>
            </a:pathLst>
          </a:custGeom>
          <a:solidFill>
            <a:srgbClr val="CEE269"/>
          </a:solidFill>
        </p:spPr>
        <p:txBody>
          <a:bodyPr wrap="square" lIns="0" tIns="0" rIns="0" bIns="0" rtlCol="0"/>
          <a:lstStyle/>
          <a:p>
            <a:endParaRPr/>
          </a:p>
        </p:txBody>
      </p:sp>
      <p:sp>
        <p:nvSpPr>
          <p:cNvPr id="3" name="object 3"/>
          <p:cNvSpPr/>
          <p:nvPr/>
        </p:nvSpPr>
        <p:spPr>
          <a:xfrm>
            <a:off x="5884106" y="2615851"/>
            <a:ext cx="3260090" cy="2527935"/>
          </a:xfrm>
          <a:custGeom>
            <a:avLst/>
            <a:gdLst/>
            <a:ahLst/>
            <a:cxnLst/>
            <a:rect l="l" t="t" r="r" b="b"/>
            <a:pathLst>
              <a:path w="3260090" h="2527935">
                <a:moveTo>
                  <a:pt x="1737982" y="0"/>
                </a:moveTo>
                <a:lnTo>
                  <a:pt x="0" y="1737995"/>
                </a:lnTo>
                <a:lnTo>
                  <a:pt x="789647" y="2527642"/>
                </a:lnTo>
                <a:lnTo>
                  <a:pt x="2686342" y="2527642"/>
                </a:lnTo>
                <a:lnTo>
                  <a:pt x="3259899" y="1954085"/>
                </a:lnTo>
                <a:lnTo>
                  <a:pt x="3259899" y="1521904"/>
                </a:lnTo>
                <a:lnTo>
                  <a:pt x="1737982" y="0"/>
                </a:lnTo>
                <a:close/>
              </a:path>
            </a:pathLst>
          </a:custGeom>
          <a:solidFill>
            <a:srgbClr val="CD1719"/>
          </a:solidFill>
        </p:spPr>
        <p:txBody>
          <a:bodyPr wrap="square" lIns="0" tIns="0" rIns="0" bIns="0" rtlCol="0"/>
          <a:lstStyle/>
          <a:p>
            <a:endParaRPr/>
          </a:p>
        </p:txBody>
      </p:sp>
      <p:sp>
        <p:nvSpPr>
          <p:cNvPr id="4" name="object 4"/>
          <p:cNvSpPr/>
          <p:nvPr/>
        </p:nvSpPr>
        <p:spPr>
          <a:xfrm>
            <a:off x="5884104" y="0"/>
            <a:ext cx="3260090" cy="2616200"/>
          </a:xfrm>
          <a:custGeom>
            <a:avLst/>
            <a:gdLst/>
            <a:ahLst/>
            <a:cxnLst/>
            <a:rect l="l" t="t" r="r" b="b"/>
            <a:pathLst>
              <a:path w="3260090" h="2616200">
                <a:moveTo>
                  <a:pt x="2598140" y="0"/>
                </a:moveTo>
                <a:lnTo>
                  <a:pt x="877849" y="0"/>
                </a:lnTo>
                <a:lnTo>
                  <a:pt x="0" y="877849"/>
                </a:lnTo>
                <a:lnTo>
                  <a:pt x="1737995" y="2615844"/>
                </a:lnTo>
                <a:lnTo>
                  <a:pt x="3259899" y="1093939"/>
                </a:lnTo>
                <a:lnTo>
                  <a:pt x="3259899" y="661758"/>
                </a:lnTo>
                <a:lnTo>
                  <a:pt x="2598140" y="0"/>
                </a:lnTo>
                <a:close/>
              </a:path>
            </a:pathLst>
          </a:custGeom>
          <a:solidFill>
            <a:srgbClr val="F07F00"/>
          </a:solidFill>
        </p:spPr>
        <p:txBody>
          <a:bodyPr wrap="square" lIns="0" tIns="0" rIns="0" bIns="0" rtlCol="0"/>
          <a:lstStyle/>
          <a:p>
            <a:endParaRPr/>
          </a:p>
        </p:txBody>
      </p:sp>
      <p:sp>
        <p:nvSpPr>
          <p:cNvPr id="5" name="object 5"/>
          <p:cNvSpPr/>
          <p:nvPr/>
        </p:nvSpPr>
        <p:spPr>
          <a:xfrm>
            <a:off x="7622095" y="1093942"/>
            <a:ext cx="1522095" cy="3044190"/>
          </a:xfrm>
          <a:custGeom>
            <a:avLst/>
            <a:gdLst/>
            <a:ahLst/>
            <a:cxnLst/>
            <a:rect l="l" t="t" r="r" b="b"/>
            <a:pathLst>
              <a:path w="1522095" h="3044190">
                <a:moveTo>
                  <a:pt x="1521904" y="0"/>
                </a:moveTo>
                <a:lnTo>
                  <a:pt x="0" y="1521904"/>
                </a:lnTo>
                <a:lnTo>
                  <a:pt x="1521904" y="3043808"/>
                </a:lnTo>
                <a:lnTo>
                  <a:pt x="1521904" y="0"/>
                </a:lnTo>
                <a:close/>
              </a:path>
            </a:pathLst>
          </a:custGeom>
          <a:solidFill>
            <a:srgbClr val="3678B1"/>
          </a:solidFill>
        </p:spPr>
        <p:txBody>
          <a:bodyPr wrap="square" lIns="0" tIns="0" rIns="0" bIns="0" rtlCol="0"/>
          <a:lstStyle/>
          <a:p>
            <a:endParaRPr/>
          </a:p>
        </p:txBody>
      </p:sp>
      <p:sp>
        <p:nvSpPr>
          <p:cNvPr id="6" name="object 6"/>
          <p:cNvSpPr/>
          <p:nvPr/>
        </p:nvSpPr>
        <p:spPr>
          <a:xfrm>
            <a:off x="5253297" y="247046"/>
            <a:ext cx="2368804" cy="2368804"/>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7622095" y="247046"/>
            <a:ext cx="1521904" cy="4737604"/>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253291" y="2615844"/>
            <a:ext cx="2368810" cy="2368806"/>
          </a:xfrm>
          <a:prstGeom prst="rect">
            <a:avLst/>
          </a:prstGeom>
          <a:blipFill>
            <a:blip r:embed="rId4" cstate="print"/>
            <a:stretch>
              <a:fillRect/>
            </a:stretch>
          </a:blipFill>
        </p:spPr>
        <p:txBody>
          <a:bodyPr wrap="square" lIns="0" tIns="0" rIns="0" bIns="0" rtlCol="0"/>
          <a:lstStyle/>
          <a:p>
            <a:endParaRPr/>
          </a:p>
        </p:txBody>
      </p:sp>
      <p:sp>
        <p:nvSpPr>
          <p:cNvPr id="12" name="object 12"/>
          <p:cNvSpPr txBox="1"/>
          <p:nvPr/>
        </p:nvSpPr>
        <p:spPr>
          <a:xfrm>
            <a:off x="252293" y="471946"/>
            <a:ext cx="5526400" cy="2798201"/>
          </a:xfrm>
          <a:prstGeom prst="rect">
            <a:avLst/>
          </a:prstGeom>
        </p:spPr>
        <p:txBody>
          <a:bodyPr vert="horz" wrap="square" lIns="0" tIns="27939" rIns="0" bIns="0" rtlCol="0">
            <a:spAutoFit/>
          </a:bodyPr>
          <a:lstStyle/>
          <a:p>
            <a:pPr marL="12700" marR="514350">
              <a:spcBef>
                <a:spcPts val="219"/>
              </a:spcBef>
            </a:pPr>
            <a:r>
              <a:rPr lang="ru-RU" sz="3000" dirty="0"/>
              <a:t>Организация проектной деятельности в ДОУ с использованием дидактических материалов Издательства «Национальное образование»</a:t>
            </a:r>
            <a:endParaRPr lang="ru-RU" sz="3000" b="1" spc="-5" dirty="0" smtClean="0">
              <a:solidFill>
                <a:srgbClr val="FF0000"/>
              </a:solidFill>
              <a:latin typeface="Arial"/>
              <a:cs typeface="Arial"/>
            </a:endParaRPr>
          </a:p>
        </p:txBody>
      </p:sp>
      <p:sp>
        <p:nvSpPr>
          <p:cNvPr id="14" name="object 14"/>
          <p:cNvSpPr txBox="1"/>
          <p:nvPr/>
        </p:nvSpPr>
        <p:spPr>
          <a:xfrm>
            <a:off x="6841309" y="2571748"/>
            <a:ext cx="1701164" cy="192232"/>
          </a:xfrm>
          <a:prstGeom prst="rect">
            <a:avLst/>
          </a:prstGeom>
        </p:spPr>
        <p:txBody>
          <a:bodyPr vert="horz" wrap="square" lIns="0" tIns="20320" rIns="0" bIns="0" rtlCol="0">
            <a:spAutoFit/>
          </a:bodyPr>
          <a:lstStyle/>
          <a:p>
            <a:pPr marL="12700" marR="5080" algn="ctr">
              <a:lnSpc>
                <a:spcPts val="1300"/>
              </a:lnSpc>
              <a:spcBef>
                <a:spcPts val="160"/>
              </a:spcBef>
            </a:pPr>
            <a:r>
              <a:rPr lang="ru-RU" sz="1600" spc="-5" dirty="0" smtClean="0">
                <a:solidFill>
                  <a:srgbClr val="53C4F1"/>
                </a:solidFill>
                <a:latin typeface="Arial"/>
                <a:cs typeface="Arial"/>
              </a:rPr>
              <a:t>2024</a:t>
            </a:r>
            <a:endParaRPr sz="1600" dirty="0">
              <a:latin typeface="Arial"/>
              <a:cs typeface="Arial"/>
            </a:endParaRPr>
          </a:p>
        </p:txBody>
      </p:sp>
    </p:spTree>
    <p:extLst>
      <p:ext uri="{BB962C8B-B14F-4D97-AF65-F5344CB8AC3E}">
        <p14:creationId xmlns:p14="http://schemas.microsoft.com/office/powerpoint/2010/main" val="1879310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BB274E78-2231-8043-A125-8BEDDD8CFF4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432751" y="2705971"/>
            <a:ext cx="2711249" cy="1771512"/>
          </a:xfrm>
          <a:prstGeom prst="rect">
            <a:avLst/>
          </a:prstGeom>
          <a:ln w="6350">
            <a:solidFill>
              <a:schemeClr val="tx1">
                <a:lumMod val="75000"/>
                <a:lumOff val="25000"/>
              </a:schemeClr>
            </a:solidFill>
          </a:ln>
        </p:spPr>
      </p:pic>
      <p:pic>
        <p:nvPicPr>
          <p:cNvPr id="2" name="Рисунок 1">
            <a:extLst>
              <a:ext uri="{FF2B5EF4-FFF2-40B4-BE49-F238E27FC236}">
                <a16:creationId xmlns:a16="http://schemas.microsoft.com/office/drawing/2014/main" id="{977E4970-2851-354A-9F18-13D4339810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3422978" cy="4563972"/>
          </a:xfrm>
          <a:prstGeom prst="rect">
            <a:avLst/>
          </a:prstGeom>
        </p:spPr>
      </p:pic>
      <p:sp>
        <p:nvSpPr>
          <p:cNvPr id="3" name="Заголовок 1">
            <a:extLst>
              <a:ext uri="{FF2B5EF4-FFF2-40B4-BE49-F238E27FC236}">
                <a16:creationId xmlns:a16="http://schemas.microsoft.com/office/drawing/2014/main" id="{12424428-8171-1C4E-9713-411ACD5D364F}"/>
              </a:ext>
            </a:extLst>
          </p:cNvPr>
          <p:cNvSpPr>
            <a:spLocks noGrp="1"/>
          </p:cNvSpPr>
          <p:nvPr>
            <p:ph type="title"/>
          </p:nvPr>
        </p:nvSpPr>
        <p:spPr>
          <a:xfrm>
            <a:off x="3563888" y="97099"/>
            <a:ext cx="5463556" cy="838473"/>
          </a:xfrm>
        </p:spPr>
        <p:txBody>
          <a:bodyPr>
            <a:noAutofit/>
          </a:bodyPr>
          <a:lstStyle/>
          <a:p>
            <a:pPr algn="l"/>
            <a:r>
              <a:rPr lang="ru-RU" sz="1400" b="1" dirty="0">
                <a:latin typeface="Arial" panose="020B0604020202020204" pitchFamily="34" charset="0"/>
                <a:cs typeface="Arial" panose="020B0604020202020204" pitchFamily="34" charset="0"/>
              </a:rPr>
              <a:t>РЕСУРСЫ МЕСТНОГО СООБЩЕСТВА </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в образовательной деятельности детского сада</a:t>
            </a:r>
            <a:endParaRPr lang="ru-RU" sz="1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4060FD-E22D-1B45-BBBC-D93A86C8C9D8}"/>
              </a:ext>
            </a:extLst>
          </p:cNvPr>
          <p:cNvSpPr txBox="1"/>
          <p:nvPr/>
        </p:nvSpPr>
        <p:spPr>
          <a:xfrm>
            <a:off x="3563888" y="1164181"/>
            <a:ext cx="5412763" cy="1384995"/>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В книге приведены примеры образовательных ситуаций, расширяющих границы образовательного пространства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в социально благоприятных, но всегда имеющих элементы неожиданности ситуациях. В ходе них дети получают возможность обсуждать, выбирать и принимать решения,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чем они будут заняты в ближайшее время.</a:t>
            </a:r>
          </a:p>
        </p:txBody>
      </p:sp>
      <p:sp>
        <p:nvSpPr>
          <p:cNvPr id="7" name="Прямоугольник 6">
            <a:extLst>
              <a:ext uri="{FF2B5EF4-FFF2-40B4-BE49-F238E27FC236}">
                <a16:creationId xmlns:a16="http://schemas.microsoft.com/office/drawing/2014/main" id="{8820316E-9505-0A4A-A9EA-2BD9DDB32F01}"/>
              </a:ext>
            </a:extLst>
          </p:cNvPr>
          <p:cNvSpPr/>
          <p:nvPr/>
        </p:nvSpPr>
        <p:spPr>
          <a:xfrm>
            <a:off x="3563888" y="750005"/>
            <a:ext cx="2095510" cy="276999"/>
          </a:xfrm>
          <a:prstGeom prst="rect">
            <a:avLst/>
          </a:prstGeom>
        </p:spPr>
        <p:txBody>
          <a:bodyPr wrap="none">
            <a:spAutoFit/>
          </a:bodyPr>
          <a:lstStyle/>
          <a:p>
            <a:r>
              <a:rPr lang="ru-RU" sz="1200" dirty="0">
                <a:latin typeface="Arial" panose="020B0604020202020204" pitchFamily="34" charset="0"/>
                <a:cs typeface="Arial" panose="020B0604020202020204" pitchFamily="34" charset="0"/>
              </a:rPr>
              <a:t>Л. В. Михайлова-Свирская</a:t>
            </a:r>
            <a:endParaRPr lang="ru-RU" sz="1200" dirty="0"/>
          </a:p>
        </p:txBody>
      </p:sp>
      <p:pic>
        <p:nvPicPr>
          <p:cNvPr id="9" name="Рисунок 8">
            <a:extLst>
              <a:ext uri="{FF2B5EF4-FFF2-40B4-BE49-F238E27FC236}">
                <a16:creationId xmlns:a16="http://schemas.microsoft.com/office/drawing/2014/main" id="{EC992F78-5A29-7648-98B1-B133428364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0948" y="2705964"/>
            <a:ext cx="2711252" cy="1771515"/>
          </a:xfrm>
          <a:prstGeom prst="rect">
            <a:avLst/>
          </a:prstGeom>
          <a:ln w="6350">
            <a:solidFill>
              <a:schemeClr val="tx1">
                <a:lumMod val="75000"/>
                <a:lumOff val="25000"/>
              </a:schemeClr>
            </a:solidFill>
          </a:ln>
        </p:spPr>
      </p:pic>
      <p:cxnSp>
        <p:nvCxnSpPr>
          <p:cNvPr id="12" name="Прямая соединительная линия 11">
            <a:extLst>
              <a:ext uri="{FF2B5EF4-FFF2-40B4-BE49-F238E27FC236}">
                <a16:creationId xmlns:a16="http://schemas.microsoft.com/office/drawing/2014/main" id="{C4D1A297-7191-9C4D-8C2C-2144E1EF59A7}"/>
              </a:ext>
            </a:extLst>
          </p:cNvPr>
          <p:cNvCxnSpPr>
            <a:stCxn id="9" idx="0"/>
            <a:endCxn id="9" idx="2"/>
          </p:cNvCxnSpPr>
          <p:nvPr/>
        </p:nvCxnSpPr>
        <p:spPr>
          <a:xfrm>
            <a:off x="5016574" y="2705964"/>
            <a:ext cx="0" cy="177151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D3476220-2989-574B-B183-5E7A5B86528F}"/>
              </a:ext>
            </a:extLst>
          </p:cNvPr>
          <p:cNvCxnSpPr>
            <a:cxnSpLocks/>
            <a:stCxn id="10" idx="0"/>
            <a:endCxn id="10" idx="2"/>
          </p:cNvCxnSpPr>
          <p:nvPr/>
        </p:nvCxnSpPr>
        <p:spPr>
          <a:xfrm>
            <a:off x="7788376" y="2705971"/>
            <a:ext cx="0" cy="177151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5925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6708B7CB-9195-3E4C-B9EE-565AF66CF31A}"/>
              </a:ext>
            </a:extLst>
          </p:cNvPr>
          <p:cNvSpPr>
            <a:spLocks noGrp="1"/>
          </p:cNvSpPr>
          <p:nvPr>
            <p:ph type="title"/>
          </p:nvPr>
        </p:nvSpPr>
        <p:spPr>
          <a:xfrm>
            <a:off x="3862009" y="169911"/>
            <a:ext cx="4968552" cy="592647"/>
          </a:xfrm>
        </p:spPr>
        <p:txBody>
          <a:bodyPr>
            <a:noAutofit/>
          </a:bodyPr>
          <a:lstStyle/>
          <a:p>
            <a:pPr algn="l"/>
            <a:r>
              <a:rPr lang="ru-RU" sz="1400" b="1" dirty="0">
                <a:latin typeface="Arial" panose="020B0604020202020204" pitchFamily="34" charset="0"/>
                <a:cs typeface="Arial" panose="020B0604020202020204" pitchFamily="34" charset="0"/>
              </a:rPr>
              <a:t>ПОЧЕМУ? Философия с детьми</a:t>
            </a:r>
            <a:br>
              <a:rPr lang="ru-RU" sz="1400" b="1" dirty="0">
                <a:latin typeface="Arial" panose="020B0604020202020204" pitchFamily="34" charset="0"/>
                <a:cs typeface="Arial" panose="020B0604020202020204" pitchFamily="34" charset="0"/>
              </a:rPr>
            </a:br>
            <a:r>
              <a:rPr lang="ru-RU" sz="200" b="1" dirty="0">
                <a:latin typeface="Arial" panose="020B0604020202020204" pitchFamily="34" charset="0"/>
                <a:cs typeface="Arial" panose="020B0604020202020204" pitchFamily="34" charset="0"/>
              </a:rPr>
              <a:t/>
            </a:r>
            <a:br>
              <a:rPr lang="ru-RU" sz="200" b="1" dirty="0">
                <a:latin typeface="Arial" panose="020B0604020202020204" pitchFamily="34" charset="0"/>
                <a:cs typeface="Arial" panose="020B0604020202020204" pitchFamily="34" charset="0"/>
              </a:rPr>
            </a:br>
            <a:r>
              <a:rPr lang="ru-RU" sz="1200" dirty="0">
                <a:latin typeface="Arial" panose="020B0604020202020204" pitchFamily="34" charset="0"/>
                <a:cs typeface="Arial" panose="020B0604020202020204" pitchFamily="34" charset="0"/>
              </a:rPr>
              <a:t>А. </a:t>
            </a:r>
            <a:r>
              <a:rPr lang="ru-RU" sz="1200" dirty="0" err="1">
                <a:latin typeface="Arial" panose="020B0604020202020204" pitchFamily="34" charset="0"/>
                <a:cs typeface="Arial" panose="020B0604020202020204" pitchFamily="34" charset="0"/>
              </a:rPr>
              <a:t>Шайдт</a:t>
            </a:r>
            <a:endParaRPr lang="ru-RU" sz="1200"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C056F6F5-64E6-3646-85C4-73301515CC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491880" cy="4564548"/>
          </a:xfrm>
          <a:prstGeom prst="rect">
            <a:avLst/>
          </a:prstGeom>
        </p:spPr>
      </p:pic>
      <p:sp>
        <p:nvSpPr>
          <p:cNvPr id="7" name="TextBox 6">
            <a:extLst>
              <a:ext uri="{FF2B5EF4-FFF2-40B4-BE49-F238E27FC236}">
                <a16:creationId xmlns:a16="http://schemas.microsoft.com/office/drawing/2014/main" id="{4A3FBA23-311F-FB4A-94CA-3B0024F4AEE8}"/>
              </a:ext>
            </a:extLst>
          </p:cNvPr>
          <p:cNvSpPr txBox="1"/>
          <p:nvPr/>
        </p:nvSpPr>
        <p:spPr>
          <a:xfrm>
            <a:off x="3779912" y="2469229"/>
            <a:ext cx="5184576" cy="2031325"/>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Общение с детьми и проведение с ними философских бесед требуют от взрослого внимания к детскому способу мыслить и чувствовать мир.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Педагогу предоставляется уникальный шанс профессионального и личностного роста. Кажущиеся на первый взгляд наивными детские вопросы «почему?» помогают нам подвергнуть сомнению собственные устоявшиеся убеждения, ценности, выйти за рамки повседневности.</a:t>
            </a:r>
          </a:p>
        </p:txBody>
      </p:sp>
      <p:pic>
        <p:nvPicPr>
          <p:cNvPr id="6" name="Рисунок 5">
            <a:extLst>
              <a:ext uri="{FF2B5EF4-FFF2-40B4-BE49-F238E27FC236}">
                <a16:creationId xmlns:a16="http://schemas.microsoft.com/office/drawing/2014/main" id="{C7D5F730-B42E-A24F-810A-1C089ADEDC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02198" y="747039"/>
            <a:ext cx="2479363" cy="1620000"/>
          </a:xfrm>
          <a:prstGeom prst="rect">
            <a:avLst/>
          </a:prstGeom>
          <a:ln w="6350">
            <a:solidFill>
              <a:schemeClr val="tx1">
                <a:lumMod val="65000"/>
                <a:lumOff val="35000"/>
              </a:schemeClr>
            </a:solidFill>
          </a:ln>
        </p:spPr>
      </p:pic>
      <p:pic>
        <p:nvPicPr>
          <p:cNvPr id="9" name="Рисунок 8">
            <a:extLst>
              <a:ext uri="{FF2B5EF4-FFF2-40B4-BE49-F238E27FC236}">
                <a16:creationId xmlns:a16="http://schemas.microsoft.com/office/drawing/2014/main" id="{C30C0FAB-9813-4040-A306-1769E15F3C5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92838" y="834815"/>
            <a:ext cx="2479362" cy="1620000"/>
          </a:xfrm>
          <a:prstGeom prst="rect">
            <a:avLst/>
          </a:prstGeom>
          <a:ln w="6350">
            <a:solidFill>
              <a:schemeClr val="tx1">
                <a:lumMod val="65000"/>
                <a:lumOff val="35000"/>
              </a:schemeClr>
            </a:solidFill>
          </a:ln>
        </p:spPr>
      </p:pic>
      <p:cxnSp>
        <p:nvCxnSpPr>
          <p:cNvPr id="11" name="Прямая соединительная линия 10">
            <a:extLst>
              <a:ext uri="{FF2B5EF4-FFF2-40B4-BE49-F238E27FC236}">
                <a16:creationId xmlns:a16="http://schemas.microsoft.com/office/drawing/2014/main" id="{1FB79E4D-C538-B543-B37B-A40814B3CB72}"/>
              </a:ext>
            </a:extLst>
          </p:cNvPr>
          <p:cNvCxnSpPr>
            <a:stCxn id="9" idx="0"/>
            <a:endCxn id="9" idx="2"/>
          </p:cNvCxnSpPr>
          <p:nvPr/>
        </p:nvCxnSpPr>
        <p:spPr>
          <a:xfrm>
            <a:off x="5132519" y="834815"/>
            <a:ext cx="0" cy="1620000"/>
          </a:xfrm>
          <a:prstGeom prst="line">
            <a:avLst/>
          </a:prstGeom>
        </p:spPr>
        <p:style>
          <a:lnRef idx="1">
            <a:schemeClr val="dk1"/>
          </a:lnRef>
          <a:fillRef idx="0">
            <a:schemeClr val="dk1"/>
          </a:fillRef>
          <a:effectRef idx="0">
            <a:schemeClr val="dk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11FBC990-F590-224E-9303-B0CEDEF258C3}"/>
              </a:ext>
            </a:extLst>
          </p:cNvPr>
          <p:cNvCxnSpPr>
            <a:stCxn id="6" idx="0"/>
            <a:endCxn id="6" idx="2"/>
          </p:cNvCxnSpPr>
          <p:nvPr/>
        </p:nvCxnSpPr>
        <p:spPr>
          <a:xfrm>
            <a:off x="7541880" y="747039"/>
            <a:ext cx="0" cy="1620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73852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134D548D-5B60-F043-8385-0B360E8B2AB2}"/>
              </a:ext>
            </a:extLst>
          </p:cNvPr>
          <p:cNvSpPr>
            <a:spLocks noGrp="1"/>
          </p:cNvSpPr>
          <p:nvPr>
            <p:ph type="title"/>
          </p:nvPr>
        </p:nvSpPr>
        <p:spPr>
          <a:xfrm>
            <a:off x="5127574" y="82720"/>
            <a:ext cx="3888432" cy="983484"/>
          </a:xfrm>
        </p:spPr>
        <p:txBody>
          <a:bodyPr>
            <a:normAutofit/>
          </a:bodyPr>
          <a:lstStyle/>
          <a:p>
            <a:pPr algn="l"/>
            <a:r>
              <a:rPr lang="ru-RU" sz="1400" b="1" dirty="0">
                <a:latin typeface="Arial" panose="020B0604020202020204" pitchFamily="34" charset="0"/>
                <a:cs typeface="Arial" panose="020B0604020202020204" pitchFamily="34" charset="0"/>
              </a:rPr>
              <a:t>33 БЛЕСТЯЩИЕ ИДЕИ </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ДЛЯ ДЕТСКОГО САДА</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Делаем игрушки своими руками</a:t>
            </a:r>
          </a:p>
        </p:txBody>
      </p:sp>
      <p:pic>
        <p:nvPicPr>
          <p:cNvPr id="5" name="Рисунок 4">
            <a:extLst>
              <a:ext uri="{FF2B5EF4-FFF2-40B4-BE49-F238E27FC236}">
                <a16:creationId xmlns:a16="http://schemas.microsoft.com/office/drawing/2014/main" id="{7E849EE3-36E5-734A-A69A-410A6BB5D0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898"/>
            <a:ext cx="4993020" cy="4576936"/>
          </a:xfrm>
          <a:prstGeom prst="rect">
            <a:avLst/>
          </a:prstGeom>
        </p:spPr>
      </p:pic>
      <p:sp>
        <p:nvSpPr>
          <p:cNvPr id="7" name="TextBox 6">
            <a:extLst>
              <a:ext uri="{FF2B5EF4-FFF2-40B4-BE49-F238E27FC236}">
                <a16:creationId xmlns:a16="http://schemas.microsoft.com/office/drawing/2014/main" id="{91B1EBFC-84D1-4B43-AD5E-9743FA4EB007}"/>
              </a:ext>
            </a:extLst>
          </p:cNvPr>
          <p:cNvSpPr txBox="1"/>
          <p:nvPr/>
        </p:nvSpPr>
        <p:spPr>
          <a:xfrm>
            <a:off x="5127574" y="1255156"/>
            <a:ext cx="3888432" cy="2893100"/>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Пустые пластиковые бутылочки, картонные коробки из-под обуви, контейнеры из-под ягод и овощей — для большинства взрослых это не что иное, как мусор. </a:t>
            </a:r>
          </a:p>
          <a:p>
            <a:r>
              <a:rPr lang="ru-RU" sz="1400" dirty="0">
                <a:latin typeface="Arial" panose="020B0604020202020204" pitchFamily="34" charset="0"/>
                <a:cs typeface="Arial" panose="020B0604020202020204" pitchFamily="34" charset="0"/>
              </a:rPr>
              <a:t>Для малышей все эти предметы — настоящее сокровище: они таят в себе множество тайн, которые хочется исследовать. </a:t>
            </a:r>
          </a:p>
          <a:p>
            <a:r>
              <a:rPr lang="ru-RU" sz="1400" dirty="0">
                <a:latin typeface="Arial" panose="020B0604020202020204" pitchFamily="34" charset="0"/>
                <a:cs typeface="Arial" panose="020B0604020202020204" pitchFamily="34" charset="0"/>
              </a:rPr>
              <a:t>Благодаря творческому подходу педагогов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к образовательному процессу, отслужившая свое упаковка превращается </a:t>
            </a:r>
          </a:p>
          <a:p>
            <a:r>
              <a:rPr lang="ru-RU" sz="1400" dirty="0">
                <a:latin typeface="Arial" panose="020B0604020202020204" pitchFamily="34" charset="0"/>
                <a:cs typeface="Arial" panose="020B0604020202020204" pitchFamily="34" charset="0"/>
              </a:rPr>
              <a:t>в неспецифический развивающий материал.</a:t>
            </a:r>
          </a:p>
        </p:txBody>
      </p:sp>
      <p:sp>
        <p:nvSpPr>
          <p:cNvPr id="4" name="Прямоугольник 3">
            <a:extLst>
              <a:ext uri="{FF2B5EF4-FFF2-40B4-BE49-F238E27FC236}">
                <a16:creationId xmlns:a16="http://schemas.microsoft.com/office/drawing/2014/main" id="{2A715E60-24C8-BC4A-9AAB-B682E40EA086}"/>
              </a:ext>
            </a:extLst>
          </p:cNvPr>
          <p:cNvSpPr/>
          <p:nvPr/>
        </p:nvSpPr>
        <p:spPr>
          <a:xfrm>
            <a:off x="5127574" y="944426"/>
            <a:ext cx="1888209" cy="276999"/>
          </a:xfrm>
          <a:prstGeom prst="rect">
            <a:avLst/>
          </a:prstGeom>
        </p:spPr>
        <p:txBody>
          <a:bodyPr wrap="none">
            <a:spAutoFit/>
          </a:bodyPr>
          <a:lstStyle/>
          <a:p>
            <a:r>
              <a:rPr lang="ru-RU" sz="1200" dirty="0">
                <a:latin typeface="Arial" panose="020B0604020202020204" pitchFamily="34" charset="0"/>
                <a:cs typeface="Arial" panose="020B0604020202020204" pitchFamily="34" charset="0"/>
              </a:rPr>
              <a:t>А. </a:t>
            </a:r>
            <a:r>
              <a:rPr lang="ru-RU" sz="1200" dirty="0" err="1">
                <a:latin typeface="Arial" panose="020B0604020202020204" pitchFamily="34" charset="0"/>
                <a:cs typeface="Arial" panose="020B0604020202020204" pitchFamily="34" charset="0"/>
              </a:rPr>
              <a:t>Бостельман</a:t>
            </a:r>
            <a:r>
              <a:rPr lang="ru-RU" sz="1200" dirty="0">
                <a:latin typeface="Arial" panose="020B0604020202020204" pitchFamily="34" charset="0"/>
                <a:cs typeface="Arial" panose="020B0604020202020204" pitchFamily="34" charset="0"/>
              </a:rPr>
              <a:t>, М. </a:t>
            </a:r>
            <a:r>
              <a:rPr lang="ru-RU" sz="1200" dirty="0" err="1">
                <a:latin typeface="Arial" panose="020B0604020202020204" pitchFamily="34" charset="0"/>
                <a:cs typeface="Arial" panose="020B0604020202020204" pitchFamily="34" charset="0"/>
              </a:rPr>
              <a:t>Финк</a:t>
            </a:r>
            <a:endParaRPr lang="ru-RU" sz="1200" dirty="0"/>
          </a:p>
        </p:txBody>
      </p:sp>
    </p:spTree>
    <p:extLst>
      <p:ext uri="{BB962C8B-B14F-4D97-AF65-F5344CB8AC3E}">
        <p14:creationId xmlns:p14="http://schemas.microsoft.com/office/powerpoint/2010/main" val="3059917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A4922945-B686-E841-9038-FF6076E7A744}"/>
              </a:ext>
            </a:extLst>
          </p:cNvPr>
          <p:cNvSpPr>
            <a:spLocks noGrp="1"/>
          </p:cNvSpPr>
          <p:nvPr>
            <p:ph type="title"/>
          </p:nvPr>
        </p:nvSpPr>
        <p:spPr>
          <a:xfrm>
            <a:off x="5220072" y="185103"/>
            <a:ext cx="4320480" cy="858764"/>
          </a:xfrm>
        </p:spPr>
        <p:txBody>
          <a:bodyPr>
            <a:noAutofit/>
          </a:bodyPr>
          <a:lstStyle/>
          <a:p>
            <a:pPr algn="l"/>
            <a:r>
              <a:rPr lang="ru-RU" sz="1400" b="1" dirty="0">
                <a:latin typeface="Arial" panose="020B0604020202020204" pitchFamily="34" charset="0"/>
                <a:cs typeface="Arial" panose="020B0604020202020204" pitchFamily="34" charset="0"/>
              </a:rPr>
              <a:t>ВОДА И ВОЗДУХ</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Советы, игры и практические занятия </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для любопытных детей от 4 до 7 лет</a:t>
            </a:r>
          </a:p>
        </p:txBody>
      </p:sp>
      <p:pic>
        <p:nvPicPr>
          <p:cNvPr id="5" name="Рисунок 4">
            <a:extLst>
              <a:ext uri="{FF2B5EF4-FFF2-40B4-BE49-F238E27FC236}">
                <a16:creationId xmlns:a16="http://schemas.microsoft.com/office/drawing/2014/main" id="{07FD9CFC-BB29-CA44-A20B-E895CF2DF2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5005063" cy="4587974"/>
          </a:xfrm>
          <a:prstGeom prst="rect">
            <a:avLst/>
          </a:prstGeom>
        </p:spPr>
      </p:pic>
      <p:sp>
        <p:nvSpPr>
          <p:cNvPr id="7" name="TextBox 6">
            <a:extLst>
              <a:ext uri="{FF2B5EF4-FFF2-40B4-BE49-F238E27FC236}">
                <a16:creationId xmlns:a16="http://schemas.microsoft.com/office/drawing/2014/main" id="{B803536F-5365-D64D-9433-29F4880E889E}"/>
              </a:ext>
            </a:extLst>
          </p:cNvPr>
          <p:cNvSpPr txBox="1"/>
          <p:nvPr/>
        </p:nvSpPr>
        <p:spPr>
          <a:xfrm>
            <a:off x="5220072" y="1263987"/>
            <a:ext cx="3816424" cy="3108543"/>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Почему зеркало становится мокрым, когда я на него дышу? Почему шарик «кричит», если из него начать выпускать воздух? Могу ли я глотать, когда стою на голове? То, что взрослым кажется привычным </a:t>
            </a:r>
          </a:p>
          <a:p>
            <a:r>
              <a:rPr lang="ru-RU" sz="1400" dirty="0">
                <a:latin typeface="Arial" panose="020B0604020202020204" pitchFamily="34" charset="0"/>
                <a:cs typeface="Arial" panose="020B0604020202020204" pitchFamily="34" charset="0"/>
              </a:rPr>
              <a:t>и обыденным, ново и незнакомо ребенку, заинтересовывает и удивляет его. Ответы на детские вопросы взрослые могут искать совместно с детьми путем увлекательных экспериментов, вместе добираясь до сути. </a:t>
            </a:r>
          </a:p>
          <a:p>
            <a:r>
              <a:rPr lang="ru-RU" sz="1400" dirty="0">
                <a:latin typeface="Arial" panose="020B0604020202020204" pitchFamily="34" charset="0"/>
                <a:cs typeface="Arial" panose="020B0604020202020204" pitchFamily="34" charset="0"/>
              </a:rPr>
              <a:t>Книга представляет педагогам и родителям массу идей для экспериментов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и 26 полностью разработанных экспериментальных занятий.</a:t>
            </a:r>
          </a:p>
        </p:txBody>
      </p:sp>
      <p:sp>
        <p:nvSpPr>
          <p:cNvPr id="8" name="Прямоугольник 7">
            <a:extLst>
              <a:ext uri="{FF2B5EF4-FFF2-40B4-BE49-F238E27FC236}">
                <a16:creationId xmlns:a16="http://schemas.microsoft.com/office/drawing/2014/main" id="{C11E5927-D611-3745-BBA1-B53A2F8623DF}"/>
              </a:ext>
            </a:extLst>
          </p:cNvPr>
          <p:cNvSpPr/>
          <p:nvPr/>
        </p:nvSpPr>
        <p:spPr>
          <a:xfrm>
            <a:off x="5220072" y="1002377"/>
            <a:ext cx="1077539" cy="261610"/>
          </a:xfrm>
          <a:prstGeom prst="rect">
            <a:avLst/>
          </a:prstGeom>
        </p:spPr>
        <p:txBody>
          <a:bodyPr wrap="none">
            <a:spAutoFit/>
          </a:bodyPr>
          <a:lstStyle/>
          <a:p>
            <a:r>
              <a:rPr lang="ru-RU" sz="1100" dirty="0">
                <a:latin typeface="Arial" panose="020B0604020202020204" pitchFamily="34" charset="0"/>
                <a:cs typeface="Arial" panose="020B0604020202020204" pitchFamily="34" charset="0"/>
              </a:rPr>
              <a:t>А. </a:t>
            </a:r>
            <a:r>
              <a:rPr lang="ru-RU" sz="1100" dirty="0" err="1">
                <a:latin typeface="Arial" panose="020B0604020202020204" pitchFamily="34" charset="0"/>
                <a:cs typeface="Arial" panose="020B0604020202020204" pitchFamily="34" charset="0"/>
              </a:rPr>
              <a:t>Хюндлингс</a:t>
            </a:r>
            <a:endParaRPr lang="ru-RU" sz="1100" dirty="0"/>
          </a:p>
        </p:txBody>
      </p:sp>
    </p:spTree>
    <p:extLst>
      <p:ext uri="{BB962C8B-B14F-4D97-AF65-F5344CB8AC3E}">
        <p14:creationId xmlns:p14="http://schemas.microsoft.com/office/powerpoint/2010/main" val="3046966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2C65C440-7BED-EE4C-A2E9-337AA17F9347}"/>
              </a:ext>
            </a:extLst>
          </p:cNvPr>
          <p:cNvSpPr>
            <a:spLocks noGrp="1"/>
          </p:cNvSpPr>
          <p:nvPr>
            <p:ph type="title"/>
          </p:nvPr>
        </p:nvSpPr>
        <p:spPr>
          <a:xfrm>
            <a:off x="5165958" y="217604"/>
            <a:ext cx="3870537" cy="1057357"/>
          </a:xfrm>
        </p:spPr>
        <p:txBody>
          <a:bodyPr>
            <a:noAutofit/>
          </a:bodyPr>
          <a:lstStyle/>
          <a:p>
            <a:pPr algn="l"/>
            <a:r>
              <a:rPr lang="ru-RU" sz="1400" b="1" dirty="0">
                <a:latin typeface="Arial" panose="020B0604020202020204" pitchFamily="34" charset="0"/>
                <a:cs typeface="Arial" panose="020B0604020202020204" pitchFamily="34" charset="0"/>
              </a:rPr>
              <a:t>СВЕТ И СИЛА</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Практические занятия для любопытных детей от 4 до 7 лет</a:t>
            </a:r>
          </a:p>
        </p:txBody>
      </p:sp>
      <p:pic>
        <p:nvPicPr>
          <p:cNvPr id="5" name="Рисунок 4">
            <a:extLst>
              <a:ext uri="{FF2B5EF4-FFF2-40B4-BE49-F238E27FC236}">
                <a16:creationId xmlns:a16="http://schemas.microsoft.com/office/drawing/2014/main" id="{29EF9750-D238-EC49-8E0E-7BDD0CBA65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2" y="0"/>
            <a:ext cx="5005064" cy="4587974"/>
          </a:xfrm>
          <a:prstGeom prst="rect">
            <a:avLst/>
          </a:prstGeom>
        </p:spPr>
      </p:pic>
      <p:sp>
        <p:nvSpPr>
          <p:cNvPr id="7" name="TextBox 6">
            <a:extLst>
              <a:ext uri="{FF2B5EF4-FFF2-40B4-BE49-F238E27FC236}">
                <a16:creationId xmlns:a16="http://schemas.microsoft.com/office/drawing/2014/main" id="{4AFB29FE-D4F1-374A-B0C2-5F04FD3B33AE}"/>
              </a:ext>
            </a:extLst>
          </p:cNvPr>
          <p:cNvSpPr txBox="1"/>
          <p:nvPr/>
        </p:nvSpPr>
        <p:spPr>
          <a:xfrm>
            <a:off x="5148064" y="1621060"/>
            <a:ext cx="3708412" cy="2462213"/>
          </a:xfrm>
          <a:prstGeom prst="rect">
            <a:avLst/>
          </a:prstGeom>
          <a:noFill/>
        </p:spPr>
        <p:txBody>
          <a:bodyPr wrap="square" rtlCol="0">
            <a:spAutoFit/>
          </a:bodyPr>
          <a:lstStyle/>
          <a:p>
            <a:pPr marL="28575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Почему раскачивается конь-качалка? </a:t>
            </a:r>
          </a:p>
          <a:p>
            <a:pPr marL="28575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Какого цвета свет?</a:t>
            </a:r>
          </a:p>
          <a:p>
            <a:pPr marL="28575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Почему я вижу себя в зеркале?</a:t>
            </a:r>
          </a:p>
          <a:p>
            <a:endParaRPr lang="ru-RU" sz="1400" dirty="0">
              <a:latin typeface="Arial" panose="020B0604020202020204" pitchFamily="34" charset="0"/>
              <a:cs typeface="Arial" panose="020B0604020202020204" pitchFamily="34" charset="0"/>
            </a:endParaRPr>
          </a:p>
          <a:p>
            <a:r>
              <a:rPr lang="ru-RU" sz="1400" dirty="0">
                <a:latin typeface="Arial" panose="020B0604020202020204" pitchFamily="34" charset="0"/>
                <a:cs typeface="Arial" panose="020B0604020202020204" pitchFamily="34" charset="0"/>
              </a:rPr>
              <a:t>Ответы на детские вопросы взрослые могут искать совместно с детьми путем увлекательных экспериментов. В издании  представлены  разработки экспериментальных занятий, которые окажут  педагогам и родителям неоценимую помощь.</a:t>
            </a:r>
          </a:p>
        </p:txBody>
      </p:sp>
      <p:sp>
        <p:nvSpPr>
          <p:cNvPr id="4" name="Прямоугольник 3">
            <a:extLst>
              <a:ext uri="{FF2B5EF4-FFF2-40B4-BE49-F238E27FC236}">
                <a16:creationId xmlns:a16="http://schemas.microsoft.com/office/drawing/2014/main" id="{160DC02B-7D43-9A4F-BC0F-610A5A3F6F3E}"/>
              </a:ext>
            </a:extLst>
          </p:cNvPr>
          <p:cNvSpPr/>
          <p:nvPr/>
        </p:nvSpPr>
        <p:spPr>
          <a:xfrm>
            <a:off x="5138906" y="1136461"/>
            <a:ext cx="1157496" cy="276999"/>
          </a:xfrm>
          <a:prstGeom prst="rect">
            <a:avLst/>
          </a:prstGeom>
        </p:spPr>
        <p:txBody>
          <a:bodyPr wrap="none">
            <a:spAutoFit/>
          </a:bodyPr>
          <a:lstStyle/>
          <a:p>
            <a:r>
              <a:rPr lang="ru-RU" sz="1200" dirty="0">
                <a:latin typeface="Arial" panose="020B0604020202020204" pitchFamily="34" charset="0"/>
                <a:cs typeface="Arial" panose="020B0604020202020204" pitchFamily="34" charset="0"/>
              </a:rPr>
              <a:t>А. </a:t>
            </a:r>
            <a:r>
              <a:rPr lang="ru-RU" sz="1200" dirty="0" err="1">
                <a:latin typeface="Arial" panose="020B0604020202020204" pitchFamily="34" charset="0"/>
                <a:cs typeface="Arial" panose="020B0604020202020204" pitchFamily="34" charset="0"/>
              </a:rPr>
              <a:t>Хюндлингс</a:t>
            </a:r>
            <a:endParaRPr lang="ru-RU" sz="1200" dirty="0"/>
          </a:p>
        </p:txBody>
      </p:sp>
    </p:spTree>
    <p:extLst>
      <p:ext uri="{BB962C8B-B14F-4D97-AF65-F5344CB8AC3E}">
        <p14:creationId xmlns:p14="http://schemas.microsoft.com/office/powerpoint/2010/main" val="1205284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6EF2F858-E128-4D4D-8AF5-D25D65E882E9}"/>
              </a:ext>
            </a:extLst>
          </p:cNvPr>
          <p:cNvSpPr>
            <a:spLocks noGrp="1"/>
          </p:cNvSpPr>
          <p:nvPr>
            <p:ph type="title"/>
          </p:nvPr>
        </p:nvSpPr>
        <p:spPr>
          <a:xfrm>
            <a:off x="5150566" y="99648"/>
            <a:ext cx="3971575" cy="1121856"/>
          </a:xfrm>
        </p:spPr>
        <p:txBody>
          <a:bodyPr>
            <a:normAutofit/>
          </a:bodyPr>
          <a:lstStyle/>
          <a:p>
            <a:pPr algn="l"/>
            <a:r>
              <a:rPr lang="ru-RU" sz="1400" b="1" dirty="0">
                <a:latin typeface="Arial" panose="020B0604020202020204" pitchFamily="34" charset="0"/>
                <a:cs typeface="Arial" panose="020B0604020202020204" pitchFamily="34" charset="0"/>
              </a:rPr>
              <a:t>МАГНЕТИЗМ И ЭЛЕКТРИЧЕСТВО</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Практические занятия для любопытных детей от 4 до 7 лет</a:t>
            </a:r>
            <a:endParaRPr lang="ru-RU" sz="1400" b="1" i="1"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C207E5E6-EB70-8C42-B2E7-ADDB3DD632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450"/>
            <a:ext cx="5009918" cy="4592424"/>
          </a:xfrm>
          <a:prstGeom prst="rect">
            <a:avLst/>
          </a:prstGeom>
        </p:spPr>
      </p:pic>
      <p:sp>
        <p:nvSpPr>
          <p:cNvPr id="11" name="TextBox 10">
            <a:extLst>
              <a:ext uri="{FF2B5EF4-FFF2-40B4-BE49-F238E27FC236}">
                <a16:creationId xmlns:a16="http://schemas.microsoft.com/office/drawing/2014/main" id="{E533C095-4C73-E64A-B806-1B44ED2E2B8A}"/>
              </a:ext>
            </a:extLst>
          </p:cNvPr>
          <p:cNvSpPr txBox="1"/>
          <p:nvPr/>
        </p:nvSpPr>
        <p:spPr>
          <a:xfrm>
            <a:off x="5127736" y="2362098"/>
            <a:ext cx="3980768" cy="1600438"/>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Исследования являются естественной формой детского освоения мира и учения. </a:t>
            </a:r>
            <a:endParaRPr lang="ru-RU" sz="900" dirty="0">
              <a:latin typeface="Arial" panose="020B0604020202020204" pitchFamily="34" charset="0"/>
              <a:cs typeface="Arial" panose="020B0604020202020204" pitchFamily="34" charset="0"/>
            </a:endParaRPr>
          </a:p>
          <a:p>
            <a:r>
              <a:rPr lang="ru-RU" sz="1400" dirty="0">
                <a:latin typeface="Arial" panose="020B0604020202020204" pitchFamily="34" charset="0"/>
                <a:cs typeface="Arial" panose="020B0604020202020204" pitchFamily="34" charset="0"/>
              </a:rPr>
              <a:t>Ответы на детские вопросы взрослые могут искать совместно с детьми путем увлекательных экспериментов. Книга представляет педагогам и родителям разработки 17 экспериментальных занятий.</a:t>
            </a:r>
          </a:p>
        </p:txBody>
      </p:sp>
      <p:sp>
        <p:nvSpPr>
          <p:cNvPr id="14" name="Прямоугольник 13">
            <a:extLst>
              <a:ext uri="{FF2B5EF4-FFF2-40B4-BE49-F238E27FC236}">
                <a16:creationId xmlns:a16="http://schemas.microsoft.com/office/drawing/2014/main" id="{E5BA5723-BD2E-534C-86F3-F1E60944DAA6}"/>
              </a:ext>
            </a:extLst>
          </p:cNvPr>
          <p:cNvSpPr/>
          <p:nvPr/>
        </p:nvSpPr>
        <p:spPr>
          <a:xfrm>
            <a:off x="5128037" y="1491728"/>
            <a:ext cx="4045640" cy="861774"/>
          </a:xfrm>
          <a:prstGeom prst="rect">
            <a:avLst/>
          </a:prstGeom>
        </p:spPr>
        <p:txBody>
          <a:bodyPr wrap="square">
            <a:spAutoFit/>
          </a:bodyPr>
          <a:lstStyle/>
          <a:p>
            <a:pPr marL="28575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Почему горит лампочка? </a:t>
            </a:r>
          </a:p>
          <a:p>
            <a:pPr marL="285750" indent="-285750">
              <a:buFont typeface="Arial" panose="020B0604020202020204" pitchFamily="34" charset="0"/>
              <a:buChar char="•"/>
            </a:pPr>
            <a:endParaRPr lang="ru-RU" sz="3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Почему скрепки прилипают друг к другу? </a:t>
            </a:r>
          </a:p>
          <a:p>
            <a:pPr marL="285750" indent="-285750">
              <a:buFont typeface="Arial" panose="020B0604020202020204" pitchFamily="34" charset="0"/>
              <a:buChar char="•"/>
            </a:pPr>
            <a:endParaRPr lang="ru-RU" sz="5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Почему волосы на голове встали дыбом? </a:t>
            </a:r>
          </a:p>
        </p:txBody>
      </p:sp>
      <p:sp>
        <p:nvSpPr>
          <p:cNvPr id="8" name="Прямоугольник 7">
            <a:extLst>
              <a:ext uri="{FF2B5EF4-FFF2-40B4-BE49-F238E27FC236}">
                <a16:creationId xmlns:a16="http://schemas.microsoft.com/office/drawing/2014/main" id="{9B26C2C6-09B5-EF49-BFFD-3984B7392950}"/>
              </a:ext>
            </a:extLst>
          </p:cNvPr>
          <p:cNvSpPr/>
          <p:nvPr/>
        </p:nvSpPr>
        <p:spPr>
          <a:xfrm>
            <a:off x="5150566" y="1076815"/>
            <a:ext cx="1157496" cy="276999"/>
          </a:xfrm>
          <a:prstGeom prst="rect">
            <a:avLst/>
          </a:prstGeom>
        </p:spPr>
        <p:txBody>
          <a:bodyPr wrap="none">
            <a:spAutoFit/>
          </a:bodyPr>
          <a:lstStyle/>
          <a:p>
            <a:r>
              <a:rPr lang="ru-RU" sz="1200" dirty="0">
                <a:latin typeface="Arial" panose="020B0604020202020204" pitchFamily="34" charset="0"/>
                <a:cs typeface="Arial" panose="020B0604020202020204" pitchFamily="34" charset="0"/>
              </a:rPr>
              <a:t>А. </a:t>
            </a:r>
            <a:r>
              <a:rPr lang="ru-RU" sz="1200" dirty="0" err="1">
                <a:latin typeface="Arial" panose="020B0604020202020204" pitchFamily="34" charset="0"/>
                <a:cs typeface="Arial" panose="020B0604020202020204" pitchFamily="34" charset="0"/>
              </a:rPr>
              <a:t>Хюндлингс</a:t>
            </a:r>
            <a:endParaRPr lang="ru-RU" sz="1200" dirty="0"/>
          </a:p>
        </p:txBody>
      </p:sp>
    </p:spTree>
    <p:extLst>
      <p:ext uri="{BB962C8B-B14F-4D97-AF65-F5344CB8AC3E}">
        <p14:creationId xmlns:p14="http://schemas.microsoft.com/office/powerpoint/2010/main" val="1772870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F44C1B3E-3E3C-4B43-A684-178B59D9AA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364088" cy="4515966"/>
          </a:xfrm>
          <a:prstGeom prst="rect">
            <a:avLst/>
          </a:prstGeom>
        </p:spPr>
      </p:pic>
      <p:sp>
        <p:nvSpPr>
          <p:cNvPr id="3" name="Заголовок 1">
            <a:extLst>
              <a:ext uri="{FF2B5EF4-FFF2-40B4-BE49-F238E27FC236}">
                <a16:creationId xmlns:a16="http://schemas.microsoft.com/office/drawing/2014/main" id="{6EF2F858-E128-4D4D-8AF5-D25D65E882E9}"/>
              </a:ext>
            </a:extLst>
          </p:cNvPr>
          <p:cNvSpPr txBox="1">
            <a:spLocks/>
          </p:cNvSpPr>
          <p:nvPr/>
        </p:nvSpPr>
        <p:spPr>
          <a:xfrm>
            <a:off x="5378912" y="84989"/>
            <a:ext cx="3707904" cy="81044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400" b="1" dirty="0">
                <a:latin typeface="Arial" panose="020B0604020202020204" pitchFamily="34" charset="0"/>
                <a:cs typeface="Arial" panose="020B0604020202020204" pitchFamily="34" charset="0"/>
              </a:rPr>
              <a:t>ЭКСПЕРИМЕНТЫ В ДЕТСКОМ САДУ </a:t>
            </a:r>
          </a:p>
          <a:p>
            <a:pPr algn="l"/>
            <a:r>
              <a:rPr lang="ru-RU" sz="1400" b="1" dirty="0">
                <a:latin typeface="Arial" panose="020B0604020202020204" pitchFamily="34" charset="0"/>
                <a:cs typeface="Arial" panose="020B0604020202020204" pitchFamily="34" charset="0"/>
              </a:rPr>
              <a:t>И НАЧАЛЬНОЙ ШКОЛЕ</a:t>
            </a:r>
            <a:br>
              <a:rPr lang="ru-RU" sz="1400" b="1" dirty="0">
                <a:latin typeface="Arial" panose="020B0604020202020204" pitchFamily="34" charset="0"/>
                <a:cs typeface="Arial" panose="020B0604020202020204" pitchFamily="34" charset="0"/>
              </a:rPr>
            </a:br>
            <a:endParaRPr lang="en-US" sz="400" b="1" dirty="0">
              <a:latin typeface="Arial" panose="020B0604020202020204" pitchFamily="34" charset="0"/>
              <a:cs typeface="Arial" panose="020B0604020202020204" pitchFamily="34" charset="0"/>
            </a:endParaRPr>
          </a:p>
          <a:p>
            <a:pPr algn="l"/>
            <a:r>
              <a:rPr lang="ru-RU" sz="1400" b="1" dirty="0">
                <a:latin typeface="Arial" panose="020B0604020202020204" pitchFamily="34" charset="0"/>
                <a:cs typeface="Arial" panose="020B0604020202020204" pitchFamily="34" charset="0"/>
              </a:rPr>
              <a:t>Комплект карточек</a:t>
            </a:r>
          </a:p>
        </p:txBody>
      </p:sp>
      <p:sp>
        <p:nvSpPr>
          <p:cNvPr id="6" name="Прямоугольник 5">
            <a:extLst>
              <a:ext uri="{FF2B5EF4-FFF2-40B4-BE49-F238E27FC236}">
                <a16:creationId xmlns:a16="http://schemas.microsoft.com/office/drawing/2014/main" id="{E5BA5723-BD2E-534C-86F3-F1E60944DAA6}"/>
              </a:ext>
            </a:extLst>
          </p:cNvPr>
          <p:cNvSpPr/>
          <p:nvPr/>
        </p:nvSpPr>
        <p:spPr>
          <a:xfrm>
            <a:off x="5378913" y="1163612"/>
            <a:ext cx="3795680" cy="3323987"/>
          </a:xfrm>
          <a:prstGeom prst="rect">
            <a:avLst/>
          </a:prstGeom>
        </p:spPr>
        <p:txBody>
          <a:bodyPr wrap="square">
            <a:spAutoFit/>
          </a:bodyPr>
          <a:lstStyle/>
          <a:p>
            <a:r>
              <a:rPr lang="ru-RU" sz="1400" dirty="0">
                <a:latin typeface="Arial" panose="020B0604020202020204" pitchFamily="34" charset="0"/>
                <a:cs typeface="Arial" panose="020B0604020202020204" pitchFamily="34" charset="0"/>
              </a:rPr>
              <a:t>Материалы для проведения простых опытов помогают изучить явления окружающего мира, с которыми дети встречаются в повседневной жизни.</a:t>
            </a:r>
            <a:endParaRPr lang="en-US" sz="1400" dirty="0">
              <a:latin typeface="Arial" panose="020B0604020202020204" pitchFamily="34" charset="0"/>
              <a:cs typeface="Arial" panose="020B0604020202020204" pitchFamily="34" charset="0"/>
            </a:endParaRPr>
          </a:p>
          <a:p>
            <a:endParaRPr lang="ru-RU" sz="1400" dirty="0">
              <a:latin typeface="Arial" panose="020B0604020202020204" pitchFamily="34" charset="0"/>
              <a:cs typeface="Arial" panose="020B0604020202020204" pitchFamily="34" charset="0"/>
            </a:endParaRPr>
          </a:p>
          <a:p>
            <a:r>
              <a:rPr lang="ru-RU" sz="1400" b="1" dirty="0">
                <a:latin typeface="Arial" panose="020B0604020202020204" pitchFamily="34" charset="0"/>
                <a:cs typeface="Arial" panose="020B0604020202020204" pitchFamily="34" charset="0"/>
              </a:rPr>
              <a:t>Преимущества комплекта: </a:t>
            </a:r>
          </a:p>
          <a:p>
            <a:pPr marL="285743" indent="-285743">
              <a:buFont typeface="Arial" panose="020B0604020202020204" pitchFamily="34" charset="0"/>
              <a:buChar char="•"/>
            </a:pPr>
            <a:r>
              <a:rPr lang="ru-RU" sz="1400" dirty="0">
                <a:latin typeface="Arial" panose="020B0604020202020204" pitchFamily="34" charset="0"/>
                <a:cs typeface="Arial" panose="020B0604020202020204" pitchFamily="34" charset="0"/>
              </a:rPr>
              <a:t>не требуется специального оборудования и дорогих материалов; </a:t>
            </a:r>
          </a:p>
          <a:p>
            <a:pPr marL="285743" indent="-285743">
              <a:buFont typeface="Arial" panose="020B0604020202020204" pitchFamily="34" charset="0"/>
              <a:buChar char="•"/>
            </a:pPr>
            <a:r>
              <a:rPr lang="ru-RU" sz="1400" dirty="0">
                <a:latin typeface="Arial" panose="020B0604020202020204" pitchFamily="34" charset="0"/>
                <a:cs typeface="Arial" panose="020B0604020202020204" pitchFamily="34" charset="0"/>
              </a:rPr>
              <a:t>функциональная система хранения, </a:t>
            </a:r>
          </a:p>
          <a:p>
            <a:pPr marL="285743" indent="-285743">
              <a:buFont typeface="Arial" panose="020B0604020202020204" pitchFamily="34" charset="0"/>
              <a:buChar char="•"/>
            </a:pPr>
            <a:r>
              <a:rPr lang="ru-RU" sz="1400" dirty="0">
                <a:latin typeface="Arial" panose="020B0604020202020204" pitchFamily="34" charset="0"/>
                <a:cs typeface="Arial" panose="020B0604020202020204" pitchFamily="34" charset="0"/>
              </a:rPr>
              <a:t>грамотное методическое сопровождение: вопросы закрепляющие понимание опытов; указаны время проведения экспериментов, уровень их сложности  и степень участия взрослого.</a:t>
            </a:r>
            <a:endParaRPr lang="ru-RU" sz="1400" dirty="0">
              <a:cs typeface="Arial" panose="020B0604020202020204" pitchFamily="34" charset="0"/>
            </a:endParaRPr>
          </a:p>
        </p:txBody>
      </p:sp>
      <p:sp>
        <p:nvSpPr>
          <p:cNvPr id="7" name="Прямоугольник 6">
            <a:extLst>
              <a:ext uri="{FF2B5EF4-FFF2-40B4-BE49-F238E27FC236}">
                <a16:creationId xmlns:a16="http://schemas.microsoft.com/office/drawing/2014/main" id="{9B26C2C6-09B5-EF49-BFFD-3984B7392950}"/>
              </a:ext>
            </a:extLst>
          </p:cNvPr>
          <p:cNvSpPr/>
          <p:nvPr/>
        </p:nvSpPr>
        <p:spPr>
          <a:xfrm>
            <a:off x="5407513" y="886613"/>
            <a:ext cx="1293602" cy="276999"/>
          </a:xfrm>
          <a:prstGeom prst="rect">
            <a:avLst/>
          </a:prstGeom>
        </p:spPr>
        <p:txBody>
          <a:bodyPr wrap="square">
            <a:spAutoFit/>
          </a:bodyPr>
          <a:lstStyle/>
          <a:p>
            <a:r>
              <a:rPr lang="ru-RU" sz="1200" dirty="0">
                <a:latin typeface="Arial" panose="020B0604020202020204" pitchFamily="34" charset="0"/>
                <a:cs typeface="Arial" panose="020B0604020202020204" pitchFamily="34" charset="0"/>
              </a:rPr>
              <a:t>Р. Мюллер</a:t>
            </a:r>
            <a:endParaRPr lang="ru-RU" sz="1200" dirty="0"/>
          </a:p>
        </p:txBody>
      </p:sp>
      <p:pic>
        <p:nvPicPr>
          <p:cNvPr id="9" name="Рисунок 8">
            <a:extLst>
              <a:ext uri="{FF2B5EF4-FFF2-40B4-BE49-F238E27FC236}">
                <a16:creationId xmlns:a16="http://schemas.microsoft.com/office/drawing/2014/main" id="{A43E5C08-FFC6-7F4B-9EC6-9E4CFE76D3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0758" y="4475476"/>
            <a:ext cx="1581723" cy="296162"/>
          </a:xfrm>
          <a:prstGeom prst="rect">
            <a:avLst/>
          </a:prstGeom>
        </p:spPr>
      </p:pic>
      <p:sp>
        <p:nvSpPr>
          <p:cNvPr id="10" name="TextBox 9">
            <a:extLst>
              <a:ext uri="{FF2B5EF4-FFF2-40B4-BE49-F238E27FC236}">
                <a16:creationId xmlns:a16="http://schemas.microsoft.com/office/drawing/2014/main" id="{968CE95D-B7EB-1046-BFBA-8B64D443F1F7}"/>
              </a:ext>
            </a:extLst>
          </p:cNvPr>
          <p:cNvSpPr txBox="1"/>
          <p:nvPr/>
        </p:nvSpPr>
        <p:spPr>
          <a:xfrm>
            <a:off x="7726516" y="4475477"/>
            <a:ext cx="971573" cy="307777"/>
          </a:xfrm>
          <a:prstGeom prst="rect">
            <a:avLst/>
          </a:prstGeom>
          <a:noFill/>
        </p:spPr>
        <p:txBody>
          <a:bodyPr wrap="square" rtlCol="0">
            <a:spAutoFit/>
          </a:bodyPr>
          <a:lstStyle/>
          <a:p>
            <a:r>
              <a:rPr lang="ru-RU" sz="1400" b="1" dirty="0">
                <a:solidFill>
                  <a:schemeClr val="bg1"/>
                </a:solidFill>
              </a:rPr>
              <a:t>новинка</a:t>
            </a:r>
          </a:p>
        </p:txBody>
      </p:sp>
    </p:spTree>
    <p:extLst>
      <p:ext uri="{BB962C8B-B14F-4D97-AF65-F5344CB8AC3E}">
        <p14:creationId xmlns:p14="http://schemas.microsoft.com/office/powerpoint/2010/main" val="299936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33C095-4C73-E64A-B806-1B44ED2E2B8A}"/>
              </a:ext>
            </a:extLst>
          </p:cNvPr>
          <p:cNvSpPr txBox="1"/>
          <p:nvPr/>
        </p:nvSpPr>
        <p:spPr>
          <a:xfrm>
            <a:off x="107504" y="2475516"/>
            <a:ext cx="4093071" cy="523220"/>
          </a:xfrm>
          <a:prstGeom prst="rect">
            <a:avLst/>
          </a:prstGeom>
          <a:noFill/>
        </p:spPr>
        <p:txBody>
          <a:bodyPr wrap="square" rtlCol="0">
            <a:spAutoFit/>
          </a:bodyPr>
          <a:lstStyle/>
          <a:p>
            <a:r>
              <a:rPr lang="ru-RU" sz="1400" b="1" dirty="0">
                <a:latin typeface="Arial" panose="020B0604020202020204" pitchFamily="34" charset="0"/>
                <a:cs typeface="Arial" panose="020B0604020202020204" pitchFamily="34" charset="0"/>
              </a:rPr>
              <a:t>14 карточек </a:t>
            </a:r>
            <a:r>
              <a:rPr lang="ru-RU" sz="1400" dirty="0">
                <a:latin typeface="Arial" panose="020B0604020202020204" pitchFamily="34" charset="0"/>
                <a:cs typeface="Arial" panose="020B0604020202020204" pitchFamily="34" charset="0"/>
              </a:rPr>
              <a:t>со справочными материалами </a:t>
            </a:r>
            <a:r>
              <a:rPr lang="en-US" sz="1400" dirty="0">
                <a:latin typeface="Arial" panose="020B0604020202020204" pitchFamily="34" charset="0"/>
                <a:cs typeface="Arial" panose="020B0604020202020204" pitchFamily="34" charset="0"/>
              </a:rPr>
              <a:t/>
            </a:r>
            <a:br>
              <a:rPr lang="en-US"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к каждому эксперименту</a:t>
            </a:r>
          </a:p>
        </p:txBody>
      </p:sp>
      <p:sp>
        <p:nvSpPr>
          <p:cNvPr id="11" name="TextBox 10"/>
          <p:cNvSpPr txBox="1"/>
          <p:nvPr/>
        </p:nvSpPr>
        <p:spPr>
          <a:xfrm>
            <a:off x="4474339" y="131591"/>
            <a:ext cx="4518936" cy="523220"/>
          </a:xfrm>
          <a:prstGeom prst="rect">
            <a:avLst/>
          </a:prstGeom>
          <a:noFill/>
        </p:spPr>
        <p:txBody>
          <a:bodyPr wrap="square" rtlCol="0">
            <a:spAutoFit/>
          </a:bodyPr>
          <a:lstStyle/>
          <a:p>
            <a:r>
              <a:rPr lang="ru-RU" sz="1400" b="1" dirty="0">
                <a:latin typeface="Arial" panose="020B0604020202020204" pitchFamily="34" charset="0"/>
                <a:cs typeface="Arial" panose="020B0604020202020204" pitchFamily="34" charset="0"/>
              </a:rPr>
              <a:t>82 карточки</a:t>
            </a:r>
            <a:r>
              <a:rPr lang="en-US" sz="1400" b="1" dirty="0">
                <a:latin typeface="Arial" panose="020B0604020202020204" pitchFamily="34" charset="0"/>
                <a:cs typeface="Arial" panose="020B0604020202020204" pitchFamily="34" charset="0"/>
              </a:rPr>
              <a:t> </a:t>
            </a:r>
            <a:r>
              <a:rPr lang="ru-RU" sz="1400" b="1" dirty="0">
                <a:latin typeface="Arial" panose="020B0604020202020204" pitchFamily="34" charset="0"/>
                <a:cs typeface="Arial" panose="020B0604020202020204" pitchFamily="34" charset="0"/>
              </a:rPr>
              <a:t>с экспериментами по 8 темам: </a:t>
            </a:r>
            <a:r>
              <a:rPr lang="en-US" sz="1400" dirty="0">
                <a:latin typeface="Arial" panose="020B0604020202020204" pitchFamily="34" charset="0"/>
                <a:cs typeface="Arial" panose="020B0604020202020204" pitchFamily="34" charset="0"/>
              </a:rPr>
              <a:t/>
            </a:r>
            <a:br>
              <a:rPr lang="en-US" sz="1400" dirty="0">
                <a:latin typeface="Arial" panose="020B0604020202020204" pitchFamily="34" charset="0"/>
                <a:cs typeface="Arial" panose="020B0604020202020204" pitchFamily="34" charset="0"/>
              </a:rPr>
            </a:br>
            <a:endParaRPr lang="ru-RU" sz="1400" dirty="0"/>
          </a:p>
        </p:txBody>
      </p:sp>
      <p:sp>
        <p:nvSpPr>
          <p:cNvPr id="12" name="TextBox 11"/>
          <p:cNvSpPr txBox="1"/>
          <p:nvPr/>
        </p:nvSpPr>
        <p:spPr>
          <a:xfrm>
            <a:off x="145969" y="502929"/>
            <a:ext cx="4093070" cy="523220"/>
          </a:xfrm>
          <a:prstGeom prst="rect">
            <a:avLst/>
          </a:prstGeom>
          <a:noFill/>
        </p:spPr>
        <p:txBody>
          <a:bodyPr wrap="square" rtlCol="0">
            <a:spAutoFit/>
          </a:bodyPr>
          <a:lstStyle/>
          <a:p>
            <a:r>
              <a:rPr lang="ru-RU" sz="1400" b="1" dirty="0">
                <a:latin typeface="Arial" panose="020B0604020202020204" pitchFamily="34" charset="0"/>
                <a:cs typeface="Arial" panose="020B0604020202020204" pitchFamily="34" charset="0"/>
              </a:rPr>
              <a:t>6 вводных карточек </a:t>
            </a:r>
            <a:r>
              <a:rPr lang="ru-RU" sz="1400" dirty="0">
                <a:latin typeface="Arial" panose="020B0604020202020204" pitchFamily="34" charset="0"/>
                <a:cs typeface="Arial" panose="020B0604020202020204" pitchFamily="34" charset="0"/>
              </a:rPr>
              <a:t>с практическими</a:t>
            </a:r>
          </a:p>
          <a:p>
            <a:r>
              <a:rPr lang="ru-RU" sz="1400" dirty="0">
                <a:latin typeface="Arial" panose="020B0604020202020204" pitchFamily="34" charset="0"/>
                <a:cs typeface="Arial" panose="020B0604020202020204" pitchFamily="34" charset="0"/>
              </a:rPr>
              <a:t>и методическими рекомендациями</a:t>
            </a:r>
            <a:endParaRPr lang="ru-RU" sz="1400" dirty="0"/>
          </a:p>
        </p:txBody>
      </p:sp>
      <p:sp>
        <p:nvSpPr>
          <p:cNvPr id="13" name="TextBox 12"/>
          <p:cNvSpPr txBox="1"/>
          <p:nvPr/>
        </p:nvSpPr>
        <p:spPr>
          <a:xfrm>
            <a:off x="139066" y="110270"/>
            <a:ext cx="2658393" cy="369332"/>
          </a:xfrm>
          <a:prstGeom prst="rect">
            <a:avLst/>
          </a:prstGeom>
          <a:noFill/>
        </p:spPr>
        <p:txBody>
          <a:bodyPr wrap="square" rtlCol="0">
            <a:spAutoFit/>
          </a:bodyPr>
          <a:lstStyle/>
          <a:p>
            <a:r>
              <a:rPr lang="ru-RU" dirty="0"/>
              <a:t>В комплект входят:</a:t>
            </a:r>
          </a:p>
        </p:txBody>
      </p:sp>
      <p:pic>
        <p:nvPicPr>
          <p:cNvPr id="15" name="Рисунок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63558" y="1008772"/>
            <a:ext cx="1912105" cy="1366751"/>
          </a:xfrm>
          <a:prstGeom prst="rect">
            <a:avLst/>
          </a:prstGeom>
        </p:spPr>
      </p:pic>
      <p:pic>
        <p:nvPicPr>
          <p:cNvPr id="16" name="Рисунок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3558" y="2987905"/>
            <a:ext cx="1937018" cy="1383800"/>
          </a:xfrm>
          <a:prstGeom prst="rect">
            <a:avLst/>
          </a:prstGeom>
        </p:spPr>
      </p:pic>
      <p:pic>
        <p:nvPicPr>
          <p:cNvPr id="21" name="Рисунок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2680" y="2375523"/>
            <a:ext cx="1931859" cy="1378817"/>
          </a:xfrm>
          <a:prstGeom prst="rect">
            <a:avLst/>
          </a:prstGeom>
        </p:spPr>
      </p:pic>
      <p:pic>
        <p:nvPicPr>
          <p:cNvPr id="20" name="Рисунок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9339" y="2375523"/>
            <a:ext cx="1931859" cy="1377721"/>
          </a:xfrm>
          <a:prstGeom prst="rect">
            <a:avLst/>
          </a:prstGeom>
        </p:spPr>
      </p:pic>
      <p:pic>
        <p:nvPicPr>
          <p:cNvPr id="17" name="Рисунок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11960" y="990824"/>
            <a:ext cx="1897189" cy="1354233"/>
          </a:xfrm>
          <a:prstGeom prst="rect">
            <a:avLst/>
          </a:prstGeom>
        </p:spPr>
      </p:pic>
      <p:pic>
        <p:nvPicPr>
          <p:cNvPr id="18" name="Рисунок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42680" y="1001702"/>
            <a:ext cx="1889761" cy="1348134"/>
          </a:xfrm>
          <a:prstGeom prst="rect">
            <a:avLst/>
          </a:prstGeom>
        </p:spPr>
      </p:pic>
      <p:pic>
        <p:nvPicPr>
          <p:cNvPr id="14" name="Рисунок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00525" y="996809"/>
            <a:ext cx="1931859" cy="1378713"/>
          </a:xfrm>
          <a:prstGeom prst="rect">
            <a:avLst/>
          </a:prstGeom>
        </p:spPr>
      </p:pic>
      <p:pic>
        <p:nvPicPr>
          <p:cNvPr id="19" name="Рисунок 1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5058" y="2998737"/>
            <a:ext cx="1937018" cy="1378714"/>
          </a:xfrm>
          <a:prstGeom prst="rect">
            <a:avLst/>
          </a:prstGeom>
        </p:spPr>
      </p:pic>
      <p:pic>
        <p:nvPicPr>
          <p:cNvPr id="4" name="Рисунок 3">
            <a:extLst>
              <a:ext uri="{FF2B5EF4-FFF2-40B4-BE49-F238E27FC236}">
                <a16:creationId xmlns:a16="http://schemas.microsoft.com/office/drawing/2014/main" id="{35002446-7614-3F41-A426-E932CD5FD77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436096" y="2848971"/>
            <a:ext cx="3707904" cy="2294530"/>
          </a:xfrm>
          <a:prstGeom prst="rect">
            <a:avLst/>
          </a:prstGeom>
        </p:spPr>
      </p:pic>
      <p:sp>
        <p:nvSpPr>
          <p:cNvPr id="22" name="TextBox 21"/>
          <p:cNvSpPr txBox="1"/>
          <p:nvPr/>
        </p:nvSpPr>
        <p:spPr>
          <a:xfrm>
            <a:off x="4505618" y="531035"/>
            <a:ext cx="6444208" cy="523220"/>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Карточки содержат подробно </a:t>
            </a:r>
          </a:p>
          <a:p>
            <a:r>
              <a:rPr lang="ru-RU" sz="1400" dirty="0">
                <a:latin typeface="Arial" panose="020B0604020202020204" pitchFamily="34" charset="0"/>
                <a:cs typeface="Arial" panose="020B0604020202020204" pitchFamily="34" charset="0"/>
              </a:rPr>
              <a:t>иллюстрированные инструкции</a:t>
            </a:r>
            <a:endParaRPr lang="ru-RU" sz="1400" dirty="0"/>
          </a:p>
        </p:txBody>
      </p:sp>
      <p:pic>
        <p:nvPicPr>
          <p:cNvPr id="5" name="Рисунок 4"/>
          <p:cNvPicPr>
            <a:picLocks noChangeAspect="1"/>
          </p:cNvPicPr>
          <p:nvPr/>
        </p:nvPicPr>
        <p:blipFill>
          <a:blip r:embed="rId11"/>
          <a:stretch>
            <a:fillRect/>
          </a:stretch>
        </p:blipFill>
        <p:spPr>
          <a:xfrm>
            <a:off x="4584471" y="383867"/>
            <a:ext cx="3143250" cy="238125"/>
          </a:xfrm>
          <a:prstGeom prst="rect">
            <a:avLst/>
          </a:prstGeom>
        </p:spPr>
      </p:pic>
    </p:spTree>
    <p:extLst>
      <p:ext uri="{BB962C8B-B14F-4D97-AF65-F5344CB8AC3E}">
        <p14:creationId xmlns:p14="http://schemas.microsoft.com/office/powerpoint/2010/main" val="540694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46"/>
          <p:cNvSpPr/>
          <p:nvPr/>
        </p:nvSpPr>
        <p:spPr>
          <a:xfrm>
            <a:off x="1443790" y="49692"/>
            <a:ext cx="7489658" cy="605663"/>
          </a:xfrm>
          <a:prstGeom prst="rect">
            <a:avLst/>
          </a:prstGeom>
          <a:solidFill>
            <a:srgbClr val="DDEAF6"/>
          </a:solidFill>
          <a:ln w="19050" cap="flat" cmpd="sng">
            <a:solidFill>
              <a:srgbClr val="2E75B5"/>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521" name="Google Shape;521;p46"/>
          <p:cNvSpPr/>
          <p:nvPr/>
        </p:nvSpPr>
        <p:spPr>
          <a:xfrm>
            <a:off x="1441032" y="771551"/>
            <a:ext cx="7492416" cy="3744416"/>
          </a:xfrm>
          <a:prstGeom prst="rect">
            <a:avLst/>
          </a:prstGeom>
          <a:solidFill>
            <a:srgbClr val="DDEAF6"/>
          </a:solidFill>
          <a:ln w="19050" cap="flat" cmpd="sng">
            <a:solidFill>
              <a:srgbClr val="2E75B5"/>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522" name="Google Shape;522;p46"/>
          <p:cNvSpPr txBox="1"/>
          <p:nvPr/>
        </p:nvSpPr>
        <p:spPr>
          <a:xfrm>
            <a:off x="1443790" y="49692"/>
            <a:ext cx="7316863" cy="605663"/>
          </a:xfrm>
          <a:prstGeom prst="rect">
            <a:avLst/>
          </a:prstGeom>
          <a:noFill/>
          <a:ln>
            <a:noFill/>
          </a:ln>
        </p:spPr>
        <p:txBody>
          <a:bodyPr spcFirstLastPara="1" wrap="square" lIns="68569" tIns="34275" rIns="68569" bIns="34275" anchor="ctr" anchorCtr="0">
            <a:normAutofit/>
          </a:bodyPr>
          <a:lstStyle/>
          <a:p>
            <a:pPr algn="ctr">
              <a:lnSpc>
                <a:spcPct val="90000"/>
              </a:lnSpc>
              <a:buClr>
                <a:srgbClr val="2E75B5"/>
              </a:buClr>
              <a:buSzPts val="3900"/>
            </a:pPr>
            <a:r>
              <a:rPr lang="ru-RU" sz="2925" b="1" dirty="0">
                <a:solidFill>
                  <a:srgbClr val="2E75B5"/>
                </a:solidFill>
                <a:latin typeface="Calibri"/>
                <a:ea typeface="Calibri"/>
                <a:cs typeface="Calibri"/>
                <a:sym typeface="Calibri"/>
              </a:rPr>
              <a:t>Пример проведения эксперимента</a:t>
            </a:r>
            <a:endParaRPr sz="1350" dirty="0"/>
          </a:p>
        </p:txBody>
      </p:sp>
      <p:pic>
        <p:nvPicPr>
          <p:cNvPr id="523" name="Google Shape;523;p46"/>
          <p:cNvPicPr preferRelativeResize="0"/>
          <p:nvPr/>
        </p:nvPicPr>
        <p:blipFill rotWithShape="1">
          <a:blip r:embed="rId3">
            <a:alphaModFix/>
          </a:blip>
          <a:srcRect l="802"/>
          <a:stretch/>
        </p:blipFill>
        <p:spPr>
          <a:xfrm>
            <a:off x="2699792" y="873726"/>
            <a:ext cx="5151986" cy="3634199"/>
          </a:xfrm>
          <a:prstGeom prst="rect">
            <a:avLst/>
          </a:prstGeom>
          <a:noFill/>
          <a:ln w="9525" cap="flat" cmpd="sng">
            <a:solidFill>
              <a:schemeClr val="dk1"/>
            </a:solidFill>
            <a:prstDash val="solid"/>
            <a:round/>
            <a:headEnd type="none" w="sm" len="sm"/>
            <a:tailEnd type="none" w="sm" len="sm"/>
          </a:ln>
          <a:effectLst>
            <a:outerShdw blurRad="50800" dist="76200" dir="2700000" algn="tl" rotWithShape="0">
              <a:srgbClr val="000000">
                <a:alpha val="9803"/>
              </a:srgbClr>
            </a:outerShdw>
          </a:effectLst>
        </p:spPr>
      </p:pic>
    </p:spTree>
    <p:extLst>
      <p:ext uri="{BB962C8B-B14F-4D97-AF65-F5344CB8AC3E}">
        <p14:creationId xmlns:p14="http://schemas.microsoft.com/office/powerpoint/2010/main" val="4105713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F2F858-E128-4D4D-8AF5-D25D65E882E9}"/>
              </a:ext>
            </a:extLst>
          </p:cNvPr>
          <p:cNvSpPr txBox="1">
            <a:spLocks/>
          </p:cNvSpPr>
          <p:nvPr/>
        </p:nvSpPr>
        <p:spPr>
          <a:xfrm>
            <a:off x="4957490" y="116030"/>
            <a:ext cx="4292021" cy="57329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400" b="1" dirty="0">
                <a:latin typeface="Arial" panose="020B0604020202020204" pitchFamily="34" charset="0"/>
                <a:cs typeface="Arial" panose="020B0604020202020204" pitchFamily="34" charset="0"/>
              </a:rPr>
              <a:t>ГЕНИАЛЬНАЯ ЦИФРА</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Знакомство с новыми медиа в детском саду</a:t>
            </a:r>
            <a:endParaRPr lang="ru-RU" sz="1400" b="1" i="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533C095-4C73-E64A-B806-1B44ED2E2B8A}"/>
              </a:ext>
            </a:extLst>
          </p:cNvPr>
          <p:cNvSpPr txBox="1"/>
          <p:nvPr/>
        </p:nvSpPr>
        <p:spPr>
          <a:xfrm>
            <a:off x="4971080" y="1920141"/>
            <a:ext cx="4123040" cy="1292662"/>
          </a:xfrm>
          <a:prstGeom prst="rect">
            <a:avLst/>
          </a:prstGeom>
          <a:noFill/>
        </p:spPr>
        <p:txBody>
          <a:bodyPr wrap="square" rtlCol="0">
            <a:spAutoFit/>
          </a:bodyPr>
          <a:lstStyle/>
          <a:p>
            <a:r>
              <a:rPr lang="ru-RU" sz="1300" dirty="0">
                <a:latin typeface="Arial" panose="020B0604020202020204" pitchFamily="34" charset="0"/>
                <a:cs typeface="Arial" panose="020B0604020202020204" pitchFamily="34" charset="0"/>
              </a:rPr>
              <a:t>Цифровые технологии помогают творчески подойти к организации образовательного процесса и оживить традиционные детские развлечения. Играя, дети не только осваивают работу с разными устройствами, но и учатся отличать видимое от реального.</a:t>
            </a:r>
          </a:p>
        </p:txBody>
      </p:sp>
      <p:sp>
        <p:nvSpPr>
          <p:cNvPr id="6" name="Прямоугольник 5">
            <a:extLst>
              <a:ext uri="{FF2B5EF4-FFF2-40B4-BE49-F238E27FC236}">
                <a16:creationId xmlns:a16="http://schemas.microsoft.com/office/drawing/2014/main" id="{E5BA5723-BD2E-534C-86F3-F1E60944DAA6}"/>
              </a:ext>
            </a:extLst>
          </p:cNvPr>
          <p:cNvSpPr/>
          <p:nvPr/>
        </p:nvSpPr>
        <p:spPr>
          <a:xfrm>
            <a:off x="4957490" y="969991"/>
            <a:ext cx="4186510" cy="892552"/>
          </a:xfrm>
          <a:prstGeom prst="rect">
            <a:avLst/>
          </a:prstGeom>
        </p:spPr>
        <p:txBody>
          <a:bodyPr wrap="square">
            <a:spAutoFit/>
          </a:bodyPr>
          <a:lstStyle/>
          <a:p>
            <a:r>
              <a:rPr lang="en-US" sz="1300" dirty="0">
                <a:latin typeface="Arial" panose="020B0604020202020204" pitchFamily="34" charset="0"/>
                <a:cs typeface="Arial" panose="020B0604020202020204" pitchFamily="34" charset="0"/>
              </a:rPr>
              <a:t>•  </a:t>
            </a:r>
            <a:r>
              <a:rPr lang="ru-RU" sz="1300" dirty="0">
                <a:latin typeface="Arial" panose="020B0604020202020204" pitchFamily="34" charset="0"/>
                <a:cs typeface="Arial" panose="020B0604020202020204" pitchFamily="34" charset="0"/>
              </a:rPr>
              <a:t>Какую технику подобрать для работы? </a:t>
            </a:r>
          </a:p>
          <a:p>
            <a:r>
              <a:rPr lang="en-US" sz="1300" dirty="0">
                <a:latin typeface="Arial" panose="020B0604020202020204" pitchFamily="34" charset="0"/>
                <a:cs typeface="Arial" panose="020B0604020202020204" pitchFamily="34" charset="0"/>
              </a:rPr>
              <a:t>•  </a:t>
            </a:r>
            <a:r>
              <a:rPr lang="ru-RU" sz="1300" dirty="0">
                <a:latin typeface="Arial" panose="020B0604020202020204" pitchFamily="34" charset="0"/>
                <a:cs typeface="Arial" panose="020B0604020202020204" pitchFamily="34" charset="0"/>
              </a:rPr>
              <a:t>Почему важно включать новые медиа</a:t>
            </a:r>
            <a:r>
              <a:rPr lang="en-US" sz="1300" dirty="0">
                <a:latin typeface="Arial" panose="020B0604020202020204" pitchFamily="34" charset="0"/>
                <a:cs typeface="Arial" panose="020B0604020202020204" pitchFamily="34" charset="0"/>
              </a:rPr>
              <a:t> </a:t>
            </a:r>
            <a:br>
              <a:rPr lang="en-US" sz="1300" dirty="0">
                <a:latin typeface="Arial" panose="020B0604020202020204" pitchFamily="34" charset="0"/>
                <a:cs typeface="Arial" panose="020B0604020202020204" pitchFamily="34" charset="0"/>
              </a:rPr>
            </a:br>
            <a:r>
              <a:rPr lang="en-US" sz="1300" dirty="0">
                <a:latin typeface="Arial" panose="020B0604020202020204" pitchFamily="34" charset="0"/>
                <a:cs typeface="Arial" panose="020B0604020202020204" pitchFamily="34" charset="0"/>
              </a:rPr>
              <a:t>   </a:t>
            </a:r>
            <a:r>
              <a:rPr lang="ru-RU" sz="1300" dirty="0">
                <a:latin typeface="Arial" panose="020B0604020202020204" pitchFamily="34" charset="0"/>
                <a:cs typeface="Arial" panose="020B0604020202020204" pitchFamily="34" charset="0"/>
              </a:rPr>
              <a:t>в повседневную жизнь детей?</a:t>
            </a:r>
          </a:p>
          <a:p>
            <a:r>
              <a:rPr lang="en-US" sz="1300" dirty="0">
                <a:latin typeface="Arial" panose="020B0604020202020204" pitchFamily="34" charset="0"/>
                <a:cs typeface="Arial" panose="020B0604020202020204" pitchFamily="34" charset="0"/>
              </a:rPr>
              <a:t>•  </a:t>
            </a:r>
            <a:r>
              <a:rPr lang="ru-RU" sz="1300" dirty="0">
                <a:latin typeface="Arial" panose="020B0604020202020204" pitchFamily="34" charset="0"/>
                <a:cs typeface="Arial" panose="020B0604020202020204" pitchFamily="34" charset="0"/>
              </a:rPr>
              <a:t>Как организовать проекты с их использованием? </a:t>
            </a:r>
          </a:p>
        </p:txBody>
      </p:sp>
      <p:sp>
        <p:nvSpPr>
          <p:cNvPr id="7" name="Прямоугольник 6">
            <a:extLst>
              <a:ext uri="{FF2B5EF4-FFF2-40B4-BE49-F238E27FC236}">
                <a16:creationId xmlns:a16="http://schemas.microsoft.com/office/drawing/2014/main" id="{9B26C2C6-09B5-EF49-BFFD-3984B7392950}"/>
              </a:ext>
            </a:extLst>
          </p:cNvPr>
          <p:cNvSpPr/>
          <p:nvPr/>
        </p:nvSpPr>
        <p:spPr>
          <a:xfrm>
            <a:off x="4981476" y="635394"/>
            <a:ext cx="1888209" cy="276999"/>
          </a:xfrm>
          <a:prstGeom prst="rect">
            <a:avLst/>
          </a:prstGeom>
        </p:spPr>
        <p:txBody>
          <a:bodyPr wrap="none">
            <a:spAutoFit/>
          </a:bodyPr>
          <a:lstStyle/>
          <a:p>
            <a:r>
              <a:rPr lang="ru-RU" sz="1200" dirty="0">
                <a:latin typeface="Arial" panose="020B0604020202020204" pitchFamily="34" charset="0"/>
                <a:cs typeface="Arial" panose="020B0604020202020204" pitchFamily="34" charset="0"/>
              </a:rPr>
              <a:t>А. </a:t>
            </a:r>
            <a:r>
              <a:rPr lang="ru-RU" sz="1200" dirty="0" err="1">
                <a:latin typeface="Arial" panose="020B0604020202020204" pitchFamily="34" charset="0"/>
                <a:cs typeface="Arial" panose="020B0604020202020204" pitchFamily="34" charset="0"/>
              </a:rPr>
              <a:t>Бостельман</a:t>
            </a:r>
            <a:r>
              <a:rPr lang="ru-RU" sz="1200" dirty="0">
                <a:latin typeface="Arial" panose="020B0604020202020204" pitchFamily="34" charset="0"/>
                <a:cs typeface="Arial" panose="020B0604020202020204" pitchFamily="34" charset="0"/>
              </a:rPr>
              <a:t>, М. </a:t>
            </a:r>
            <a:r>
              <a:rPr lang="ru-RU" sz="1200" dirty="0" err="1">
                <a:latin typeface="Arial" panose="020B0604020202020204" pitchFamily="34" charset="0"/>
                <a:cs typeface="Arial" panose="020B0604020202020204" pitchFamily="34" charset="0"/>
              </a:rPr>
              <a:t>Финк</a:t>
            </a:r>
            <a:endParaRPr lang="ru-RU" sz="1200" dirty="0"/>
          </a:p>
        </p:txBody>
      </p:sp>
      <p:pic>
        <p:nvPicPr>
          <p:cNvPr id="8" name="Рисунок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889470" cy="4593600"/>
          </a:xfrm>
          <a:prstGeom prst="rect">
            <a:avLst/>
          </a:prstGeom>
        </p:spPr>
      </p:pic>
      <p:grpSp>
        <p:nvGrpSpPr>
          <p:cNvPr id="21" name="Группа 20"/>
          <p:cNvGrpSpPr/>
          <p:nvPr/>
        </p:nvGrpSpPr>
        <p:grpSpPr>
          <a:xfrm>
            <a:off x="5544546" y="3270401"/>
            <a:ext cx="2650278" cy="1193459"/>
            <a:chOff x="4236217" y="1919644"/>
            <a:chExt cx="2798044" cy="1260000"/>
          </a:xfrm>
        </p:grpSpPr>
        <p:pic>
          <p:nvPicPr>
            <p:cNvPr id="19" name="Рисунок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6217" y="1919644"/>
              <a:ext cx="1418435" cy="1260000"/>
            </a:xfrm>
            <a:prstGeom prst="rect">
              <a:avLst/>
            </a:prstGeom>
            <a:ln>
              <a:solidFill>
                <a:schemeClr val="tx1">
                  <a:lumMod val="65000"/>
                  <a:lumOff val="35000"/>
                </a:schemeClr>
              </a:solidFill>
            </a:ln>
          </p:spPr>
        </p:pic>
        <p:pic>
          <p:nvPicPr>
            <p:cNvPr id="20" name="Рисунок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77411" y="1919644"/>
              <a:ext cx="1356850" cy="1260000"/>
            </a:xfrm>
            <a:prstGeom prst="rect">
              <a:avLst/>
            </a:prstGeom>
            <a:ln>
              <a:solidFill>
                <a:schemeClr val="tx1">
                  <a:lumMod val="65000"/>
                  <a:lumOff val="35000"/>
                </a:schemeClr>
              </a:solidFill>
            </a:ln>
          </p:spPr>
        </p:pic>
      </p:grpSp>
    </p:spTree>
    <p:extLst>
      <p:ext uri="{BB962C8B-B14F-4D97-AF65-F5344CB8AC3E}">
        <p14:creationId xmlns:p14="http://schemas.microsoft.com/office/powerpoint/2010/main" val="1973193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9331"/>
            <a:ext cx="8229600" cy="857250"/>
          </a:xfrm>
        </p:spPr>
        <p:txBody>
          <a:bodyPr>
            <a:noAutofit/>
          </a:bodyPr>
          <a:lstStyle/>
          <a:p>
            <a:r>
              <a:rPr lang="ru-RU" sz="2400" dirty="0" smtClean="0"/>
              <a:t>ПРОЕКТ – ОДИН ИЗ ПОДХОДОВ К УПРАВЛЕНИЮ ОРГАНИЗАЦИЕЙ ОБРАЗОВАТЕЛЬНОЙ ДЕЯТЕЛЬНОСТИ</a:t>
            </a:r>
            <a:endParaRPr lang="ru-RU" sz="2400" dirty="0"/>
          </a:p>
        </p:txBody>
      </p:sp>
      <p:sp>
        <p:nvSpPr>
          <p:cNvPr id="4" name="TextBox 3"/>
          <p:cNvSpPr txBox="1"/>
          <p:nvPr/>
        </p:nvSpPr>
        <p:spPr>
          <a:xfrm>
            <a:off x="5292080" y="803382"/>
            <a:ext cx="2088232" cy="369332"/>
          </a:xfrm>
          <a:prstGeom prst="rect">
            <a:avLst/>
          </a:prstGeom>
          <a:noFill/>
          <a:ln>
            <a:noFill/>
          </a:ln>
        </p:spPr>
        <p:txBody>
          <a:bodyPr wrap="square" rtlCol="0">
            <a:spAutoFit/>
          </a:bodyPr>
          <a:lstStyle/>
          <a:p>
            <a:r>
              <a:rPr lang="ru-RU" b="1" dirty="0" smtClean="0">
                <a:solidFill>
                  <a:schemeClr val="tx2">
                    <a:lumMod val="60000"/>
                    <a:lumOff val="40000"/>
                  </a:schemeClr>
                </a:solidFill>
              </a:rPr>
              <a:t>ВИДЫ ПРОЕКТОВ</a:t>
            </a:r>
            <a:endParaRPr lang="ru-RU" b="1" dirty="0">
              <a:solidFill>
                <a:schemeClr val="tx2">
                  <a:lumMod val="60000"/>
                  <a:lumOff val="40000"/>
                </a:schemeClr>
              </a:solidFill>
            </a:endParaRPr>
          </a:p>
        </p:txBody>
      </p:sp>
      <p:sp>
        <p:nvSpPr>
          <p:cNvPr id="5" name="TextBox 4"/>
          <p:cNvSpPr txBox="1"/>
          <p:nvPr/>
        </p:nvSpPr>
        <p:spPr>
          <a:xfrm>
            <a:off x="3419872" y="4227934"/>
            <a:ext cx="2088232" cy="369332"/>
          </a:xfrm>
          <a:prstGeom prst="rect">
            <a:avLst/>
          </a:prstGeom>
          <a:noFill/>
          <a:ln>
            <a:noFill/>
          </a:ln>
        </p:spPr>
        <p:txBody>
          <a:bodyPr wrap="square" rtlCol="0">
            <a:spAutoFit/>
          </a:bodyPr>
          <a:lstStyle/>
          <a:p>
            <a:r>
              <a:rPr lang="ru-RU" b="1" dirty="0" smtClean="0"/>
              <a:t>Универсальные</a:t>
            </a:r>
            <a:endParaRPr lang="ru-RU" b="1" dirty="0"/>
          </a:p>
        </p:txBody>
      </p:sp>
      <p:sp>
        <p:nvSpPr>
          <p:cNvPr id="6" name="TextBox 5"/>
          <p:cNvSpPr txBox="1"/>
          <p:nvPr/>
        </p:nvSpPr>
        <p:spPr>
          <a:xfrm>
            <a:off x="3527884" y="4514067"/>
            <a:ext cx="2088232" cy="369332"/>
          </a:xfrm>
          <a:prstGeom prst="rect">
            <a:avLst/>
          </a:prstGeom>
          <a:noFill/>
          <a:ln>
            <a:noFill/>
          </a:ln>
        </p:spPr>
        <p:txBody>
          <a:bodyPr wrap="square" rtlCol="0">
            <a:spAutoFit/>
          </a:bodyPr>
          <a:lstStyle/>
          <a:p>
            <a:r>
              <a:rPr lang="ru-RU" b="1" dirty="0" smtClean="0"/>
              <a:t>Парциальные</a:t>
            </a:r>
            <a:endParaRPr lang="ru-RU" b="1" dirty="0"/>
          </a:p>
        </p:txBody>
      </p:sp>
      <p:graphicFrame>
        <p:nvGraphicFramePr>
          <p:cNvPr id="7" name="Таблица 6"/>
          <p:cNvGraphicFramePr>
            <a:graphicFrameLocks noGrp="1"/>
          </p:cNvGraphicFramePr>
          <p:nvPr>
            <p:extLst>
              <p:ext uri="{D42A27DB-BD31-4B8C-83A1-F6EECF244321}">
                <p14:modId xmlns:p14="http://schemas.microsoft.com/office/powerpoint/2010/main" val="2980088625"/>
              </p:ext>
            </p:extLst>
          </p:nvPr>
        </p:nvGraphicFramePr>
        <p:xfrm>
          <a:off x="251520" y="1172714"/>
          <a:ext cx="8784976" cy="2936240"/>
        </p:xfrm>
        <a:graphic>
          <a:graphicData uri="http://schemas.openxmlformats.org/drawingml/2006/table">
            <a:tbl>
              <a:tblPr firstRow="1" bandRow="1">
                <a:tableStyleId>{5C22544A-7EE6-4342-B048-85BDC9FD1C3A}</a:tableStyleId>
              </a:tblPr>
              <a:tblGrid>
                <a:gridCol w="2550866">
                  <a:extLst>
                    <a:ext uri="{9D8B030D-6E8A-4147-A177-3AD203B41FA5}">
                      <a16:colId xmlns:a16="http://schemas.microsoft.com/office/drawing/2014/main" val="1014824021"/>
                    </a:ext>
                  </a:extLst>
                </a:gridCol>
                <a:gridCol w="6234110">
                  <a:extLst>
                    <a:ext uri="{9D8B030D-6E8A-4147-A177-3AD203B41FA5}">
                      <a16:colId xmlns:a16="http://schemas.microsoft.com/office/drawing/2014/main" val="1907782280"/>
                    </a:ext>
                  </a:extLst>
                </a:gridCol>
              </a:tblGrid>
              <a:tr h="370840">
                <a:tc>
                  <a:txBody>
                    <a:bodyPr/>
                    <a:lstStyle/>
                    <a:p>
                      <a:r>
                        <a:rPr lang="ru-RU" dirty="0" smtClean="0"/>
                        <a:t>АКЦЕНТ</a:t>
                      </a:r>
                      <a:endParaRPr lang="ru-RU" dirty="0"/>
                    </a:p>
                  </a:txBody>
                  <a:tcPr/>
                </a:tc>
                <a:tc>
                  <a:txBody>
                    <a:bodyPr/>
                    <a:lstStyle/>
                    <a:p>
                      <a:endParaRPr lang="ru-RU"/>
                    </a:p>
                  </a:txBody>
                  <a:tcPr/>
                </a:tc>
                <a:extLst>
                  <a:ext uri="{0D108BD9-81ED-4DB2-BD59-A6C34878D82A}">
                    <a16:rowId xmlns:a16="http://schemas.microsoft.com/office/drawing/2014/main" val="170888613"/>
                  </a:ext>
                </a:extLst>
              </a:tr>
              <a:tr h="370840">
                <a:tc>
                  <a:txBody>
                    <a:bodyPr/>
                    <a:lstStyle/>
                    <a:p>
                      <a:r>
                        <a:rPr lang="ru-RU" dirty="0" smtClean="0"/>
                        <a:t>ЧТО</a:t>
                      </a:r>
                      <a:endParaRPr lang="ru-RU" dirty="0"/>
                    </a:p>
                  </a:txBody>
                  <a:tcPr/>
                </a:tc>
                <a:tc>
                  <a:txBody>
                    <a:bodyPr/>
                    <a:lstStyle/>
                    <a:p>
                      <a:r>
                        <a:rPr lang="ru-RU" dirty="0" smtClean="0"/>
                        <a:t>Экологические, литературно-творческие,</a:t>
                      </a:r>
                      <a:r>
                        <a:rPr lang="ru-RU" baseline="0" dirty="0" smtClean="0"/>
                        <a:t> естественно-научные, культурологические, музыкальные, спортивные и </a:t>
                      </a:r>
                      <a:r>
                        <a:rPr lang="ru-RU" baseline="0" dirty="0" err="1" smtClean="0"/>
                        <a:t>тд</a:t>
                      </a:r>
                      <a:endParaRPr lang="ru-RU" dirty="0"/>
                    </a:p>
                  </a:txBody>
                  <a:tcPr/>
                </a:tc>
                <a:extLst>
                  <a:ext uri="{0D108BD9-81ED-4DB2-BD59-A6C34878D82A}">
                    <a16:rowId xmlns:a16="http://schemas.microsoft.com/office/drawing/2014/main" val="2603552898"/>
                  </a:ext>
                </a:extLst>
              </a:tr>
              <a:tr h="370840">
                <a:tc>
                  <a:txBody>
                    <a:bodyPr/>
                    <a:lstStyle/>
                    <a:p>
                      <a:r>
                        <a:rPr lang="ru-RU" dirty="0" smtClean="0"/>
                        <a:t>КАК</a:t>
                      </a:r>
                      <a:endParaRPr lang="ru-RU" dirty="0"/>
                    </a:p>
                  </a:txBody>
                  <a:tcPr/>
                </a:tc>
                <a:tc>
                  <a:txBody>
                    <a:bodyPr/>
                    <a:lstStyle/>
                    <a:p>
                      <a:r>
                        <a:rPr lang="ru-RU" dirty="0" smtClean="0"/>
                        <a:t>Исследовательские, творческие, приключенческие, игровые,</a:t>
                      </a:r>
                      <a:r>
                        <a:rPr lang="ru-RU" baseline="0" dirty="0" smtClean="0"/>
                        <a:t> информационные, имитационно-социальные, практико-ориентированные</a:t>
                      </a:r>
                      <a:endParaRPr lang="ru-RU" dirty="0"/>
                    </a:p>
                  </a:txBody>
                  <a:tcPr/>
                </a:tc>
                <a:extLst>
                  <a:ext uri="{0D108BD9-81ED-4DB2-BD59-A6C34878D82A}">
                    <a16:rowId xmlns:a16="http://schemas.microsoft.com/office/drawing/2014/main" val="824025521"/>
                  </a:ext>
                </a:extLst>
              </a:tr>
              <a:tr h="370840">
                <a:tc>
                  <a:txBody>
                    <a:bodyPr/>
                    <a:lstStyle/>
                    <a:p>
                      <a:r>
                        <a:rPr lang="ru-RU" dirty="0" smtClean="0"/>
                        <a:t>С КЕМ</a:t>
                      </a:r>
                      <a:endParaRPr lang="ru-RU" dirty="0"/>
                    </a:p>
                  </a:txBody>
                  <a:tcPr/>
                </a:tc>
                <a:tc>
                  <a:txBody>
                    <a:bodyPr/>
                    <a:lstStyle/>
                    <a:p>
                      <a:r>
                        <a:rPr lang="ru-RU" dirty="0" smtClean="0"/>
                        <a:t>Персональные, парные, групповые, межгрупповые, </a:t>
                      </a:r>
                      <a:r>
                        <a:rPr lang="ru-RU" dirty="0" err="1" smtClean="0"/>
                        <a:t>общесадовые</a:t>
                      </a:r>
                      <a:endParaRPr lang="ru-RU" dirty="0"/>
                    </a:p>
                  </a:txBody>
                  <a:tcPr/>
                </a:tc>
                <a:extLst>
                  <a:ext uri="{0D108BD9-81ED-4DB2-BD59-A6C34878D82A}">
                    <a16:rowId xmlns:a16="http://schemas.microsoft.com/office/drawing/2014/main" val="2634766276"/>
                  </a:ext>
                </a:extLst>
              </a:tr>
              <a:tr h="370840">
                <a:tc>
                  <a:txBody>
                    <a:bodyPr/>
                    <a:lstStyle/>
                    <a:p>
                      <a:r>
                        <a:rPr lang="ru-RU" dirty="0" smtClean="0"/>
                        <a:t>ПРОДОЛЖИТЕЛЬНОСТЬ</a:t>
                      </a:r>
                      <a:endParaRPr lang="ru-RU" dirty="0"/>
                    </a:p>
                  </a:txBody>
                  <a:tcPr/>
                </a:tc>
                <a:tc>
                  <a:txBody>
                    <a:bodyPr/>
                    <a:lstStyle/>
                    <a:p>
                      <a:r>
                        <a:rPr lang="ru-RU" dirty="0" smtClean="0"/>
                        <a:t>Краткосрочные, долгосрочные, эпизодические</a:t>
                      </a:r>
                      <a:endParaRPr lang="ru-RU" dirty="0"/>
                    </a:p>
                  </a:txBody>
                  <a:tcPr/>
                </a:tc>
                <a:extLst>
                  <a:ext uri="{0D108BD9-81ED-4DB2-BD59-A6C34878D82A}">
                    <a16:rowId xmlns:a16="http://schemas.microsoft.com/office/drawing/2014/main" val="689396726"/>
                  </a:ext>
                </a:extLst>
              </a:tr>
            </a:tbl>
          </a:graphicData>
        </a:graphic>
      </p:graphicFrame>
    </p:spTree>
    <p:extLst>
      <p:ext uri="{BB962C8B-B14F-4D97-AF65-F5344CB8AC3E}">
        <p14:creationId xmlns:p14="http://schemas.microsoft.com/office/powerpoint/2010/main" val="2661301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F2F858-E128-4D4D-8AF5-D25D65E882E9}"/>
              </a:ext>
            </a:extLst>
          </p:cNvPr>
          <p:cNvSpPr txBox="1">
            <a:spLocks/>
          </p:cNvSpPr>
          <p:nvPr/>
        </p:nvSpPr>
        <p:spPr>
          <a:xfrm>
            <a:off x="4957490" y="116030"/>
            <a:ext cx="4292021" cy="573294"/>
          </a:xfrm>
          <a:prstGeom prst="rect">
            <a:avLst/>
          </a:prstGeom>
        </p:spPr>
        <p:txBody>
          <a:bodyP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Aft>
                <a:spcPts val="200"/>
              </a:spcAft>
            </a:pPr>
            <a:r>
              <a:rPr lang="ru-RU" sz="1400" b="1" dirty="0">
                <a:latin typeface="Arial" panose="020B0604020202020204" pitchFamily="34" charset="0"/>
                <a:cs typeface="Arial" panose="020B0604020202020204" pitchFamily="34" charset="0"/>
              </a:rPr>
              <a:t>МЕДИАПЕДАГОГИКА В ДЕТСКОМ САДУ </a:t>
            </a:r>
          </a:p>
          <a:p>
            <a:pPr algn="l">
              <a:spcAft>
                <a:spcPts val="200"/>
              </a:spcAft>
            </a:pPr>
            <a:r>
              <a:rPr lang="ru-RU" sz="1400" b="1" dirty="0">
                <a:latin typeface="Arial" panose="020B0604020202020204" pitchFamily="34" charset="0"/>
                <a:cs typeface="Arial" panose="020B0604020202020204" pitchFamily="34" charset="0"/>
              </a:rPr>
              <a:t>И НАЧАЛЬНОЙ ШКОЛЕ</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23 идеи для занятий с детьми от 4 до 8 лет</a:t>
            </a:r>
            <a:endParaRPr lang="ru-RU" sz="1400" b="1" i="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533C095-4C73-E64A-B806-1B44ED2E2B8A}"/>
              </a:ext>
            </a:extLst>
          </p:cNvPr>
          <p:cNvSpPr txBox="1"/>
          <p:nvPr/>
        </p:nvSpPr>
        <p:spPr>
          <a:xfrm>
            <a:off x="4659983" y="910386"/>
            <a:ext cx="4409188" cy="2292935"/>
          </a:xfrm>
          <a:prstGeom prst="rect">
            <a:avLst/>
          </a:prstGeom>
          <a:noFill/>
        </p:spPr>
        <p:txBody>
          <a:bodyPr wrap="square" rtlCol="0">
            <a:spAutoFit/>
          </a:bodyPr>
          <a:lstStyle/>
          <a:p>
            <a:pPr marL="180000" indent="-180000">
              <a:buFont typeface="Arial" panose="020B0604020202020204" pitchFamily="34" charset="0"/>
              <a:buChar char="•"/>
            </a:pPr>
            <a:r>
              <a:rPr lang="ru-RU" sz="1300" dirty="0">
                <a:latin typeface="Arial" panose="020B0604020202020204" pitchFamily="34" charset="0"/>
                <a:cs typeface="Arial" panose="020B0604020202020204" pitchFamily="34" charset="0"/>
              </a:rPr>
              <a:t>Как познакомить детей с понятием «информация», </a:t>
            </a:r>
            <a:br>
              <a:rPr lang="ru-RU" sz="1300" dirty="0">
                <a:latin typeface="Arial" panose="020B0604020202020204" pitchFamily="34" charset="0"/>
                <a:cs typeface="Arial" panose="020B0604020202020204" pitchFamily="34" charset="0"/>
              </a:rPr>
            </a:br>
            <a:r>
              <a:rPr lang="ru-RU" sz="1300" dirty="0">
                <a:latin typeface="Arial" panose="020B0604020202020204" pitchFamily="34" charset="0"/>
                <a:cs typeface="Arial" panose="020B0604020202020204" pitchFamily="34" charset="0"/>
              </a:rPr>
              <a:t>объяснить, каким образом она распространяется </a:t>
            </a:r>
            <a:br>
              <a:rPr lang="ru-RU" sz="1300" dirty="0">
                <a:latin typeface="Arial" panose="020B0604020202020204" pitchFamily="34" charset="0"/>
                <a:cs typeface="Arial" panose="020B0604020202020204" pitchFamily="34" charset="0"/>
              </a:rPr>
            </a:br>
            <a:r>
              <a:rPr lang="ru-RU" sz="1300" dirty="0">
                <a:latin typeface="Arial" panose="020B0604020202020204" pitchFamily="34" charset="0"/>
                <a:cs typeface="Arial" panose="020B0604020202020204" pitchFamily="34" charset="0"/>
              </a:rPr>
              <a:t>и какие имеет последствия?</a:t>
            </a:r>
          </a:p>
          <a:p>
            <a:pPr marL="180000" indent="-180000">
              <a:buFont typeface="Arial" panose="020B0604020202020204" pitchFamily="34" charset="0"/>
              <a:buChar char="•"/>
            </a:pPr>
            <a:r>
              <a:rPr lang="ru-RU" sz="1300" dirty="0">
                <a:latin typeface="Arial" panose="020B0604020202020204" pitchFamily="34" charset="0"/>
                <a:cs typeface="Arial" panose="020B0604020202020204" pitchFamily="34" charset="0"/>
              </a:rPr>
              <a:t>Как научить детей не давать эмоциям влиять </a:t>
            </a:r>
            <a:br>
              <a:rPr lang="ru-RU" sz="1300" dirty="0">
                <a:latin typeface="Arial" panose="020B0604020202020204" pitchFamily="34" charset="0"/>
                <a:cs typeface="Arial" panose="020B0604020202020204" pitchFamily="34" charset="0"/>
              </a:rPr>
            </a:br>
            <a:r>
              <a:rPr lang="ru-RU" sz="1300" dirty="0">
                <a:latin typeface="Arial" panose="020B0604020202020204" pitchFamily="34" charset="0"/>
                <a:cs typeface="Arial" panose="020B0604020202020204" pitchFamily="34" charset="0"/>
              </a:rPr>
              <a:t>на принятие решений?</a:t>
            </a:r>
          </a:p>
          <a:p>
            <a:pPr marL="180000" indent="-180000">
              <a:buFont typeface="Arial" panose="020B0604020202020204" pitchFamily="34" charset="0"/>
              <a:buChar char="•"/>
            </a:pPr>
            <a:r>
              <a:rPr lang="ru-RU" sz="1300" dirty="0">
                <a:latin typeface="Arial" panose="020B0604020202020204" pitchFamily="34" charset="0"/>
                <a:cs typeface="Arial" panose="020B0604020202020204" pitchFamily="34" charset="0"/>
              </a:rPr>
              <a:t>Как показать, что информация не всегда правдива?</a:t>
            </a:r>
          </a:p>
          <a:p>
            <a:r>
              <a:rPr lang="ru-RU" sz="1300" dirty="0">
                <a:latin typeface="Arial" panose="020B0604020202020204" pitchFamily="34" charset="0"/>
                <a:cs typeface="Arial" panose="020B0604020202020204" pitchFamily="34" charset="0"/>
              </a:rPr>
              <a:t>Представленные в книге проекты помогут найти ответы на эти непростые вопросы вместе с детьми. Отрабатывая в игре мастерство съемки и работы </a:t>
            </a:r>
            <a:br>
              <a:rPr lang="ru-RU" sz="1300" dirty="0">
                <a:latin typeface="Arial" panose="020B0604020202020204" pitchFamily="34" charset="0"/>
                <a:cs typeface="Arial" panose="020B0604020202020204" pitchFamily="34" charset="0"/>
              </a:rPr>
            </a:br>
            <a:r>
              <a:rPr lang="ru-RU" sz="1300" dirty="0">
                <a:latin typeface="Arial" panose="020B0604020202020204" pitchFamily="34" charset="0"/>
                <a:cs typeface="Arial" panose="020B0604020202020204" pitchFamily="34" charset="0"/>
              </a:rPr>
              <a:t>с приложениями, дети научатся анализировать </a:t>
            </a:r>
            <a:br>
              <a:rPr lang="ru-RU" sz="1300" dirty="0">
                <a:latin typeface="Arial" panose="020B0604020202020204" pitchFamily="34" charset="0"/>
                <a:cs typeface="Arial" panose="020B0604020202020204" pitchFamily="34" charset="0"/>
              </a:rPr>
            </a:br>
            <a:r>
              <a:rPr lang="ru-RU" sz="1300" dirty="0">
                <a:latin typeface="Arial" panose="020B0604020202020204" pitchFamily="34" charset="0"/>
                <a:cs typeface="Arial" panose="020B0604020202020204" pitchFamily="34" charset="0"/>
              </a:rPr>
              <a:t>и критически оценивать информацию. </a:t>
            </a:r>
          </a:p>
        </p:txBody>
      </p:sp>
      <p:sp>
        <p:nvSpPr>
          <p:cNvPr id="7" name="Прямоугольник 6">
            <a:extLst>
              <a:ext uri="{FF2B5EF4-FFF2-40B4-BE49-F238E27FC236}">
                <a16:creationId xmlns:a16="http://schemas.microsoft.com/office/drawing/2014/main" id="{9B26C2C6-09B5-EF49-BFFD-3984B7392950}"/>
              </a:ext>
            </a:extLst>
          </p:cNvPr>
          <p:cNvSpPr/>
          <p:nvPr/>
        </p:nvSpPr>
        <p:spPr>
          <a:xfrm>
            <a:off x="4981476" y="635394"/>
            <a:ext cx="1230978" cy="276999"/>
          </a:xfrm>
          <a:prstGeom prst="rect">
            <a:avLst/>
          </a:prstGeom>
        </p:spPr>
        <p:txBody>
          <a:bodyPr wrap="none">
            <a:spAutoFit/>
          </a:bodyPr>
          <a:lstStyle/>
          <a:p>
            <a:r>
              <a:rPr lang="ru-RU" sz="1200" dirty="0">
                <a:latin typeface="Arial" panose="020B0604020202020204" pitchFamily="34" charset="0"/>
                <a:cs typeface="Arial" panose="020B0604020202020204" pitchFamily="34" charset="0"/>
              </a:rPr>
              <a:t>А. </a:t>
            </a:r>
            <a:r>
              <a:rPr lang="ru-RU" sz="1200" dirty="0" err="1">
                <a:latin typeface="Arial" panose="020B0604020202020204" pitchFamily="34" charset="0"/>
                <a:cs typeface="Arial" panose="020B0604020202020204" pitchFamily="34" charset="0"/>
              </a:rPr>
              <a:t>Бостельман</a:t>
            </a:r>
            <a:endParaRPr lang="ru-RU" sz="1200" dirty="0"/>
          </a:p>
        </p:txBody>
      </p:sp>
      <p:pic>
        <p:nvPicPr>
          <p:cNvPr id="9" name="Рисунок 8">
            <a:extLst>
              <a:ext uri="{FF2B5EF4-FFF2-40B4-BE49-F238E27FC236}">
                <a16:creationId xmlns:a16="http://schemas.microsoft.com/office/drawing/2014/main" id="{A43E5C08-FFC6-7F4B-9EC6-9E4CFE76D3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7448" y="4475476"/>
            <a:ext cx="1581723" cy="296162"/>
          </a:xfrm>
          <a:prstGeom prst="rect">
            <a:avLst/>
          </a:prstGeom>
        </p:spPr>
      </p:pic>
      <p:sp>
        <p:nvSpPr>
          <p:cNvPr id="10" name="TextBox 9">
            <a:extLst>
              <a:ext uri="{FF2B5EF4-FFF2-40B4-BE49-F238E27FC236}">
                <a16:creationId xmlns:a16="http://schemas.microsoft.com/office/drawing/2014/main" id="{968CE95D-B7EB-1046-BFBA-8B64D443F1F7}"/>
              </a:ext>
            </a:extLst>
          </p:cNvPr>
          <p:cNvSpPr txBox="1"/>
          <p:nvPr/>
        </p:nvSpPr>
        <p:spPr>
          <a:xfrm>
            <a:off x="7849565" y="4475477"/>
            <a:ext cx="971573" cy="307777"/>
          </a:xfrm>
          <a:prstGeom prst="rect">
            <a:avLst/>
          </a:prstGeom>
          <a:noFill/>
        </p:spPr>
        <p:txBody>
          <a:bodyPr wrap="square" rtlCol="0">
            <a:spAutoFit/>
          </a:bodyPr>
          <a:lstStyle/>
          <a:p>
            <a:r>
              <a:rPr lang="ru-RU" sz="1400" b="1" dirty="0">
                <a:solidFill>
                  <a:schemeClr val="bg1"/>
                </a:solidFill>
              </a:rPr>
              <a:t>новинка</a:t>
            </a:r>
          </a:p>
        </p:txBody>
      </p:sp>
      <p:pic>
        <p:nvPicPr>
          <p:cNvPr id="11" name="Рисунок 10">
            <a:extLst>
              <a:ext uri="{FF2B5EF4-FFF2-40B4-BE49-F238E27FC236}">
                <a16:creationId xmlns:a16="http://schemas.microsoft.com/office/drawing/2014/main" id="{1BDE452D-1ABA-4589-A2E3-B894EA83E5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4659982" cy="4555859"/>
          </a:xfrm>
          <a:prstGeom prst="rect">
            <a:avLst/>
          </a:prstGeom>
        </p:spPr>
      </p:pic>
      <p:pic>
        <p:nvPicPr>
          <p:cNvPr id="23" name="Рисунок 22">
            <a:extLst>
              <a:ext uri="{FF2B5EF4-FFF2-40B4-BE49-F238E27FC236}">
                <a16:creationId xmlns:a16="http://schemas.microsoft.com/office/drawing/2014/main" id="{D6025252-66CE-43A1-A3A6-2298E0CC14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4872" y="3144354"/>
            <a:ext cx="1366874" cy="1260000"/>
          </a:xfrm>
          <a:prstGeom prst="rect">
            <a:avLst/>
          </a:prstGeom>
          <a:ln>
            <a:solidFill>
              <a:schemeClr val="tx1"/>
            </a:solidFill>
          </a:ln>
        </p:spPr>
      </p:pic>
      <p:pic>
        <p:nvPicPr>
          <p:cNvPr id="25" name="Рисунок 24">
            <a:extLst>
              <a:ext uri="{FF2B5EF4-FFF2-40B4-BE49-F238E27FC236}">
                <a16:creationId xmlns:a16="http://schemas.microsoft.com/office/drawing/2014/main" id="{F6027419-36F3-4562-84C9-1FD8BC05CD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8397" y="3221922"/>
            <a:ext cx="1375654" cy="1260000"/>
          </a:xfrm>
          <a:prstGeom prst="rect">
            <a:avLst/>
          </a:prstGeom>
          <a:ln>
            <a:solidFill>
              <a:schemeClr val="tx1"/>
            </a:solidFill>
          </a:ln>
        </p:spPr>
      </p:pic>
      <p:pic>
        <p:nvPicPr>
          <p:cNvPr id="27" name="Рисунок 26">
            <a:extLst>
              <a:ext uri="{FF2B5EF4-FFF2-40B4-BE49-F238E27FC236}">
                <a16:creationId xmlns:a16="http://schemas.microsoft.com/office/drawing/2014/main" id="{EDDFC7FB-1E90-4E7E-B1A5-36C8AF3054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0323" y="3221922"/>
            <a:ext cx="1376802" cy="1260000"/>
          </a:xfrm>
          <a:prstGeom prst="rect">
            <a:avLst/>
          </a:prstGeom>
          <a:ln>
            <a:solidFill>
              <a:schemeClr val="tx1"/>
            </a:solidFill>
          </a:ln>
        </p:spPr>
      </p:pic>
    </p:spTree>
    <p:extLst>
      <p:ext uri="{BB962C8B-B14F-4D97-AF65-F5344CB8AC3E}">
        <p14:creationId xmlns:p14="http://schemas.microsoft.com/office/powerpoint/2010/main" val="2685126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2720EF-5E7C-CA44-9386-91F78E782220}"/>
              </a:ext>
            </a:extLst>
          </p:cNvPr>
          <p:cNvSpPr txBox="1"/>
          <p:nvPr/>
        </p:nvSpPr>
        <p:spPr>
          <a:xfrm>
            <a:off x="251520" y="150786"/>
            <a:ext cx="7732752" cy="369332"/>
          </a:xfrm>
          <a:prstGeom prst="rect">
            <a:avLst/>
          </a:prstGeom>
          <a:noFill/>
        </p:spPr>
        <p:txBody>
          <a:bodyPr wrap="square" rtlCol="0">
            <a:spAutoFit/>
          </a:bodyPr>
          <a:lstStyle/>
          <a:p>
            <a:r>
              <a:rPr lang="ru-RU" b="1" dirty="0">
                <a:solidFill>
                  <a:srgbClr val="002060"/>
                </a:solidFill>
                <a:latin typeface="Arial" panose="020B0604020202020204" pitchFamily="34" charset="0"/>
                <a:cs typeface="Arial" panose="020B0604020202020204" pitchFamily="34" charset="0"/>
              </a:rPr>
              <a:t>ОБУЧАЮЩИЕ КАРТОЧКИ ДЛЯ ДЕТСКИХ ПРОЕКТОВ</a:t>
            </a:r>
          </a:p>
        </p:txBody>
      </p:sp>
      <p:sp>
        <p:nvSpPr>
          <p:cNvPr id="3" name="Прямоугольник 2">
            <a:extLst>
              <a:ext uri="{FF2B5EF4-FFF2-40B4-BE49-F238E27FC236}">
                <a16:creationId xmlns:a16="http://schemas.microsoft.com/office/drawing/2014/main" id="{CE2A47C2-DBED-2144-9970-09A1BE33C47E}"/>
              </a:ext>
            </a:extLst>
          </p:cNvPr>
          <p:cNvSpPr/>
          <p:nvPr/>
        </p:nvSpPr>
        <p:spPr>
          <a:xfrm>
            <a:off x="251520" y="491711"/>
            <a:ext cx="7197707" cy="230832"/>
          </a:xfrm>
          <a:prstGeom prst="rect">
            <a:avLst/>
          </a:prstGeom>
          <a:noFill/>
        </p:spPr>
        <p:txBody>
          <a:bodyPr wrap="square" rtlCol="0">
            <a:spAutoFit/>
          </a:bodyPr>
          <a:lstStyle/>
          <a:p>
            <a:pPr defTabSz="457200"/>
            <a:r>
              <a:rPr lang="ru-RU" sz="900" spc="300" dirty="0">
                <a:solidFill>
                  <a:srgbClr val="002060"/>
                </a:solidFill>
                <a:latin typeface="Arial" panose="020B0604020202020204" pitchFamily="34" charset="0"/>
                <a:cs typeface="Arial" panose="020B0604020202020204" pitchFamily="34" charset="0"/>
              </a:rPr>
              <a:t>КОМПЛЕКТЫ КАРТОЧЕК ДЛЯ ДЕТЕЙ 3–4–5–6–7 ЛЕТ</a:t>
            </a:r>
          </a:p>
        </p:txBody>
      </p:sp>
      <p:pic>
        <p:nvPicPr>
          <p:cNvPr id="4" name="Рисунок 3">
            <a:extLst>
              <a:ext uri="{FF2B5EF4-FFF2-40B4-BE49-F238E27FC236}">
                <a16:creationId xmlns:a16="http://schemas.microsoft.com/office/drawing/2014/main" id="{9E7B2F24-88CD-504E-ADAA-84EC1F258F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471" y="823261"/>
            <a:ext cx="1188838" cy="1585117"/>
          </a:xfrm>
          <a:prstGeom prst="rect">
            <a:avLst/>
          </a:prstGeom>
        </p:spPr>
      </p:pic>
      <p:pic>
        <p:nvPicPr>
          <p:cNvPr id="5" name="Рисунок 4">
            <a:extLst>
              <a:ext uri="{FF2B5EF4-FFF2-40B4-BE49-F238E27FC236}">
                <a16:creationId xmlns:a16="http://schemas.microsoft.com/office/drawing/2014/main" id="{A596DB87-242E-A84E-B25C-9B1C213E0D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8155" y="823261"/>
            <a:ext cx="1188838" cy="1585117"/>
          </a:xfrm>
          <a:prstGeom prst="rect">
            <a:avLst/>
          </a:prstGeom>
        </p:spPr>
      </p:pic>
      <p:pic>
        <p:nvPicPr>
          <p:cNvPr id="6" name="Рисунок 5">
            <a:extLst>
              <a:ext uri="{FF2B5EF4-FFF2-40B4-BE49-F238E27FC236}">
                <a16:creationId xmlns:a16="http://schemas.microsoft.com/office/drawing/2014/main" id="{8F4BF803-EF52-9A45-8190-895122485D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0839" y="823261"/>
            <a:ext cx="1188838" cy="1585117"/>
          </a:xfrm>
          <a:prstGeom prst="rect">
            <a:avLst/>
          </a:prstGeom>
        </p:spPr>
      </p:pic>
      <p:pic>
        <p:nvPicPr>
          <p:cNvPr id="7" name="Рисунок 6">
            <a:extLst>
              <a:ext uri="{FF2B5EF4-FFF2-40B4-BE49-F238E27FC236}">
                <a16:creationId xmlns:a16="http://schemas.microsoft.com/office/drawing/2014/main" id="{2C1FBE3D-E28D-8945-8B0A-E3C135AF6D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63523" y="823261"/>
            <a:ext cx="1188838" cy="1585117"/>
          </a:xfrm>
          <a:prstGeom prst="rect">
            <a:avLst/>
          </a:prstGeom>
        </p:spPr>
      </p:pic>
      <p:pic>
        <p:nvPicPr>
          <p:cNvPr id="8" name="Рисунок 7">
            <a:extLst>
              <a:ext uri="{FF2B5EF4-FFF2-40B4-BE49-F238E27FC236}">
                <a16:creationId xmlns:a16="http://schemas.microsoft.com/office/drawing/2014/main" id="{BFA8ADE7-8AD3-984F-A993-C12D14F3AA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86207" y="823261"/>
            <a:ext cx="1188838" cy="1585117"/>
          </a:xfrm>
          <a:prstGeom prst="rect">
            <a:avLst/>
          </a:prstGeom>
        </p:spPr>
      </p:pic>
      <p:pic>
        <p:nvPicPr>
          <p:cNvPr id="9" name="Рисунок 8">
            <a:extLst>
              <a:ext uri="{FF2B5EF4-FFF2-40B4-BE49-F238E27FC236}">
                <a16:creationId xmlns:a16="http://schemas.microsoft.com/office/drawing/2014/main" id="{220543A7-1F8C-9947-8B18-A4BB2C57D07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08891" y="823261"/>
            <a:ext cx="1188838" cy="1585117"/>
          </a:xfrm>
          <a:prstGeom prst="rect">
            <a:avLst/>
          </a:prstGeom>
        </p:spPr>
      </p:pic>
      <p:pic>
        <p:nvPicPr>
          <p:cNvPr id="10" name="Рисунок 9">
            <a:extLst>
              <a:ext uri="{FF2B5EF4-FFF2-40B4-BE49-F238E27FC236}">
                <a16:creationId xmlns:a16="http://schemas.microsoft.com/office/drawing/2014/main" id="{69BA3C6E-F02A-6A4C-B31B-78DBC5BFBC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31576" y="823261"/>
            <a:ext cx="1188838" cy="1585117"/>
          </a:xfrm>
          <a:prstGeom prst="rect">
            <a:avLst/>
          </a:prstGeom>
        </p:spPr>
      </p:pic>
      <p:sp>
        <p:nvSpPr>
          <p:cNvPr id="12" name="Прямоугольник 11">
            <a:extLst>
              <a:ext uri="{FF2B5EF4-FFF2-40B4-BE49-F238E27FC236}">
                <a16:creationId xmlns:a16="http://schemas.microsoft.com/office/drawing/2014/main" id="{A1AB36DD-C426-6A4D-A012-FFA8211B2119}"/>
              </a:ext>
            </a:extLst>
          </p:cNvPr>
          <p:cNvSpPr/>
          <p:nvPr/>
        </p:nvSpPr>
        <p:spPr>
          <a:xfrm>
            <a:off x="6388264" y="4660418"/>
            <a:ext cx="1856144" cy="415498"/>
          </a:xfrm>
          <a:prstGeom prst="rect">
            <a:avLst/>
          </a:prstGeom>
        </p:spPr>
        <p:txBody>
          <a:bodyPr wrap="square">
            <a:spAutoFit/>
          </a:bodyPr>
          <a:lstStyle/>
          <a:p>
            <a:r>
              <a:rPr lang="ru-RU" sz="1050" dirty="0">
                <a:solidFill>
                  <a:srgbClr val="0070C0"/>
                </a:solidFill>
                <a:latin typeface="Arial Narrow" panose="020B0604020202020204" pitchFamily="34" charset="0"/>
                <a:cs typeface="Arial Narrow" panose="020B0604020202020204" pitchFamily="34" charset="0"/>
                <a:hlinkClick r:id="rId10">
                  <a:extLst>
                    <a:ext uri="{A12FA001-AC4F-418D-AE19-62706E023703}">
                      <ahyp:hlinkClr xmlns="" xmlns:ahyp="http://schemas.microsoft.com/office/drawing/2018/hyperlinkcolor" val="tx"/>
                    </a:ext>
                  </a:extLst>
                </a:hlinkClick>
              </a:rPr>
              <a:t>https://www.youtube.com/watch?v=bjxGH4QeSAY</a:t>
            </a:r>
            <a:r>
              <a:rPr lang="ru-RU" sz="1050" dirty="0">
                <a:solidFill>
                  <a:srgbClr val="0070C0"/>
                </a:solidFill>
                <a:latin typeface="Arial Narrow" panose="020B0604020202020204" pitchFamily="34" charset="0"/>
                <a:cs typeface="Arial Narrow" panose="020B0604020202020204" pitchFamily="34" charset="0"/>
              </a:rPr>
              <a:t> </a:t>
            </a:r>
          </a:p>
        </p:txBody>
      </p:sp>
      <p:sp>
        <p:nvSpPr>
          <p:cNvPr id="16" name="Прямоугольник 15">
            <a:extLst>
              <a:ext uri="{FF2B5EF4-FFF2-40B4-BE49-F238E27FC236}">
                <a16:creationId xmlns:a16="http://schemas.microsoft.com/office/drawing/2014/main" id="{FBAC42E5-B3C2-B34C-B35B-060381E72072}"/>
              </a:ext>
            </a:extLst>
          </p:cNvPr>
          <p:cNvSpPr/>
          <p:nvPr/>
        </p:nvSpPr>
        <p:spPr>
          <a:xfrm>
            <a:off x="272240" y="2494965"/>
            <a:ext cx="4371768" cy="2123658"/>
          </a:xfrm>
          <a:prstGeom prst="rect">
            <a:avLst/>
          </a:prstGeom>
        </p:spPr>
        <p:txBody>
          <a:bodyPr wrap="square">
            <a:spAutoFit/>
          </a:bodyPr>
          <a:lstStyle/>
          <a:p>
            <a:pPr marL="171450" indent="-171450">
              <a:buFont typeface="Arial" panose="020B0604020202020204" pitchFamily="34" charset="0"/>
              <a:buChar char="•"/>
            </a:pPr>
            <a:r>
              <a:rPr lang="ru-RU" sz="1100" dirty="0">
                <a:latin typeface="Arial" panose="020B0604020202020204" pitchFamily="34" charset="0"/>
                <a:cs typeface="Arial" panose="020B0604020202020204" pitchFamily="34" charset="0"/>
              </a:rPr>
              <a:t>содержат задания на развитие элементарных естественно-научных и математических представлений, формирование основ грамотности, развитие мелкой моторики и изобразительных навыков;</a:t>
            </a:r>
          </a:p>
          <a:p>
            <a:pPr marL="171450" indent="-171450">
              <a:buFont typeface="Arial" panose="020B0604020202020204" pitchFamily="34" charset="0"/>
              <a:buChar char="•"/>
            </a:pPr>
            <a:r>
              <a:rPr lang="ru-RU" sz="1100" dirty="0">
                <a:latin typeface="Arial" panose="020B0604020202020204" pitchFamily="34" charset="0"/>
                <a:cs typeface="Arial" panose="020B0604020202020204" pitchFamily="34" charset="0"/>
              </a:rPr>
              <a:t>развивают целостное представление о предметах, явлениях, событиях и обеспечивают интеграцию образовательных областей;</a:t>
            </a:r>
          </a:p>
          <a:p>
            <a:pPr marL="171450" indent="-171450">
              <a:buFont typeface="Arial" panose="020B0604020202020204" pitchFamily="34" charset="0"/>
              <a:buChar char="•"/>
            </a:pPr>
            <a:r>
              <a:rPr lang="ru-RU" sz="1100" dirty="0">
                <a:latin typeface="Arial" panose="020B0604020202020204" pitchFamily="34" charset="0"/>
                <a:cs typeface="Arial" panose="020B0604020202020204" pitchFamily="34" charset="0"/>
              </a:rPr>
              <a:t>предлагают обучение через типичные для дошкольников виды деятельности (рассматривание, рисование, игру) </a:t>
            </a:r>
            <a:r>
              <a:rPr lang="en-US" sz="1100" dirty="0">
                <a:latin typeface="Arial" panose="020B0604020202020204" pitchFamily="34" charset="0"/>
                <a:cs typeface="Arial" panose="020B0604020202020204" pitchFamily="34" charset="0"/>
              </a:rPr>
              <a:t/>
            </a:r>
            <a:br>
              <a:rPr lang="en-US" sz="1100" dirty="0">
                <a:latin typeface="Arial" panose="020B0604020202020204" pitchFamily="34" charset="0"/>
                <a:cs typeface="Arial" panose="020B0604020202020204" pitchFamily="34" charset="0"/>
              </a:rPr>
            </a:br>
            <a:r>
              <a:rPr lang="ru-RU" sz="1100" dirty="0">
                <a:latin typeface="Arial" panose="020B0604020202020204" pitchFamily="34" charset="0"/>
                <a:cs typeface="Arial" panose="020B0604020202020204" pitchFamily="34" charset="0"/>
              </a:rPr>
              <a:t>и более продвинутые, но характерные для многих дошкольников: копирование, чтение, решение простейших математических задач;</a:t>
            </a:r>
          </a:p>
        </p:txBody>
      </p:sp>
      <p:sp>
        <p:nvSpPr>
          <p:cNvPr id="19" name="Прямоугольник 18">
            <a:extLst>
              <a:ext uri="{FF2B5EF4-FFF2-40B4-BE49-F238E27FC236}">
                <a16:creationId xmlns:a16="http://schemas.microsoft.com/office/drawing/2014/main" id="{AD46D357-6FCF-884C-8ED6-A7DE6D59F044}"/>
              </a:ext>
            </a:extLst>
          </p:cNvPr>
          <p:cNvSpPr/>
          <p:nvPr/>
        </p:nvSpPr>
        <p:spPr>
          <a:xfrm>
            <a:off x="4644008" y="2494965"/>
            <a:ext cx="4371768" cy="1954381"/>
          </a:xfrm>
          <a:prstGeom prst="rect">
            <a:avLst/>
          </a:prstGeom>
        </p:spPr>
        <p:txBody>
          <a:bodyPr wrap="square">
            <a:spAutoFit/>
          </a:bodyPr>
          <a:lstStyle/>
          <a:p>
            <a:pPr marL="171450" indent="-171450">
              <a:buFont typeface="Arial" panose="020B0604020202020204" pitchFamily="34" charset="0"/>
              <a:buChar char="•"/>
            </a:pPr>
            <a:r>
              <a:rPr lang="ru-RU" sz="1100" dirty="0">
                <a:latin typeface="Arial" panose="020B0604020202020204" pitchFamily="34" charset="0"/>
                <a:cs typeface="Arial" panose="020B0604020202020204" pitchFamily="34" charset="0"/>
              </a:rPr>
              <a:t>оставляют ребенку право выбора содержания, вида, последовательности, интенсивности, длительности и формы представления результата своей деятельности;</a:t>
            </a:r>
          </a:p>
          <a:p>
            <a:pPr marL="171450" indent="-171450">
              <a:buFont typeface="Arial" panose="020B0604020202020204" pitchFamily="34" charset="0"/>
              <a:buChar char="•"/>
            </a:pPr>
            <a:r>
              <a:rPr lang="ru-RU" sz="1100" dirty="0">
                <a:latin typeface="Arial" panose="020B0604020202020204" pitchFamily="34" charset="0"/>
                <a:cs typeface="Arial" panose="020B0604020202020204" pitchFamily="34" charset="0"/>
              </a:rPr>
              <a:t>предоставляют ребенку возможность выполнить работу вместе со сверстниками и/или взрослыми и получить как персональный, так и общий результат;</a:t>
            </a:r>
          </a:p>
          <a:p>
            <a:pPr marL="171450" indent="-171450">
              <a:buFont typeface="Arial" panose="020B0604020202020204" pitchFamily="34" charset="0"/>
              <a:buChar char="•"/>
            </a:pPr>
            <a:r>
              <a:rPr lang="ru-RU" sz="1100" dirty="0">
                <a:latin typeface="Arial" panose="020B0604020202020204" pitchFamily="34" charset="0"/>
                <a:cs typeface="Arial" panose="020B0604020202020204" pitchFamily="34" charset="0"/>
              </a:rPr>
              <a:t>обеспечивают организацию работы с детьми с ОВЗ с учетом особенностей их развития (например: преобладание наглядно-действенного мышления; необходимость организации обучения в уединенном месте, многократного повторения учебного материала на разном содержании).</a:t>
            </a:r>
          </a:p>
        </p:txBody>
      </p:sp>
      <p:pic>
        <p:nvPicPr>
          <p:cNvPr id="18" name="Рисунок 17">
            <a:extLst>
              <a:ext uri="{FF2B5EF4-FFF2-40B4-BE49-F238E27FC236}">
                <a16:creationId xmlns:a16="http://schemas.microsoft.com/office/drawing/2014/main" id="{98B8F29B-C799-DD4C-AB1C-2B9202909E62}"/>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961661" y="4693786"/>
            <a:ext cx="266700" cy="333375"/>
          </a:xfrm>
          <a:prstGeom prst="rect">
            <a:avLst/>
          </a:prstGeom>
        </p:spPr>
      </p:pic>
    </p:spTree>
    <p:extLst>
      <p:ext uri="{BB962C8B-B14F-4D97-AF65-F5344CB8AC3E}">
        <p14:creationId xmlns:p14="http://schemas.microsoft.com/office/powerpoint/2010/main" val="438035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5536C4-4567-D048-BDBC-079A6DB8F9C7}"/>
              </a:ext>
            </a:extLst>
          </p:cNvPr>
          <p:cNvSpPr txBox="1"/>
          <p:nvPr/>
        </p:nvSpPr>
        <p:spPr>
          <a:xfrm>
            <a:off x="3654902" y="-998299"/>
            <a:ext cx="5507353" cy="276999"/>
          </a:xfrm>
          <a:prstGeom prst="rect">
            <a:avLst/>
          </a:prstGeom>
          <a:noFill/>
        </p:spPr>
        <p:txBody>
          <a:bodyPr wrap="square" rtlCol="0">
            <a:spAutoFit/>
          </a:bodyPr>
          <a:lstStyle/>
          <a:p>
            <a:r>
              <a:rPr lang="ru-RU" sz="1200" b="1" dirty="0">
                <a:solidFill>
                  <a:srgbClr val="002060"/>
                </a:solidFill>
                <a:latin typeface="Arial" panose="020B0604020202020204" pitchFamily="34" charset="0"/>
                <a:cs typeface="Arial" panose="020B0604020202020204" pitchFamily="34" charset="0"/>
              </a:rPr>
              <a:t>ДОМА. 48 КАРТОЧЕК ДЛЯ ТЕМАТИЧЕСКОГО ПРОЕКТА</a:t>
            </a:r>
          </a:p>
        </p:txBody>
      </p:sp>
      <p:sp>
        <p:nvSpPr>
          <p:cNvPr id="3" name="Прямоугольник 2">
            <a:extLst>
              <a:ext uri="{FF2B5EF4-FFF2-40B4-BE49-F238E27FC236}">
                <a16:creationId xmlns:a16="http://schemas.microsoft.com/office/drawing/2014/main" id="{7B5A0CDE-4F29-EB49-A5AC-65C9A429C06A}"/>
              </a:ext>
            </a:extLst>
          </p:cNvPr>
          <p:cNvSpPr/>
          <p:nvPr/>
        </p:nvSpPr>
        <p:spPr>
          <a:xfrm>
            <a:off x="3654902" y="-740618"/>
            <a:ext cx="5507354" cy="253916"/>
          </a:xfrm>
          <a:prstGeom prst="rect">
            <a:avLst/>
          </a:prstGeom>
          <a:noFill/>
        </p:spPr>
        <p:txBody>
          <a:bodyPr wrap="square" rtlCol="0">
            <a:spAutoFit/>
          </a:bodyPr>
          <a:lstStyle/>
          <a:p>
            <a:pPr defTabSz="457200"/>
            <a:r>
              <a:rPr lang="ru-RU" sz="1050" spc="300" dirty="0" err="1">
                <a:solidFill>
                  <a:srgbClr val="002060"/>
                </a:solidFill>
                <a:latin typeface="Arial" panose="020B0604020202020204" pitchFamily="34" charset="0"/>
                <a:cs typeface="Arial" panose="020B0604020202020204" pitchFamily="34" charset="0"/>
              </a:rPr>
              <a:t>Л.В.Михайлова</a:t>
            </a:r>
            <a:r>
              <a:rPr lang="ru-RU" sz="1050" spc="300" dirty="0">
                <a:solidFill>
                  <a:srgbClr val="002060"/>
                </a:solidFill>
                <a:latin typeface="Arial" panose="020B0604020202020204" pitchFamily="34" charset="0"/>
                <a:cs typeface="Arial" panose="020B0604020202020204" pitchFamily="34" charset="0"/>
              </a:rPr>
              <a:t>-Свирская</a:t>
            </a:r>
          </a:p>
        </p:txBody>
      </p:sp>
      <p:pic>
        <p:nvPicPr>
          <p:cNvPr id="4" name="Рисунок 3">
            <a:extLst>
              <a:ext uri="{FF2B5EF4-FFF2-40B4-BE49-F238E27FC236}">
                <a16:creationId xmlns:a16="http://schemas.microsoft.com/office/drawing/2014/main" id="{5C8251A7-E0FF-1647-96E6-106ECC5913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8497"/>
            <a:ext cx="3436887" cy="4582517"/>
          </a:xfrm>
          <a:prstGeom prst="rect">
            <a:avLst/>
          </a:prstGeom>
        </p:spPr>
      </p:pic>
      <p:pic>
        <p:nvPicPr>
          <p:cNvPr id="5" name="Рисунок 4">
            <a:extLst>
              <a:ext uri="{FF2B5EF4-FFF2-40B4-BE49-F238E27FC236}">
                <a16:creationId xmlns:a16="http://schemas.microsoft.com/office/drawing/2014/main" id="{631EBD5D-27BD-C143-A352-BD08726C217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006984" y="-62100"/>
            <a:ext cx="1963444" cy="2622634"/>
          </a:xfrm>
          <a:prstGeom prst="rect">
            <a:avLst/>
          </a:prstGeom>
          <a:ln>
            <a:solidFill>
              <a:schemeClr val="bg1">
                <a:lumMod val="85000"/>
              </a:schemeClr>
            </a:solidFill>
          </a:ln>
        </p:spPr>
      </p:pic>
      <p:pic>
        <p:nvPicPr>
          <p:cNvPr id="6" name="Рисунок 5">
            <a:extLst>
              <a:ext uri="{FF2B5EF4-FFF2-40B4-BE49-F238E27FC236}">
                <a16:creationId xmlns:a16="http://schemas.microsoft.com/office/drawing/2014/main" id="{B634AB25-3414-2A48-A81D-B54AD942CAC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6725298" y="-62858"/>
            <a:ext cx="1964959" cy="2622636"/>
          </a:xfrm>
          <a:prstGeom prst="rect">
            <a:avLst/>
          </a:prstGeom>
          <a:ln>
            <a:solidFill>
              <a:schemeClr val="bg1">
                <a:lumMod val="85000"/>
              </a:schemeClr>
            </a:solidFill>
          </a:ln>
        </p:spPr>
      </p:pic>
      <p:sp>
        <p:nvSpPr>
          <p:cNvPr id="7" name="Прямоугольник 6">
            <a:extLst>
              <a:ext uri="{FF2B5EF4-FFF2-40B4-BE49-F238E27FC236}">
                <a16:creationId xmlns:a16="http://schemas.microsoft.com/office/drawing/2014/main" id="{D8D3309C-604E-794D-B700-095122027DE6}"/>
              </a:ext>
            </a:extLst>
          </p:cNvPr>
          <p:cNvSpPr/>
          <p:nvPr/>
        </p:nvSpPr>
        <p:spPr>
          <a:xfrm>
            <a:off x="3616045" y="2302947"/>
            <a:ext cx="5343814" cy="2251770"/>
          </a:xfrm>
          <a:prstGeom prst="rect">
            <a:avLst/>
          </a:prstGeom>
        </p:spPr>
        <p:txBody>
          <a:bodyPr wrap="square">
            <a:spAutoFit/>
          </a:bodyPr>
          <a:lstStyle/>
          <a:p>
            <a:pPr>
              <a:lnSpc>
                <a:spcPct val="107000"/>
              </a:lnSpc>
              <a:spcAft>
                <a:spcPts val="800"/>
              </a:spcAft>
            </a:pPr>
            <a:r>
              <a:rPr lang="ru-RU" sz="1200" b="1" dirty="0">
                <a:latin typeface="Arial" panose="020B0604020202020204" pitchFamily="34" charset="0"/>
                <a:ea typeface="Calibri" panose="020F0502020204030204" pitchFamily="34" charset="0"/>
                <a:cs typeface="Arial" panose="020B0604020202020204" pitchFamily="34" charset="0"/>
              </a:rPr>
              <a:t>Обучающие карточки по теме «ДОМА» </a:t>
            </a:r>
            <a:r>
              <a:rPr lang="ru-RU" sz="1200" dirty="0">
                <a:latin typeface="Arial" panose="020B0604020202020204" pitchFamily="34" charset="0"/>
                <a:ea typeface="Calibri" panose="020F0502020204030204" pitchFamily="34" charset="0"/>
                <a:cs typeface="Arial" panose="020B0604020202020204" pitchFamily="34" charset="0"/>
              </a:rPr>
              <a:t>предназначены для самостоятельной и совместной работы детей в ходе реализации проектов соответствующей тематики. Задания на карточках иллюстрируют выбранную тему со всех сторон в изображениях, словах, символах и цифрах. На карточках каждый ребенок найдет себе задания по силам и интересам. Здесь можно раскрасить домики и дорисовать крыши нужной формы, сосчитать окна и сравнить дома по высоте, провести героев к дому по лабиринту и подписать жилища разных народностей, сказочных героев, зверей и птиц. Получив карточки в свое свободное распоряжение, дети придумают еще множество других способов заполнить и украсить их.</a:t>
            </a:r>
          </a:p>
        </p:txBody>
      </p:sp>
      <p:sp>
        <p:nvSpPr>
          <p:cNvPr id="12" name="Прямоугольник 11">
            <a:extLst>
              <a:ext uri="{FF2B5EF4-FFF2-40B4-BE49-F238E27FC236}">
                <a16:creationId xmlns:a16="http://schemas.microsoft.com/office/drawing/2014/main" id="{A1AB36DD-C426-6A4D-A012-FFA8211B2119}"/>
              </a:ext>
            </a:extLst>
          </p:cNvPr>
          <p:cNvSpPr/>
          <p:nvPr/>
        </p:nvSpPr>
        <p:spPr>
          <a:xfrm>
            <a:off x="6388264" y="4660418"/>
            <a:ext cx="1856144" cy="415498"/>
          </a:xfrm>
          <a:prstGeom prst="rect">
            <a:avLst/>
          </a:prstGeom>
        </p:spPr>
        <p:txBody>
          <a:bodyPr wrap="square">
            <a:spAutoFit/>
          </a:bodyPr>
          <a:lstStyle/>
          <a:p>
            <a:r>
              <a:rPr lang="ru-RU" sz="1050" dirty="0">
                <a:solidFill>
                  <a:srgbClr val="0070C0"/>
                </a:solidFill>
                <a:latin typeface="Arial Narrow" panose="020B0604020202020204" pitchFamily="34" charset="0"/>
                <a:cs typeface="Arial Narrow" panose="020B0604020202020204" pitchFamily="34" charset="0"/>
                <a:hlinkClick r:id="rId6">
                  <a:extLst>
                    <a:ext uri="{A12FA001-AC4F-418D-AE19-62706E023703}">
                      <ahyp:hlinkClr xmlns="" xmlns:ahyp="http://schemas.microsoft.com/office/drawing/2018/hyperlinkcolor" val="tx"/>
                    </a:ext>
                  </a:extLst>
                </a:hlinkClick>
              </a:rPr>
              <a:t>https://www.youtube.com/watch?v=bjxGH4QeSAY</a:t>
            </a:r>
            <a:r>
              <a:rPr lang="ru-RU" sz="1050" dirty="0">
                <a:solidFill>
                  <a:srgbClr val="0070C0"/>
                </a:solidFill>
                <a:latin typeface="Arial Narrow" panose="020B0604020202020204" pitchFamily="34" charset="0"/>
                <a:cs typeface="Arial Narrow" panose="020B0604020202020204" pitchFamily="34" charset="0"/>
              </a:rPr>
              <a:t> </a:t>
            </a:r>
          </a:p>
        </p:txBody>
      </p:sp>
      <p:pic>
        <p:nvPicPr>
          <p:cNvPr id="13" name="Рисунок 12">
            <a:extLst>
              <a:ext uri="{FF2B5EF4-FFF2-40B4-BE49-F238E27FC236}">
                <a16:creationId xmlns:a16="http://schemas.microsoft.com/office/drawing/2014/main" id="{98B8F29B-C799-DD4C-AB1C-2B9202909E6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961661" y="4693786"/>
            <a:ext cx="266700" cy="333375"/>
          </a:xfrm>
          <a:prstGeom prst="rect">
            <a:avLst/>
          </a:prstGeom>
        </p:spPr>
      </p:pic>
    </p:spTree>
    <p:extLst>
      <p:ext uri="{BB962C8B-B14F-4D97-AF65-F5344CB8AC3E}">
        <p14:creationId xmlns:p14="http://schemas.microsoft.com/office/powerpoint/2010/main" val="4154048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8AE0E07B-36B3-3E4A-9941-AA30B1DCAC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440981" cy="4587974"/>
          </a:xfrm>
          <a:prstGeom prst="rect">
            <a:avLst/>
          </a:prstGeom>
        </p:spPr>
      </p:pic>
      <p:pic>
        <p:nvPicPr>
          <p:cNvPr id="5" name="Рисунок 4">
            <a:extLst>
              <a:ext uri="{FF2B5EF4-FFF2-40B4-BE49-F238E27FC236}">
                <a16:creationId xmlns:a16="http://schemas.microsoft.com/office/drawing/2014/main" id="{42A415FB-C0CD-F34F-B1DB-6ACC5817493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969789" y="-191013"/>
            <a:ext cx="2030737" cy="2703079"/>
          </a:xfrm>
          <a:prstGeom prst="rect">
            <a:avLst/>
          </a:prstGeom>
          <a:ln>
            <a:solidFill>
              <a:schemeClr val="bg1">
                <a:lumMod val="85000"/>
              </a:schemeClr>
            </a:solidFill>
          </a:ln>
        </p:spPr>
      </p:pic>
      <p:pic>
        <p:nvPicPr>
          <p:cNvPr id="6" name="Рисунок 5">
            <a:extLst>
              <a:ext uri="{FF2B5EF4-FFF2-40B4-BE49-F238E27FC236}">
                <a16:creationId xmlns:a16="http://schemas.microsoft.com/office/drawing/2014/main" id="{4A5248EE-DE46-E247-84FA-9FE8E551C4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6673495" y="-182870"/>
            <a:ext cx="2030738" cy="2704331"/>
          </a:xfrm>
          <a:prstGeom prst="rect">
            <a:avLst/>
          </a:prstGeom>
          <a:ln>
            <a:solidFill>
              <a:schemeClr val="bg1">
                <a:lumMod val="85000"/>
              </a:schemeClr>
            </a:solidFill>
          </a:ln>
        </p:spPr>
      </p:pic>
      <p:sp>
        <p:nvSpPr>
          <p:cNvPr id="7" name="Прямоугольник 6">
            <a:extLst>
              <a:ext uri="{FF2B5EF4-FFF2-40B4-BE49-F238E27FC236}">
                <a16:creationId xmlns:a16="http://schemas.microsoft.com/office/drawing/2014/main" id="{DF068C84-42D5-F74B-9FCF-78DA91356C2A}"/>
              </a:ext>
            </a:extLst>
          </p:cNvPr>
          <p:cNvSpPr/>
          <p:nvPr/>
        </p:nvSpPr>
        <p:spPr>
          <a:xfrm>
            <a:off x="3633619" y="2244022"/>
            <a:ext cx="5356846" cy="2123658"/>
          </a:xfrm>
          <a:prstGeom prst="rect">
            <a:avLst/>
          </a:prstGeom>
        </p:spPr>
        <p:txBody>
          <a:bodyPr wrap="square">
            <a:spAutoFit/>
          </a:bodyPr>
          <a:lstStyle/>
          <a:p>
            <a:r>
              <a:rPr lang="ru-RU" sz="1200" b="1" dirty="0">
                <a:latin typeface="Arial" panose="020B0604020202020204" pitchFamily="34" charset="0"/>
                <a:ea typeface="Calibri" panose="020F0502020204030204" pitchFamily="34" charset="0"/>
                <a:cs typeface="Arial" panose="020B0604020202020204" pitchFamily="34" charset="0"/>
              </a:rPr>
              <a:t>Обучающие карточки по теме «НОВЫЙ ГОД» </a:t>
            </a:r>
            <a:r>
              <a:rPr lang="ru-RU" sz="1200" dirty="0">
                <a:latin typeface="Arial" panose="020B0604020202020204" pitchFamily="34" charset="0"/>
                <a:ea typeface="Calibri" panose="020F0502020204030204" pitchFamily="34" charset="0"/>
                <a:cs typeface="Arial" panose="020B0604020202020204" pitchFamily="34" charset="0"/>
              </a:rPr>
              <a:t>предназначены для самостоятельной и совместной работы детей в ходе реализации проектов соответствующей тематики. Задания на карточках иллюстрируют выбранную тему со всех сторон в изображениях, словах, символах и цифрах. На карточках каждый ребенок найдет себе задания по силам и интересам. Здесь можно симметрично раскрасить варежки, обвести снеговиков и украсить елку, сосчитать еловые игрушки и сравнить их, найти зверей и птиц по следам на снегу, разгадать шифровку и написать письму Деду Морозу. Получив карточки в свое свободное распоряжение, дети придумают еще множество других способов заполнить и украсить их.</a:t>
            </a:r>
            <a:endParaRPr lang="ru-RU" sz="1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F29121E-DFE1-A645-9D70-BB8CB766E44F}"/>
              </a:ext>
            </a:extLst>
          </p:cNvPr>
          <p:cNvSpPr txBox="1"/>
          <p:nvPr/>
        </p:nvSpPr>
        <p:spPr>
          <a:xfrm>
            <a:off x="3636647" y="-956642"/>
            <a:ext cx="5507353" cy="292388"/>
          </a:xfrm>
          <a:prstGeom prst="rect">
            <a:avLst/>
          </a:prstGeom>
          <a:noFill/>
        </p:spPr>
        <p:txBody>
          <a:bodyPr wrap="square" rtlCol="0">
            <a:spAutoFit/>
          </a:bodyPr>
          <a:lstStyle/>
          <a:p>
            <a:r>
              <a:rPr lang="ru-RU" sz="1300" b="1" dirty="0">
                <a:solidFill>
                  <a:srgbClr val="002060"/>
                </a:solidFill>
                <a:latin typeface="Arial" panose="020B0604020202020204" pitchFamily="34" charset="0"/>
                <a:cs typeface="Arial" panose="020B0604020202020204" pitchFamily="34" charset="0"/>
              </a:rPr>
              <a:t>НОВЫЙ ГОД. 48 КАРТОЧЕК ДЛЯ ТЕМАТИЧЕСКОГО ПРОЕКТА</a:t>
            </a:r>
          </a:p>
        </p:txBody>
      </p:sp>
      <p:sp>
        <p:nvSpPr>
          <p:cNvPr id="12" name="Прямоугольник 11">
            <a:extLst>
              <a:ext uri="{FF2B5EF4-FFF2-40B4-BE49-F238E27FC236}">
                <a16:creationId xmlns:a16="http://schemas.microsoft.com/office/drawing/2014/main" id="{D1CB0323-F14A-614B-B6B1-94496989B51A}"/>
              </a:ext>
            </a:extLst>
          </p:cNvPr>
          <p:cNvSpPr/>
          <p:nvPr/>
        </p:nvSpPr>
        <p:spPr>
          <a:xfrm>
            <a:off x="3636646" y="-698961"/>
            <a:ext cx="7197707" cy="253916"/>
          </a:xfrm>
          <a:prstGeom prst="rect">
            <a:avLst/>
          </a:prstGeom>
          <a:noFill/>
        </p:spPr>
        <p:txBody>
          <a:bodyPr wrap="square" rtlCol="0">
            <a:spAutoFit/>
          </a:bodyPr>
          <a:lstStyle/>
          <a:p>
            <a:pPr defTabSz="457200"/>
            <a:r>
              <a:rPr lang="ru-RU" sz="1050" spc="300" dirty="0" err="1">
                <a:solidFill>
                  <a:srgbClr val="002060"/>
                </a:solidFill>
                <a:latin typeface="Arial" panose="020B0604020202020204" pitchFamily="34" charset="0"/>
                <a:cs typeface="Arial" panose="020B0604020202020204" pitchFamily="34" charset="0"/>
              </a:rPr>
              <a:t>Л.В.Михайлова</a:t>
            </a:r>
            <a:r>
              <a:rPr lang="ru-RU" sz="1050" spc="300" dirty="0">
                <a:solidFill>
                  <a:srgbClr val="002060"/>
                </a:solidFill>
                <a:latin typeface="Arial" panose="020B0604020202020204" pitchFamily="34" charset="0"/>
                <a:cs typeface="Arial" panose="020B0604020202020204" pitchFamily="34" charset="0"/>
              </a:rPr>
              <a:t>-Свирская, </a:t>
            </a:r>
            <a:r>
              <a:rPr lang="ru-RU" sz="1050" spc="300" dirty="0" err="1">
                <a:solidFill>
                  <a:srgbClr val="002060"/>
                </a:solidFill>
                <a:latin typeface="Arial" panose="020B0604020202020204" pitchFamily="34" charset="0"/>
                <a:cs typeface="Arial" panose="020B0604020202020204" pitchFamily="34" charset="0"/>
              </a:rPr>
              <a:t>Л.Н.Макеева</a:t>
            </a:r>
            <a:endParaRPr lang="ru-RU" sz="1050" spc="300" dirty="0">
              <a:solidFill>
                <a:srgbClr val="002060"/>
              </a:solidFill>
              <a:latin typeface="Arial" panose="020B0604020202020204" pitchFamily="34" charset="0"/>
              <a:cs typeface="Arial" panose="020B0604020202020204" pitchFamily="34" charset="0"/>
            </a:endParaRPr>
          </a:p>
        </p:txBody>
      </p:sp>
      <p:sp>
        <p:nvSpPr>
          <p:cNvPr id="13" name="Прямоугольник 12">
            <a:extLst>
              <a:ext uri="{FF2B5EF4-FFF2-40B4-BE49-F238E27FC236}">
                <a16:creationId xmlns:a16="http://schemas.microsoft.com/office/drawing/2014/main" id="{A1AB36DD-C426-6A4D-A012-FFA8211B2119}"/>
              </a:ext>
            </a:extLst>
          </p:cNvPr>
          <p:cNvSpPr/>
          <p:nvPr/>
        </p:nvSpPr>
        <p:spPr>
          <a:xfrm>
            <a:off x="6388264" y="4660418"/>
            <a:ext cx="1856144" cy="415498"/>
          </a:xfrm>
          <a:prstGeom prst="rect">
            <a:avLst/>
          </a:prstGeom>
        </p:spPr>
        <p:txBody>
          <a:bodyPr wrap="square">
            <a:spAutoFit/>
          </a:bodyPr>
          <a:lstStyle/>
          <a:p>
            <a:r>
              <a:rPr lang="ru-RU" sz="1050" dirty="0">
                <a:solidFill>
                  <a:srgbClr val="0070C0"/>
                </a:solidFill>
                <a:latin typeface="Arial Narrow" panose="020B0604020202020204" pitchFamily="34" charset="0"/>
                <a:cs typeface="Arial Narrow" panose="020B0604020202020204" pitchFamily="34" charset="0"/>
                <a:hlinkClick r:id="rId6">
                  <a:extLst>
                    <a:ext uri="{A12FA001-AC4F-418D-AE19-62706E023703}">
                      <ahyp:hlinkClr xmlns="" xmlns:ahyp="http://schemas.microsoft.com/office/drawing/2018/hyperlinkcolor" val="tx"/>
                    </a:ext>
                  </a:extLst>
                </a:hlinkClick>
              </a:rPr>
              <a:t>https://www.youtube.com/watch?v=bjxGH4QeSAY</a:t>
            </a:r>
            <a:r>
              <a:rPr lang="ru-RU" sz="1050" dirty="0">
                <a:solidFill>
                  <a:srgbClr val="0070C0"/>
                </a:solidFill>
                <a:latin typeface="Arial Narrow" panose="020B0604020202020204" pitchFamily="34" charset="0"/>
                <a:cs typeface="Arial Narrow" panose="020B0604020202020204" pitchFamily="34" charset="0"/>
              </a:rPr>
              <a:t> </a:t>
            </a:r>
          </a:p>
        </p:txBody>
      </p:sp>
      <p:pic>
        <p:nvPicPr>
          <p:cNvPr id="14" name="Рисунок 13">
            <a:extLst>
              <a:ext uri="{FF2B5EF4-FFF2-40B4-BE49-F238E27FC236}">
                <a16:creationId xmlns:a16="http://schemas.microsoft.com/office/drawing/2014/main" id="{98B8F29B-C799-DD4C-AB1C-2B9202909E6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961661" y="4693786"/>
            <a:ext cx="266700" cy="333375"/>
          </a:xfrm>
          <a:prstGeom prst="rect">
            <a:avLst/>
          </a:prstGeom>
        </p:spPr>
      </p:pic>
    </p:spTree>
    <p:extLst>
      <p:ext uri="{BB962C8B-B14F-4D97-AF65-F5344CB8AC3E}">
        <p14:creationId xmlns:p14="http://schemas.microsoft.com/office/powerpoint/2010/main" val="2869862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95DBE86-F33F-484A-89E8-7FF0D69C69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4188"/>
            <a:ext cx="3444121" cy="4592161"/>
          </a:xfrm>
          <a:prstGeom prst="rect">
            <a:avLst/>
          </a:prstGeom>
        </p:spPr>
      </p:pic>
      <p:pic>
        <p:nvPicPr>
          <p:cNvPr id="8" name="Рисунок 7">
            <a:extLst>
              <a:ext uri="{FF2B5EF4-FFF2-40B4-BE49-F238E27FC236}">
                <a16:creationId xmlns:a16="http://schemas.microsoft.com/office/drawing/2014/main" id="{657141A5-605D-7E4F-A585-44FF6EFA08B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16220" y="205865"/>
            <a:ext cx="1781135" cy="2365885"/>
          </a:xfrm>
          <a:prstGeom prst="rect">
            <a:avLst/>
          </a:prstGeom>
          <a:ln>
            <a:solidFill>
              <a:schemeClr val="bg1">
                <a:lumMod val="85000"/>
              </a:schemeClr>
            </a:solidFill>
          </a:ln>
        </p:spPr>
      </p:pic>
      <p:pic>
        <p:nvPicPr>
          <p:cNvPr id="9" name="Рисунок 8">
            <a:extLst>
              <a:ext uri="{FF2B5EF4-FFF2-40B4-BE49-F238E27FC236}">
                <a16:creationId xmlns:a16="http://schemas.microsoft.com/office/drawing/2014/main" id="{270F17C5-9B00-2545-8DE2-CD9D1B15E1C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17394" y="205865"/>
            <a:ext cx="1778608" cy="2365885"/>
          </a:xfrm>
          <a:prstGeom prst="rect">
            <a:avLst/>
          </a:prstGeom>
          <a:ln>
            <a:solidFill>
              <a:schemeClr val="bg1">
                <a:lumMod val="85000"/>
              </a:schemeClr>
            </a:solidFill>
          </a:ln>
        </p:spPr>
      </p:pic>
      <p:pic>
        <p:nvPicPr>
          <p:cNvPr id="10" name="Рисунок 9">
            <a:extLst>
              <a:ext uri="{FF2B5EF4-FFF2-40B4-BE49-F238E27FC236}">
                <a16:creationId xmlns:a16="http://schemas.microsoft.com/office/drawing/2014/main" id="{5F4CDB4F-1846-AD48-AFC5-48E340AE18E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09596" y="205865"/>
            <a:ext cx="1783316" cy="2365885"/>
          </a:xfrm>
          <a:prstGeom prst="rect">
            <a:avLst/>
          </a:prstGeom>
          <a:ln>
            <a:solidFill>
              <a:schemeClr val="bg1">
                <a:lumMod val="85000"/>
              </a:schemeClr>
            </a:solidFill>
          </a:ln>
        </p:spPr>
      </p:pic>
      <p:sp>
        <p:nvSpPr>
          <p:cNvPr id="11" name="Прямоугольник 10">
            <a:extLst>
              <a:ext uri="{FF2B5EF4-FFF2-40B4-BE49-F238E27FC236}">
                <a16:creationId xmlns:a16="http://schemas.microsoft.com/office/drawing/2014/main" id="{B10F1869-FEF4-5141-BDB4-0339E8E510C4}"/>
              </a:ext>
            </a:extLst>
          </p:cNvPr>
          <p:cNvSpPr/>
          <p:nvPr/>
        </p:nvSpPr>
        <p:spPr>
          <a:xfrm>
            <a:off x="3616220" y="2623377"/>
            <a:ext cx="5379781" cy="1785104"/>
          </a:xfrm>
          <a:prstGeom prst="rect">
            <a:avLst/>
          </a:prstGeom>
        </p:spPr>
        <p:txBody>
          <a:bodyPr wrap="square">
            <a:spAutoFit/>
          </a:bodyPr>
          <a:lstStyle/>
          <a:p>
            <a:r>
              <a:rPr lang="ru-RU" sz="1100" b="1" dirty="0">
                <a:latin typeface="Arial" panose="020B0604020202020204" pitchFamily="34" charset="0"/>
                <a:ea typeface="Calibri" panose="020F0502020204030204" pitchFamily="34" charset="0"/>
                <a:cs typeface="Arial" panose="020B0604020202020204" pitchFamily="34" charset="0"/>
              </a:rPr>
              <a:t>Обучающие карточки по теме «НАСЕКОМЫЕ» </a:t>
            </a:r>
            <a:r>
              <a:rPr lang="ru-RU" sz="1100" dirty="0">
                <a:latin typeface="Arial" panose="020B0604020202020204" pitchFamily="34" charset="0"/>
                <a:ea typeface="Calibri" panose="020F0502020204030204" pitchFamily="34" charset="0"/>
                <a:cs typeface="Arial" panose="020B0604020202020204" pitchFamily="34" charset="0"/>
              </a:rPr>
              <a:t>предназначены для самостоятельной и совместной работы детей в ходе реализации проектов соответствующей тематики. Задания на карточках иллюстрируют выбранную тему со всех сторон в изображениях, словах, символах и цифрах. На карточках каждый ребенок найдет себе задания по силам и интересам. Здесь можно симметрично раскрасить крылья бабочек и дорисовать нужное количество точек на спинке жука, сосчитать водомерок в пруду и сравнить гусениц по длине, провести муравья по лабиринту-муравейнику и подписать всех насекомых на лугу. Получив карточки в свое свободное распоряжение, дети придумают еще множество других способов заполнить и украсить их.</a:t>
            </a:r>
            <a:endParaRPr lang="ru-RU" sz="11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2276CDA-6FC2-C748-BEB0-98063FBA7F7B}"/>
              </a:ext>
            </a:extLst>
          </p:cNvPr>
          <p:cNvSpPr txBox="1"/>
          <p:nvPr/>
        </p:nvSpPr>
        <p:spPr>
          <a:xfrm>
            <a:off x="3622964" y="-903654"/>
            <a:ext cx="5507353" cy="276999"/>
          </a:xfrm>
          <a:prstGeom prst="rect">
            <a:avLst/>
          </a:prstGeom>
          <a:noFill/>
        </p:spPr>
        <p:txBody>
          <a:bodyPr wrap="square" rtlCol="0">
            <a:spAutoFit/>
          </a:bodyPr>
          <a:lstStyle/>
          <a:p>
            <a:r>
              <a:rPr lang="ru-RU" sz="1200" b="1" dirty="0">
                <a:solidFill>
                  <a:srgbClr val="002060"/>
                </a:solidFill>
                <a:latin typeface="Arial" panose="020B0604020202020204" pitchFamily="34" charset="0"/>
                <a:cs typeface="Arial" panose="020B0604020202020204" pitchFamily="34" charset="0"/>
              </a:rPr>
              <a:t>НАСЕКОМЫЕ. 48 КАРТОЧЕК ДЛЯ ТЕМАТИЧЕСКОГО ПРОЕКТА</a:t>
            </a:r>
          </a:p>
        </p:txBody>
      </p:sp>
      <p:sp>
        <p:nvSpPr>
          <p:cNvPr id="13" name="Прямоугольник 12">
            <a:extLst>
              <a:ext uri="{FF2B5EF4-FFF2-40B4-BE49-F238E27FC236}">
                <a16:creationId xmlns:a16="http://schemas.microsoft.com/office/drawing/2014/main" id="{F6AE27A9-B9C1-3246-B80C-FD433AED28CE}"/>
              </a:ext>
            </a:extLst>
          </p:cNvPr>
          <p:cNvSpPr/>
          <p:nvPr/>
        </p:nvSpPr>
        <p:spPr>
          <a:xfrm>
            <a:off x="3622964" y="-645973"/>
            <a:ext cx="5507354" cy="253916"/>
          </a:xfrm>
          <a:prstGeom prst="rect">
            <a:avLst/>
          </a:prstGeom>
          <a:noFill/>
        </p:spPr>
        <p:txBody>
          <a:bodyPr wrap="square" rtlCol="0">
            <a:spAutoFit/>
          </a:bodyPr>
          <a:lstStyle/>
          <a:p>
            <a:pPr defTabSz="457200"/>
            <a:r>
              <a:rPr lang="ru-RU" sz="1050" spc="300" dirty="0" err="1">
                <a:solidFill>
                  <a:srgbClr val="002060"/>
                </a:solidFill>
                <a:latin typeface="Arial" panose="020B0604020202020204" pitchFamily="34" charset="0"/>
                <a:cs typeface="Arial" panose="020B0604020202020204" pitchFamily="34" charset="0"/>
              </a:rPr>
              <a:t>Л.В.Михайлова</a:t>
            </a:r>
            <a:r>
              <a:rPr lang="ru-RU" sz="1050" spc="300" dirty="0">
                <a:solidFill>
                  <a:srgbClr val="002060"/>
                </a:solidFill>
                <a:latin typeface="Arial" panose="020B0604020202020204" pitchFamily="34" charset="0"/>
                <a:cs typeface="Arial" panose="020B0604020202020204" pitchFamily="34" charset="0"/>
              </a:rPr>
              <a:t>-Свирская</a:t>
            </a:r>
          </a:p>
        </p:txBody>
      </p:sp>
      <p:sp>
        <p:nvSpPr>
          <p:cNvPr id="14" name="Прямоугольник 13">
            <a:extLst>
              <a:ext uri="{FF2B5EF4-FFF2-40B4-BE49-F238E27FC236}">
                <a16:creationId xmlns:a16="http://schemas.microsoft.com/office/drawing/2014/main" id="{A1AB36DD-C426-6A4D-A012-FFA8211B2119}"/>
              </a:ext>
            </a:extLst>
          </p:cNvPr>
          <p:cNvSpPr/>
          <p:nvPr/>
        </p:nvSpPr>
        <p:spPr>
          <a:xfrm>
            <a:off x="6388264" y="4660418"/>
            <a:ext cx="1856144" cy="415498"/>
          </a:xfrm>
          <a:prstGeom prst="rect">
            <a:avLst/>
          </a:prstGeom>
        </p:spPr>
        <p:txBody>
          <a:bodyPr wrap="square">
            <a:spAutoFit/>
          </a:bodyPr>
          <a:lstStyle/>
          <a:p>
            <a:r>
              <a:rPr lang="ru-RU" sz="1050" dirty="0">
                <a:solidFill>
                  <a:srgbClr val="0070C0"/>
                </a:solidFill>
                <a:latin typeface="Arial Narrow" panose="020B0606020202030204" pitchFamily="34" charset="0"/>
                <a:cs typeface="Arial" panose="020B0604020202020204" pitchFamily="34" charset="0"/>
                <a:hlinkClick r:id="rId7">
                  <a:extLst>
                    <a:ext uri="{A12FA001-AC4F-418D-AE19-62706E023703}">
                      <ahyp:hlinkClr xmlns="" xmlns:ahyp="http://schemas.microsoft.com/office/drawing/2018/hyperlinkcolor" val="tx"/>
                    </a:ext>
                  </a:extLst>
                </a:hlinkClick>
              </a:rPr>
              <a:t>https://www.youtube.com/watch?v=bjxGH4QeSAY</a:t>
            </a:r>
            <a:r>
              <a:rPr lang="ru-RU" sz="1050" dirty="0">
                <a:solidFill>
                  <a:srgbClr val="0070C0"/>
                </a:solidFill>
                <a:latin typeface="Arial Narrow" panose="020B0606020202030204" pitchFamily="34" charset="0"/>
                <a:cs typeface="Arial" panose="020B0604020202020204" pitchFamily="34" charset="0"/>
              </a:rPr>
              <a:t> </a:t>
            </a:r>
          </a:p>
        </p:txBody>
      </p:sp>
      <p:pic>
        <p:nvPicPr>
          <p:cNvPr id="15" name="Рисунок 14">
            <a:extLst>
              <a:ext uri="{FF2B5EF4-FFF2-40B4-BE49-F238E27FC236}">
                <a16:creationId xmlns:a16="http://schemas.microsoft.com/office/drawing/2014/main" id="{98B8F29B-C799-DD4C-AB1C-2B9202909E6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961661" y="4693786"/>
            <a:ext cx="266700" cy="333375"/>
          </a:xfrm>
          <a:prstGeom prst="rect">
            <a:avLst/>
          </a:prstGeom>
        </p:spPr>
      </p:pic>
    </p:spTree>
    <p:extLst>
      <p:ext uri="{BB962C8B-B14F-4D97-AF65-F5344CB8AC3E}">
        <p14:creationId xmlns:p14="http://schemas.microsoft.com/office/powerpoint/2010/main" val="2521716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2C5FDCC8-4EE6-3442-AC8F-C38CC93BE5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3440981" cy="4587974"/>
          </a:xfrm>
          <a:prstGeom prst="rect">
            <a:avLst/>
          </a:prstGeom>
        </p:spPr>
      </p:pic>
      <p:pic>
        <p:nvPicPr>
          <p:cNvPr id="8" name="Рисунок 7">
            <a:extLst>
              <a:ext uri="{FF2B5EF4-FFF2-40B4-BE49-F238E27FC236}">
                <a16:creationId xmlns:a16="http://schemas.microsoft.com/office/drawing/2014/main" id="{53FC1B48-28FD-8D44-AB60-719DDFFD8C5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01578" y="203066"/>
            <a:ext cx="1831378" cy="2440682"/>
          </a:xfrm>
          <a:prstGeom prst="rect">
            <a:avLst/>
          </a:prstGeom>
          <a:ln>
            <a:solidFill>
              <a:schemeClr val="bg1">
                <a:lumMod val="85000"/>
              </a:schemeClr>
            </a:solidFill>
          </a:ln>
        </p:spPr>
      </p:pic>
      <p:pic>
        <p:nvPicPr>
          <p:cNvPr id="9" name="Рисунок 8">
            <a:extLst>
              <a:ext uri="{FF2B5EF4-FFF2-40B4-BE49-F238E27FC236}">
                <a16:creationId xmlns:a16="http://schemas.microsoft.com/office/drawing/2014/main" id="{A02A4D1F-92B2-7949-BDCF-686DC0A1C4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49250" y="197477"/>
            <a:ext cx="1835696" cy="2440682"/>
          </a:xfrm>
          <a:prstGeom prst="rect">
            <a:avLst/>
          </a:prstGeom>
          <a:ln>
            <a:solidFill>
              <a:schemeClr val="bg1">
                <a:lumMod val="85000"/>
              </a:schemeClr>
            </a:solidFill>
          </a:ln>
        </p:spPr>
      </p:pic>
      <p:pic>
        <p:nvPicPr>
          <p:cNvPr id="10" name="Рисунок 9">
            <a:extLst>
              <a:ext uri="{FF2B5EF4-FFF2-40B4-BE49-F238E27FC236}">
                <a16:creationId xmlns:a16="http://schemas.microsoft.com/office/drawing/2014/main" id="{DF865B20-869F-E445-BC22-9DF0A77A273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37510" y="197691"/>
            <a:ext cx="1834165" cy="2440682"/>
          </a:xfrm>
          <a:prstGeom prst="rect">
            <a:avLst/>
          </a:prstGeom>
          <a:ln>
            <a:solidFill>
              <a:schemeClr val="bg1">
                <a:lumMod val="85000"/>
              </a:schemeClr>
            </a:solidFill>
          </a:ln>
        </p:spPr>
      </p:pic>
      <p:sp>
        <p:nvSpPr>
          <p:cNvPr id="11" name="Прямоугольник 10">
            <a:extLst>
              <a:ext uri="{FF2B5EF4-FFF2-40B4-BE49-F238E27FC236}">
                <a16:creationId xmlns:a16="http://schemas.microsoft.com/office/drawing/2014/main" id="{AFC6257D-6EA5-7646-A135-8F8D8879281E}"/>
              </a:ext>
            </a:extLst>
          </p:cNvPr>
          <p:cNvSpPr/>
          <p:nvPr/>
        </p:nvSpPr>
        <p:spPr>
          <a:xfrm>
            <a:off x="3630442" y="2721533"/>
            <a:ext cx="5448299" cy="1808444"/>
          </a:xfrm>
          <a:prstGeom prst="rect">
            <a:avLst/>
          </a:prstGeom>
        </p:spPr>
        <p:txBody>
          <a:bodyPr wrap="square">
            <a:spAutoFit/>
          </a:bodyPr>
          <a:lstStyle/>
          <a:p>
            <a:pPr>
              <a:lnSpc>
                <a:spcPct val="107000"/>
              </a:lnSpc>
              <a:spcAft>
                <a:spcPts val="0"/>
              </a:spcAft>
            </a:pPr>
            <a:r>
              <a:rPr lang="ru-RU" sz="1050" dirty="0">
                <a:latin typeface="Arial" panose="020B0604020202020204" pitchFamily="34" charset="0"/>
                <a:ea typeface="Calibri" panose="020F0502020204030204" pitchFamily="34" charset="0"/>
                <a:cs typeface="Arial" panose="020B0604020202020204" pitchFamily="34" charset="0"/>
              </a:rPr>
              <a:t>Обучающие карточки </a:t>
            </a:r>
            <a:r>
              <a:rPr lang="ru-RU" sz="1050" dirty="0">
                <a:latin typeface="Arial" panose="020B0604020202020204" pitchFamily="34" charset="0"/>
                <a:cs typeface="Arial" panose="020B0604020202020204" pitchFamily="34" charset="0"/>
              </a:rPr>
              <a:t>по теме </a:t>
            </a:r>
            <a:r>
              <a:rPr lang="ru-RU" sz="1050" b="1" dirty="0">
                <a:latin typeface="Arial" panose="020B0604020202020204" pitchFamily="34" charset="0"/>
                <a:cs typeface="Arial" panose="020B0604020202020204" pitchFamily="34" charset="0"/>
              </a:rPr>
              <a:t>«ПРОФЕССИИ» </a:t>
            </a:r>
            <a:r>
              <a:rPr lang="ru-RU" sz="1050" dirty="0">
                <a:latin typeface="Arial" panose="020B0604020202020204" pitchFamily="34" charset="0"/>
                <a:cs typeface="Arial" panose="020B0604020202020204" pitchFamily="34" charset="0"/>
              </a:rPr>
              <a:t>предназначены для самостоятельной и совместной работы детей в ходе реализации проектов соответствующей тематики. Задания на карточках иллюстрируют выбранную тему со всех сторон в изображениях, словах, символах и цифрах. На карточках каждый ребенок найдет себе задания по силам и интересам. Здесь можно раскрасить фрукты и овощи в магазине, распределить рабочие инструменты, дорисовать выкройку платья по клеткам и подобрать заплатку на ткань, сосчитать ложки </a:t>
            </a:r>
            <a:br>
              <a:rPr lang="ru-RU" sz="1050" dirty="0">
                <a:latin typeface="Arial" panose="020B0604020202020204" pitchFamily="34" charset="0"/>
                <a:cs typeface="Arial" panose="020B0604020202020204" pitchFamily="34" charset="0"/>
              </a:rPr>
            </a:br>
            <a:r>
              <a:rPr lang="ru-RU" sz="1050" dirty="0">
                <a:latin typeface="Arial" panose="020B0604020202020204" pitchFamily="34" charset="0"/>
                <a:cs typeface="Arial" panose="020B0604020202020204" pitchFamily="34" charset="0"/>
              </a:rPr>
              <a:t>и вилки, собрать робота по образцу и написать названия разных профессий. Получив карточки в свое свободное распоряжение, дети придумают еще множество других способов заполнить и украсить их.</a:t>
            </a:r>
            <a:endParaRPr lang="ru-RU" sz="1050" dirty="0">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08E262D-51F4-084B-9D90-D944FA443FB2}"/>
              </a:ext>
            </a:extLst>
          </p:cNvPr>
          <p:cNvSpPr txBox="1"/>
          <p:nvPr/>
        </p:nvSpPr>
        <p:spPr>
          <a:xfrm>
            <a:off x="3601578" y="-1142315"/>
            <a:ext cx="5507353" cy="276999"/>
          </a:xfrm>
          <a:prstGeom prst="rect">
            <a:avLst/>
          </a:prstGeom>
          <a:noFill/>
        </p:spPr>
        <p:txBody>
          <a:bodyPr wrap="square" rtlCol="0">
            <a:spAutoFit/>
          </a:bodyPr>
          <a:lstStyle/>
          <a:p>
            <a:r>
              <a:rPr lang="ru-RU" sz="1200" b="1" dirty="0">
                <a:solidFill>
                  <a:srgbClr val="002060"/>
                </a:solidFill>
                <a:latin typeface="Arial" panose="020B0604020202020204" pitchFamily="34" charset="0"/>
                <a:cs typeface="Arial" panose="020B0604020202020204" pitchFamily="34" charset="0"/>
              </a:rPr>
              <a:t>ПРОФЕССИИ. 48 КАРТОЧЕК ДЛЯ ТЕМАТИЧЕСКОГО ПРОЕКТА</a:t>
            </a:r>
          </a:p>
        </p:txBody>
      </p:sp>
      <p:sp>
        <p:nvSpPr>
          <p:cNvPr id="13" name="Прямоугольник 12">
            <a:extLst>
              <a:ext uri="{FF2B5EF4-FFF2-40B4-BE49-F238E27FC236}">
                <a16:creationId xmlns:a16="http://schemas.microsoft.com/office/drawing/2014/main" id="{E425B06B-EB01-1C4A-835E-D8ED9DFD5A45}"/>
              </a:ext>
            </a:extLst>
          </p:cNvPr>
          <p:cNvSpPr/>
          <p:nvPr/>
        </p:nvSpPr>
        <p:spPr>
          <a:xfrm>
            <a:off x="3601578" y="-884634"/>
            <a:ext cx="5507354" cy="253916"/>
          </a:xfrm>
          <a:prstGeom prst="rect">
            <a:avLst/>
          </a:prstGeom>
          <a:noFill/>
        </p:spPr>
        <p:txBody>
          <a:bodyPr wrap="square" rtlCol="0">
            <a:spAutoFit/>
          </a:bodyPr>
          <a:lstStyle/>
          <a:p>
            <a:pPr defTabSz="457200"/>
            <a:r>
              <a:rPr lang="ru-RU" sz="1050" spc="300" dirty="0" err="1">
                <a:solidFill>
                  <a:srgbClr val="002060"/>
                </a:solidFill>
                <a:latin typeface="Arial" panose="020B0604020202020204" pitchFamily="34" charset="0"/>
                <a:cs typeface="Arial" panose="020B0604020202020204" pitchFamily="34" charset="0"/>
              </a:rPr>
              <a:t>Л.В.Михайлова</a:t>
            </a:r>
            <a:r>
              <a:rPr lang="ru-RU" sz="1050" spc="300" dirty="0">
                <a:solidFill>
                  <a:srgbClr val="002060"/>
                </a:solidFill>
                <a:latin typeface="Arial" panose="020B0604020202020204" pitchFamily="34" charset="0"/>
                <a:cs typeface="Arial" panose="020B0604020202020204" pitchFamily="34" charset="0"/>
              </a:rPr>
              <a:t>-Свирская</a:t>
            </a:r>
          </a:p>
        </p:txBody>
      </p:sp>
      <p:sp>
        <p:nvSpPr>
          <p:cNvPr id="14" name="Прямоугольник 13">
            <a:extLst>
              <a:ext uri="{FF2B5EF4-FFF2-40B4-BE49-F238E27FC236}">
                <a16:creationId xmlns:a16="http://schemas.microsoft.com/office/drawing/2014/main" id="{A1AB36DD-C426-6A4D-A012-FFA8211B2119}"/>
              </a:ext>
            </a:extLst>
          </p:cNvPr>
          <p:cNvSpPr/>
          <p:nvPr/>
        </p:nvSpPr>
        <p:spPr>
          <a:xfrm>
            <a:off x="6388264" y="4660418"/>
            <a:ext cx="1856144" cy="415498"/>
          </a:xfrm>
          <a:prstGeom prst="rect">
            <a:avLst/>
          </a:prstGeom>
        </p:spPr>
        <p:txBody>
          <a:bodyPr wrap="square">
            <a:spAutoFit/>
          </a:bodyPr>
          <a:lstStyle/>
          <a:p>
            <a:r>
              <a:rPr lang="ru-RU" sz="1050" dirty="0">
                <a:solidFill>
                  <a:srgbClr val="0070C0"/>
                </a:solidFill>
                <a:latin typeface="Arial Narrow" panose="020B0606020202030204" pitchFamily="34" charset="0"/>
                <a:cs typeface="Arial" panose="020B0604020202020204" pitchFamily="34" charset="0"/>
                <a:hlinkClick r:id="rId7">
                  <a:extLst>
                    <a:ext uri="{A12FA001-AC4F-418D-AE19-62706E023703}">
                      <ahyp:hlinkClr xmlns="" xmlns:ahyp="http://schemas.microsoft.com/office/drawing/2018/hyperlinkcolor" val="tx"/>
                    </a:ext>
                  </a:extLst>
                </a:hlinkClick>
              </a:rPr>
              <a:t>https://www.youtube.com/watch?v=bjxGH4QeSAY</a:t>
            </a:r>
            <a:r>
              <a:rPr lang="ru-RU" sz="1050" dirty="0">
                <a:solidFill>
                  <a:srgbClr val="0070C0"/>
                </a:solidFill>
                <a:latin typeface="Arial Narrow" panose="020B0606020202030204" pitchFamily="34" charset="0"/>
                <a:cs typeface="Arial" panose="020B0604020202020204" pitchFamily="34" charset="0"/>
              </a:rPr>
              <a:t> </a:t>
            </a:r>
          </a:p>
        </p:txBody>
      </p:sp>
      <p:pic>
        <p:nvPicPr>
          <p:cNvPr id="15" name="Рисунок 14">
            <a:extLst>
              <a:ext uri="{FF2B5EF4-FFF2-40B4-BE49-F238E27FC236}">
                <a16:creationId xmlns:a16="http://schemas.microsoft.com/office/drawing/2014/main" id="{98B8F29B-C799-DD4C-AB1C-2B9202909E6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961661" y="4693786"/>
            <a:ext cx="266700" cy="333375"/>
          </a:xfrm>
          <a:prstGeom prst="rect">
            <a:avLst/>
          </a:prstGeom>
        </p:spPr>
      </p:pic>
    </p:spTree>
    <p:extLst>
      <p:ext uri="{BB962C8B-B14F-4D97-AF65-F5344CB8AC3E}">
        <p14:creationId xmlns:p14="http://schemas.microsoft.com/office/powerpoint/2010/main" val="2415910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68BE8413-B34A-DF4E-BE45-A9F9BEC489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3440981" cy="4587974"/>
          </a:xfrm>
          <a:prstGeom prst="rect">
            <a:avLst/>
          </a:prstGeom>
        </p:spPr>
      </p:pic>
      <p:sp>
        <p:nvSpPr>
          <p:cNvPr id="8" name="TextBox 7">
            <a:extLst>
              <a:ext uri="{FF2B5EF4-FFF2-40B4-BE49-F238E27FC236}">
                <a16:creationId xmlns:a16="http://schemas.microsoft.com/office/drawing/2014/main" id="{502A86EF-1E1F-F546-8800-B65DB606E537}"/>
              </a:ext>
            </a:extLst>
          </p:cNvPr>
          <p:cNvSpPr txBox="1"/>
          <p:nvPr/>
        </p:nvSpPr>
        <p:spPr>
          <a:xfrm>
            <a:off x="973147" y="-1138121"/>
            <a:ext cx="8937297" cy="307777"/>
          </a:xfrm>
          <a:prstGeom prst="rect">
            <a:avLst/>
          </a:prstGeom>
          <a:noFill/>
        </p:spPr>
        <p:txBody>
          <a:bodyPr wrap="square" rtlCol="0">
            <a:spAutoFit/>
          </a:bodyPr>
          <a:lstStyle/>
          <a:p>
            <a:r>
              <a:rPr lang="ru-RU" sz="1400" b="1" dirty="0">
                <a:solidFill>
                  <a:srgbClr val="002060"/>
                </a:solidFill>
                <a:latin typeface="Arial" panose="020B0604020202020204" pitchFamily="34" charset="0"/>
                <a:cs typeface="Arial" panose="020B0604020202020204" pitchFamily="34" charset="0"/>
              </a:rPr>
              <a:t>КОСМОС. 48 КАРТОЧЕК ДЛЯ ТЕМАТИЧЕСКОГО ПРОЕКТА</a:t>
            </a:r>
          </a:p>
        </p:txBody>
      </p:sp>
      <p:sp>
        <p:nvSpPr>
          <p:cNvPr id="9" name="Прямоугольник 8">
            <a:extLst>
              <a:ext uri="{FF2B5EF4-FFF2-40B4-BE49-F238E27FC236}">
                <a16:creationId xmlns:a16="http://schemas.microsoft.com/office/drawing/2014/main" id="{B1A42D0A-BBF9-8746-9948-5169AAFCD82F}"/>
              </a:ext>
            </a:extLst>
          </p:cNvPr>
          <p:cNvSpPr/>
          <p:nvPr/>
        </p:nvSpPr>
        <p:spPr>
          <a:xfrm>
            <a:off x="973146" y="-812626"/>
            <a:ext cx="7197707" cy="253916"/>
          </a:xfrm>
          <a:prstGeom prst="rect">
            <a:avLst/>
          </a:prstGeom>
          <a:noFill/>
        </p:spPr>
        <p:txBody>
          <a:bodyPr wrap="square" rtlCol="0">
            <a:spAutoFit/>
          </a:bodyPr>
          <a:lstStyle/>
          <a:p>
            <a:pPr defTabSz="457200"/>
            <a:r>
              <a:rPr lang="ru-RU" sz="1050" spc="300" dirty="0" err="1">
                <a:solidFill>
                  <a:srgbClr val="002060"/>
                </a:solidFill>
                <a:latin typeface="Arial" panose="020B0604020202020204" pitchFamily="34" charset="0"/>
                <a:cs typeface="Arial" panose="020B0604020202020204" pitchFamily="34" charset="0"/>
              </a:rPr>
              <a:t>Л.В.Михайлова</a:t>
            </a:r>
            <a:r>
              <a:rPr lang="ru-RU" sz="1050" spc="300" dirty="0">
                <a:solidFill>
                  <a:srgbClr val="002060"/>
                </a:solidFill>
                <a:latin typeface="Arial" panose="020B0604020202020204" pitchFamily="34" charset="0"/>
                <a:cs typeface="Arial" panose="020B0604020202020204" pitchFamily="34" charset="0"/>
              </a:rPr>
              <a:t>-Свирская</a:t>
            </a:r>
          </a:p>
        </p:txBody>
      </p:sp>
      <p:pic>
        <p:nvPicPr>
          <p:cNvPr id="10" name="Рисунок 9">
            <a:extLst>
              <a:ext uri="{FF2B5EF4-FFF2-40B4-BE49-F238E27FC236}">
                <a16:creationId xmlns:a16="http://schemas.microsoft.com/office/drawing/2014/main" id="{100A7168-9BF1-9249-9B2E-E1257FCBB42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64746" y="106840"/>
            <a:ext cx="1766968" cy="2354844"/>
          </a:xfrm>
          <a:prstGeom prst="rect">
            <a:avLst/>
          </a:prstGeom>
          <a:ln>
            <a:solidFill>
              <a:schemeClr val="bg1">
                <a:lumMod val="85000"/>
              </a:schemeClr>
            </a:solidFill>
          </a:ln>
        </p:spPr>
      </p:pic>
      <p:pic>
        <p:nvPicPr>
          <p:cNvPr id="11" name="Рисунок 10">
            <a:extLst>
              <a:ext uri="{FF2B5EF4-FFF2-40B4-BE49-F238E27FC236}">
                <a16:creationId xmlns:a16="http://schemas.microsoft.com/office/drawing/2014/main" id="{9C9713A8-AF6E-EF49-9DD2-978D7363AA6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46945" y="102087"/>
            <a:ext cx="1767857" cy="2354843"/>
          </a:xfrm>
          <a:prstGeom prst="rect">
            <a:avLst/>
          </a:prstGeom>
          <a:ln>
            <a:solidFill>
              <a:schemeClr val="bg1">
                <a:lumMod val="85000"/>
              </a:schemeClr>
            </a:solidFill>
          </a:ln>
        </p:spPr>
      </p:pic>
      <p:pic>
        <p:nvPicPr>
          <p:cNvPr id="12" name="Рисунок 11">
            <a:extLst>
              <a:ext uri="{FF2B5EF4-FFF2-40B4-BE49-F238E27FC236}">
                <a16:creationId xmlns:a16="http://schemas.microsoft.com/office/drawing/2014/main" id="{48B857C2-278F-3540-B5BF-AF7CC27390A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81658" y="102087"/>
            <a:ext cx="1773183" cy="2354843"/>
          </a:xfrm>
          <a:prstGeom prst="rect">
            <a:avLst/>
          </a:prstGeom>
          <a:ln>
            <a:solidFill>
              <a:schemeClr val="bg1">
                <a:lumMod val="85000"/>
              </a:schemeClr>
            </a:solidFill>
          </a:ln>
        </p:spPr>
      </p:pic>
      <p:sp>
        <p:nvSpPr>
          <p:cNvPr id="13" name="Прямоугольник 12">
            <a:extLst>
              <a:ext uri="{FF2B5EF4-FFF2-40B4-BE49-F238E27FC236}">
                <a16:creationId xmlns:a16="http://schemas.microsoft.com/office/drawing/2014/main" id="{DF00C882-06D7-AF47-8D6C-DDC22EEE4CC3}"/>
              </a:ext>
            </a:extLst>
          </p:cNvPr>
          <p:cNvSpPr/>
          <p:nvPr/>
        </p:nvSpPr>
        <p:spPr>
          <a:xfrm>
            <a:off x="3608554" y="2587419"/>
            <a:ext cx="5535445" cy="1938992"/>
          </a:xfrm>
          <a:prstGeom prst="rect">
            <a:avLst/>
          </a:prstGeom>
        </p:spPr>
        <p:txBody>
          <a:bodyPr wrap="square">
            <a:spAutoFit/>
          </a:bodyPr>
          <a:lstStyle/>
          <a:p>
            <a:r>
              <a:rPr lang="ru-RU" sz="1200" b="1" dirty="0">
                <a:latin typeface="Arial" panose="020B0604020202020204" pitchFamily="34" charset="0"/>
                <a:ea typeface="Calibri" panose="020F0502020204030204" pitchFamily="34" charset="0"/>
                <a:cs typeface="Arial" panose="020B0604020202020204" pitchFamily="34" charset="0"/>
              </a:rPr>
              <a:t>Обучающие карточки по теме «КОСМОС» </a:t>
            </a:r>
            <a:r>
              <a:rPr lang="ru-RU" sz="1200" dirty="0">
                <a:latin typeface="Arial" panose="020B0604020202020204" pitchFamily="34" charset="0"/>
                <a:ea typeface="Calibri" panose="020F0502020204030204" pitchFamily="34" charset="0"/>
                <a:cs typeface="Arial" panose="020B0604020202020204" pitchFamily="34" charset="0"/>
              </a:rPr>
              <a:t>предназначены для самостоятельной и совместной работы детей в ходе реализации проектов соответствующей тематики. Задания на карточках иллюстрируют выбранную тему со всех сторон в изображениях, словах, символах и цифрах. На карточках каждый ребенок найдет себе задания по силам и интересам. Здесь можно нарисовать ракету по клеткам и дорисовать инопланетян, найти все геометрические фигуры и разгадать шифровку, сосчитать ракеты, летящие влево, вправо, вверх и вниз, и подписать названия планет. Получив карточки в свое свободное распоряжение, дети придумают еще множество других способов заполнить и украсить их.</a:t>
            </a:r>
            <a:endParaRPr lang="ru-RU" sz="1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4CAE790-8C89-6D40-9146-584542076091}"/>
              </a:ext>
            </a:extLst>
          </p:cNvPr>
          <p:cNvSpPr txBox="1"/>
          <p:nvPr/>
        </p:nvSpPr>
        <p:spPr>
          <a:xfrm>
            <a:off x="3069771" y="-1445079"/>
            <a:ext cx="184731" cy="369332"/>
          </a:xfrm>
          <a:prstGeom prst="rect">
            <a:avLst/>
          </a:prstGeom>
          <a:noFill/>
        </p:spPr>
        <p:txBody>
          <a:bodyPr wrap="none" rtlCol="0">
            <a:spAutoFit/>
          </a:bodyPr>
          <a:lstStyle/>
          <a:p>
            <a:endParaRPr lang="ru-RU" dirty="0"/>
          </a:p>
        </p:txBody>
      </p:sp>
      <p:sp>
        <p:nvSpPr>
          <p:cNvPr id="14" name="Прямоугольник 13">
            <a:extLst>
              <a:ext uri="{FF2B5EF4-FFF2-40B4-BE49-F238E27FC236}">
                <a16:creationId xmlns:a16="http://schemas.microsoft.com/office/drawing/2014/main" id="{A1AB36DD-C426-6A4D-A012-FFA8211B2119}"/>
              </a:ext>
            </a:extLst>
          </p:cNvPr>
          <p:cNvSpPr/>
          <p:nvPr/>
        </p:nvSpPr>
        <p:spPr>
          <a:xfrm>
            <a:off x="6388264" y="4660418"/>
            <a:ext cx="1856144" cy="415498"/>
          </a:xfrm>
          <a:prstGeom prst="rect">
            <a:avLst/>
          </a:prstGeom>
        </p:spPr>
        <p:txBody>
          <a:bodyPr wrap="square">
            <a:spAutoFit/>
          </a:bodyPr>
          <a:lstStyle/>
          <a:p>
            <a:r>
              <a:rPr lang="ru-RU" sz="1050" dirty="0">
                <a:solidFill>
                  <a:srgbClr val="0070C0"/>
                </a:solidFill>
                <a:latin typeface="Arial Narrow" panose="020B0606020202030204" pitchFamily="34" charset="0"/>
                <a:cs typeface="Arial" panose="020B0604020202020204" pitchFamily="34" charset="0"/>
                <a:hlinkClick r:id="rId7">
                  <a:extLst>
                    <a:ext uri="{A12FA001-AC4F-418D-AE19-62706E023703}">
                      <ahyp:hlinkClr xmlns="" xmlns:ahyp="http://schemas.microsoft.com/office/drawing/2018/hyperlinkcolor" val="tx"/>
                    </a:ext>
                  </a:extLst>
                </a:hlinkClick>
              </a:rPr>
              <a:t>https://www.youtube.com/watch?v=bjxGH4QeSAY</a:t>
            </a:r>
            <a:r>
              <a:rPr lang="ru-RU" sz="1050" dirty="0">
                <a:solidFill>
                  <a:srgbClr val="0070C0"/>
                </a:solidFill>
                <a:latin typeface="Arial Narrow" panose="020B0606020202030204" pitchFamily="34" charset="0"/>
                <a:cs typeface="Arial" panose="020B0604020202020204" pitchFamily="34" charset="0"/>
              </a:rPr>
              <a:t> </a:t>
            </a:r>
          </a:p>
        </p:txBody>
      </p:sp>
      <p:pic>
        <p:nvPicPr>
          <p:cNvPr id="15" name="Рисунок 14">
            <a:extLst>
              <a:ext uri="{FF2B5EF4-FFF2-40B4-BE49-F238E27FC236}">
                <a16:creationId xmlns:a16="http://schemas.microsoft.com/office/drawing/2014/main" id="{98B8F29B-C799-DD4C-AB1C-2B9202909E6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961661" y="4693786"/>
            <a:ext cx="266700" cy="333375"/>
          </a:xfrm>
          <a:prstGeom prst="rect">
            <a:avLst/>
          </a:prstGeom>
        </p:spPr>
      </p:pic>
    </p:spTree>
    <p:extLst>
      <p:ext uri="{BB962C8B-B14F-4D97-AF65-F5344CB8AC3E}">
        <p14:creationId xmlns:p14="http://schemas.microsoft.com/office/powerpoint/2010/main" val="3505519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BD38DED2-F82C-9C4F-85EB-4B303D834F2B}"/>
              </a:ext>
            </a:extLst>
          </p:cNvPr>
          <p:cNvSpPr txBox="1"/>
          <p:nvPr/>
        </p:nvSpPr>
        <p:spPr>
          <a:xfrm>
            <a:off x="611561" y="-911547"/>
            <a:ext cx="8937297" cy="338554"/>
          </a:xfrm>
          <a:prstGeom prst="rect">
            <a:avLst/>
          </a:prstGeom>
          <a:noFill/>
        </p:spPr>
        <p:txBody>
          <a:bodyPr wrap="square" rtlCol="0">
            <a:spAutoFit/>
          </a:bodyPr>
          <a:lstStyle/>
          <a:p>
            <a:r>
              <a:rPr lang="ru-RU" sz="1600" b="1" dirty="0">
                <a:solidFill>
                  <a:srgbClr val="002060"/>
                </a:solidFill>
                <a:latin typeface="Arial" panose="020B0604020202020204" pitchFamily="34" charset="0"/>
                <a:cs typeface="Arial" panose="020B0604020202020204" pitchFamily="34" charset="0"/>
              </a:rPr>
              <a:t>СПОРТ. 48 КАРТОЧЕК ДЛЯ ТЕМАТИЧЕСКОГО ПРОЕКТА</a:t>
            </a:r>
          </a:p>
        </p:txBody>
      </p:sp>
      <p:sp>
        <p:nvSpPr>
          <p:cNvPr id="19" name="Прямоугольник 18">
            <a:extLst>
              <a:ext uri="{FF2B5EF4-FFF2-40B4-BE49-F238E27FC236}">
                <a16:creationId xmlns:a16="http://schemas.microsoft.com/office/drawing/2014/main" id="{75D8C9BB-6027-BB40-A2A6-748426663ADC}"/>
              </a:ext>
            </a:extLst>
          </p:cNvPr>
          <p:cNvSpPr/>
          <p:nvPr/>
        </p:nvSpPr>
        <p:spPr>
          <a:xfrm>
            <a:off x="611560" y="-586052"/>
            <a:ext cx="7197707" cy="253916"/>
          </a:xfrm>
          <a:prstGeom prst="rect">
            <a:avLst/>
          </a:prstGeom>
          <a:noFill/>
        </p:spPr>
        <p:txBody>
          <a:bodyPr wrap="square" rtlCol="0">
            <a:spAutoFit/>
          </a:bodyPr>
          <a:lstStyle/>
          <a:p>
            <a:pPr defTabSz="457200"/>
            <a:r>
              <a:rPr lang="ru-RU" sz="1050" spc="300" dirty="0" err="1">
                <a:solidFill>
                  <a:srgbClr val="002060"/>
                </a:solidFill>
                <a:latin typeface="Arial" panose="020B0604020202020204" pitchFamily="34" charset="0"/>
                <a:cs typeface="Arial" panose="020B0604020202020204" pitchFamily="34" charset="0"/>
              </a:rPr>
              <a:t>Л.В.Михайлова</a:t>
            </a:r>
            <a:r>
              <a:rPr lang="ru-RU" sz="1050" spc="300" dirty="0">
                <a:solidFill>
                  <a:srgbClr val="002060"/>
                </a:solidFill>
                <a:latin typeface="Arial" panose="020B0604020202020204" pitchFamily="34" charset="0"/>
                <a:cs typeface="Arial" panose="020B0604020202020204" pitchFamily="34" charset="0"/>
              </a:rPr>
              <a:t>-Свирская</a:t>
            </a:r>
          </a:p>
        </p:txBody>
      </p:sp>
      <p:pic>
        <p:nvPicPr>
          <p:cNvPr id="24" name="Рисунок 23">
            <a:extLst>
              <a:ext uri="{FF2B5EF4-FFF2-40B4-BE49-F238E27FC236}">
                <a16:creationId xmlns:a16="http://schemas.microsoft.com/office/drawing/2014/main" id="{162848E8-8973-1D4A-9979-45310247F3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6642"/>
            <a:ext cx="3445961" cy="4594615"/>
          </a:xfrm>
          <a:prstGeom prst="rect">
            <a:avLst/>
          </a:prstGeom>
        </p:spPr>
      </p:pic>
      <p:pic>
        <p:nvPicPr>
          <p:cNvPr id="25" name="Рисунок 24">
            <a:extLst>
              <a:ext uri="{FF2B5EF4-FFF2-40B4-BE49-F238E27FC236}">
                <a16:creationId xmlns:a16="http://schemas.microsoft.com/office/drawing/2014/main" id="{5A83D6E7-755F-E24A-AE90-0E17E28C94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62073" y="116808"/>
            <a:ext cx="1792884" cy="2385119"/>
          </a:xfrm>
          <a:prstGeom prst="rect">
            <a:avLst/>
          </a:prstGeom>
          <a:ln>
            <a:solidFill>
              <a:schemeClr val="bg1">
                <a:lumMod val="85000"/>
              </a:schemeClr>
            </a:solidFill>
          </a:ln>
        </p:spPr>
      </p:pic>
      <p:pic>
        <p:nvPicPr>
          <p:cNvPr id="26" name="Рисунок 25">
            <a:extLst>
              <a:ext uri="{FF2B5EF4-FFF2-40B4-BE49-F238E27FC236}">
                <a16:creationId xmlns:a16="http://schemas.microsoft.com/office/drawing/2014/main" id="{A1B48E89-AA7B-B04D-9027-D6873B71845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54957" y="116807"/>
            <a:ext cx="1795616" cy="2385120"/>
          </a:xfrm>
          <a:prstGeom prst="rect">
            <a:avLst/>
          </a:prstGeom>
          <a:ln>
            <a:solidFill>
              <a:schemeClr val="bg1">
                <a:lumMod val="85000"/>
              </a:schemeClr>
            </a:solidFill>
          </a:ln>
        </p:spPr>
      </p:pic>
      <p:pic>
        <p:nvPicPr>
          <p:cNvPr id="27" name="Рисунок 26">
            <a:extLst>
              <a:ext uri="{FF2B5EF4-FFF2-40B4-BE49-F238E27FC236}">
                <a16:creationId xmlns:a16="http://schemas.microsoft.com/office/drawing/2014/main" id="{904F396F-7A26-BC46-9A5F-9609B8593E3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43518" y="116807"/>
            <a:ext cx="1801803" cy="2385120"/>
          </a:xfrm>
          <a:prstGeom prst="rect">
            <a:avLst/>
          </a:prstGeom>
          <a:ln>
            <a:solidFill>
              <a:schemeClr val="bg1">
                <a:lumMod val="85000"/>
              </a:schemeClr>
            </a:solidFill>
          </a:ln>
        </p:spPr>
      </p:pic>
      <p:sp>
        <p:nvSpPr>
          <p:cNvPr id="28" name="Прямоугольник 27">
            <a:extLst>
              <a:ext uri="{FF2B5EF4-FFF2-40B4-BE49-F238E27FC236}">
                <a16:creationId xmlns:a16="http://schemas.microsoft.com/office/drawing/2014/main" id="{9B73E8AA-45EE-344E-AF96-5A66DA0F18CB}"/>
              </a:ext>
            </a:extLst>
          </p:cNvPr>
          <p:cNvSpPr/>
          <p:nvPr/>
        </p:nvSpPr>
        <p:spPr>
          <a:xfrm>
            <a:off x="3544420" y="2680908"/>
            <a:ext cx="5483249" cy="1785104"/>
          </a:xfrm>
          <a:prstGeom prst="rect">
            <a:avLst/>
          </a:prstGeom>
        </p:spPr>
        <p:txBody>
          <a:bodyPr wrap="square">
            <a:spAutoFit/>
          </a:bodyPr>
          <a:lstStyle/>
          <a:p>
            <a:r>
              <a:rPr lang="ru-RU" sz="1100" b="1" dirty="0">
                <a:latin typeface="Arial" panose="020B0604020202020204" pitchFamily="34" charset="0"/>
                <a:ea typeface="Calibri" panose="020F0502020204030204" pitchFamily="34" charset="0"/>
                <a:cs typeface="Arial" panose="020B0604020202020204" pitchFamily="34" charset="0"/>
              </a:rPr>
              <a:t>Обучающие карточки по теме «СПОРТ» </a:t>
            </a:r>
            <a:r>
              <a:rPr lang="ru-RU" sz="1100" dirty="0">
                <a:latin typeface="Arial" panose="020B0604020202020204" pitchFamily="34" charset="0"/>
                <a:ea typeface="Calibri" panose="020F0502020204030204" pitchFamily="34" charset="0"/>
                <a:cs typeface="Arial" panose="020B0604020202020204" pitchFamily="34" charset="0"/>
              </a:rPr>
              <a:t>предназначены для самостоятельной и совместной работы детей в ходе реализации проектов соответствующей тематики. Задания на карточках иллюстрируют выбранную тему со всех сторон в изображениях, словах, символах и цифрах. На карточках каждый ребенок найдет себе задания по силам и интересам. Здесь можно раскрасить олимпийские кольца и флаги стран — участниц Олимпиады, дорисовать клюшки хоккеистам, сосчитать спортинвентарь в группе и занести результаты в таблицу, нарисовать путь бегуна к финишу и написать названия разных видов спорта. Получив карточки в свое свободное распоряжение, дети придумают еще множество других способов заполнить и украсить их.</a:t>
            </a:r>
            <a:endParaRPr lang="ru-RU" sz="1100" dirty="0">
              <a:latin typeface="Arial" panose="020B0604020202020204" pitchFamily="34" charset="0"/>
              <a:cs typeface="Arial" panose="020B0604020202020204" pitchFamily="34" charset="0"/>
            </a:endParaRPr>
          </a:p>
        </p:txBody>
      </p:sp>
      <p:sp>
        <p:nvSpPr>
          <p:cNvPr id="12" name="Прямоугольник 11">
            <a:extLst>
              <a:ext uri="{FF2B5EF4-FFF2-40B4-BE49-F238E27FC236}">
                <a16:creationId xmlns:a16="http://schemas.microsoft.com/office/drawing/2014/main" id="{A1AB36DD-C426-6A4D-A012-FFA8211B2119}"/>
              </a:ext>
            </a:extLst>
          </p:cNvPr>
          <p:cNvSpPr/>
          <p:nvPr/>
        </p:nvSpPr>
        <p:spPr>
          <a:xfrm>
            <a:off x="6388264" y="4660418"/>
            <a:ext cx="1856144" cy="415498"/>
          </a:xfrm>
          <a:prstGeom prst="rect">
            <a:avLst/>
          </a:prstGeom>
        </p:spPr>
        <p:txBody>
          <a:bodyPr wrap="square">
            <a:spAutoFit/>
          </a:bodyPr>
          <a:lstStyle/>
          <a:p>
            <a:r>
              <a:rPr lang="ru-RU" sz="1050" dirty="0">
                <a:solidFill>
                  <a:srgbClr val="0070C0"/>
                </a:solidFill>
                <a:latin typeface="Arial Narrow" panose="020B0606020202030204" pitchFamily="34" charset="0"/>
                <a:cs typeface="Arial" panose="020B0604020202020204" pitchFamily="34" charset="0"/>
                <a:hlinkClick r:id="rId7">
                  <a:extLst>
                    <a:ext uri="{A12FA001-AC4F-418D-AE19-62706E023703}">
                      <ahyp:hlinkClr xmlns="" xmlns:ahyp="http://schemas.microsoft.com/office/drawing/2018/hyperlinkcolor" val="tx"/>
                    </a:ext>
                  </a:extLst>
                </a:hlinkClick>
              </a:rPr>
              <a:t>https://www.youtube.com/watch?v=bjxGH4QeSAY</a:t>
            </a:r>
            <a:r>
              <a:rPr lang="ru-RU" sz="1050" dirty="0">
                <a:solidFill>
                  <a:srgbClr val="0070C0"/>
                </a:solidFill>
                <a:latin typeface="Arial Narrow" panose="020B0606020202030204" pitchFamily="34" charset="0"/>
                <a:cs typeface="Arial" panose="020B0604020202020204" pitchFamily="34" charset="0"/>
              </a:rPr>
              <a:t> </a:t>
            </a:r>
          </a:p>
        </p:txBody>
      </p:sp>
      <p:pic>
        <p:nvPicPr>
          <p:cNvPr id="13" name="Рисунок 12">
            <a:extLst>
              <a:ext uri="{FF2B5EF4-FFF2-40B4-BE49-F238E27FC236}">
                <a16:creationId xmlns:a16="http://schemas.microsoft.com/office/drawing/2014/main" id="{98B8F29B-C799-DD4C-AB1C-2B9202909E6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961661" y="4693786"/>
            <a:ext cx="266700" cy="333375"/>
          </a:xfrm>
          <a:prstGeom prst="rect">
            <a:avLst/>
          </a:prstGeom>
        </p:spPr>
      </p:pic>
    </p:spTree>
    <p:extLst>
      <p:ext uri="{BB962C8B-B14F-4D97-AF65-F5344CB8AC3E}">
        <p14:creationId xmlns:p14="http://schemas.microsoft.com/office/powerpoint/2010/main" val="2136628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8B9AC1F2-BF6D-B046-9F63-6189069A89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1" y="1646"/>
            <a:ext cx="3439745" cy="4586327"/>
          </a:xfrm>
          <a:prstGeom prst="rect">
            <a:avLst/>
          </a:prstGeom>
        </p:spPr>
      </p:pic>
      <p:sp>
        <p:nvSpPr>
          <p:cNvPr id="8" name="TextBox 7">
            <a:extLst>
              <a:ext uri="{FF2B5EF4-FFF2-40B4-BE49-F238E27FC236}">
                <a16:creationId xmlns:a16="http://schemas.microsoft.com/office/drawing/2014/main" id="{590672A0-EBA8-A54B-B6F1-80C008AF7FA8}"/>
              </a:ext>
            </a:extLst>
          </p:cNvPr>
          <p:cNvSpPr txBox="1"/>
          <p:nvPr/>
        </p:nvSpPr>
        <p:spPr>
          <a:xfrm>
            <a:off x="1043609" y="-907745"/>
            <a:ext cx="8937297" cy="338554"/>
          </a:xfrm>
          <a:prstGeom prst="rect">
            <a:avLst/>
          </a:prstGeom>
          <a:noFill/>
        </p:spPr>
        <p:txBody>
          <a:bodyPr wrap="square" rtlCol="0">
            <a:spAutoFit/>
          </a:bodyPr>
          <a:lstStyle/>
          <a:p>
            <a:r>
              <a:rPr lang="ru-RU" sz="1600" b="1" dirty="0">
                <a:solidFill>
                  <a:srgbClr val="002060"/>
                </a:solidFill>
                <a:latin typeface="Arial" panose="020B0604020202020204" pitchFamily="34" charset="0"/>
                <a:cs typeface="Arial" panose="020B0604020202020204" pitchFamily="34" charset="0"/>
              </a:rPr>
              <a:t>ТРАНСПОРТ. 48 КАРТОЧЕК ДЛЯ ТЕМАТИЧЕСКОГО ПРОЕКТА</a:t>
            </a:r>
          </a:p>
        </p:txBody>
      </p:sp>
      <p:sp>
        <p:nvSpPr>
          <p:cNvPr id="9" name="Прямоугольник 8">
            <a:extLst>
              <a:ext uri="{FF2B5EF4-FFF2-40B4-BE49-F238E27FC236}">
                <a16:creationId xmlns:a16="http://schemas.microsoft.com/office/drawing/2014/main" id="{F643C446-BD60-0649-9821-2983CD359992}"/>
              </a:ext>
            </a:extLst>
          </p:cNvPr>
          <p:cNvSpPr/>
          <p:nvPr/>
        </p:nvSpPr>
        <p:spPr>
          <a:xfrm>
            <a:off x="1043608" y="-582250"/>
            <a:ext cx="7197707" cy="253916"/>
          </a:xfrm>
          <a:prstGeom prst="rect">
            <a:avLst/>
          </a:prstGeom>
          <a:noFill/>
        </p:spPr>
        <p:txBody>
          <a:bodyPr wrap="square" rtlCol="0">
            <a:spAutoFit/>
          </a:bodyPr>
          <a:lstStyle/>
          <a:p>
            <a:pPr defTabSz="457200"/>
            <a:r>
              <a:rPr lang="ru-RU" sz="1050" spc="300" dirty="0" err="1">
                <a:solidFill>
                  <a:srgbClr val="002060"/>
                </a:solidFill>
                <a:latin typeface="Arial" panose="020B0604020202020204" pitchFamily="34" charset="0"/>
                <a:cs typeface="Arial" panose="020B0604020202020204" pitchFamily="34" charset="0"/>
              </a:rPr>
              <a:t>Л.В.Михайлова</a:t>
            </a:r>
            <a:r>
              <a:rPr lang="ru-RU" sz="1050" spc="300" dirty="0">
                <a:solidFill>
                  <a:srgbClr val="002060"/>
                </a:solidFill>
                <a:latin typeface="Arial" panose="020B0604020202020204" pitchFamily="34" charset="0"/>
                <a:cs typeface="Arial" panose="020B0604020202020204" pitchFamily="34" charset="0"/>
              </a:rPr>
              <a:t>-Свирская</a:t>
            </a:r>
          </a:p>
        </p:txBody>
      </p:sp>
      <p:pic>
        <p:nvPicPr>
          <p:cNvPr id="10" name="Рисунок 9">
            <a:extLst>
              <a:ext uri="{FF2B5EF4-FFF2-40B4-BE49-F238E27FC236}">
                <a16:creationId xmlns:a16="http://schemas.microsoft.com/office/drawing/2014/main" id="{E5CFE369-07C9-2842-988A-9ED993B3CC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11379" y="215056"/>
            <a:ext cx="1816982" cy="2420901"/>
          </a:xfrm>
          <a:prstGeom prst="rect">
            <a:avLst/>
          </a:prstGeom>
          <a:ln>
            <a:solidFill>
              <a:schemeClr val="bg1">
                <a:lumMod val="85000"/>
              </a:schemeClr>
            </a:solidFill>
          </a:ln>
        </p:spPr>
      </p:pic>
      <p:pic>
        <p:nvPicPr>
          <p:cNvPr id="11" name="Рисунок 10">
            <a:extLst>
              <a:ext uri="{FF2B5EF4-FFF2-40B4-BE49-F238E27FC236}">
                <a16:creationId xmlns:a16="http://schemas.microsoft.com/office/drawing/2014/main" id="{9AF46117-0F66-3241-8DE5-87B0B3E34AE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63888" y="215056"/>
            <a:ext cx="1820819" cy="2420901"/>
          </a:xfrm>
          <a:prstGeom prst="rect">
            <a:avLst/>
          </a:prstGeom>
          <a:ln>
            <a:solidFill>
              <a:schemeClr val="bg1">
                <a:lumMod val="85000"/>
              </a:schemeClr>
            </a:solidFill>
          </a:ln>
        </p:spPr>
      </p:pic>
      <p:pic>
        <p:nvPicPr>
          <p:cNvPr id="12" name="Рисунок 11">
            <a:extLst>
              <a:ext uri="{FF2B5EF4-FFF2-40B4-BE49-F238E27FC236}">
                <a16:creationId xmlns:a16="http://schemas.microsoft.com/office/drawing/2014/main" id="{E5BA2DDE-D6DC-6F49-8498-917B67E6A84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95485" y="215056"/>
            <a:ext cx="1815894" cy="2420901"/>
          </a:xfrm>
          <a:prstGeom prst="rect">
            <a:avLst/>
          </a:prstGeom>
          <a:ln>
            <a:solidFill>
              <a:schemeClr val="bg1">
                <a:lumMod val="85000"/>
              </a:schemeClr>
            </a:solidFill>
          </a:ln>
        </p:spPr>
      </p:pic>
      <p:sp>
        <p:nvSpPr>
          <p:cNvPr id="13" name="Прямоугольник 12">
            <a:extLst>
              <a:ext uri="{FF2B5EF4-FFF2-40B4-BE49-F238E27FC236}">
                <a16:creationId xmlns:a16="http://schemas.microsoft.com/office/drawing/2014/main" id="{9D0466EF-3FDC-CD49-8955-B7153C34776C}"/>
              </a:ext>
            </a:extLst>
          </p:cNvPr>
          <p:cNvSpPr/>
          <p:nvPr/>
        </p:nvSpPr>
        <p:spPr>
          <a:xfrm>
            <a:off x="3513585" y="2765368"/>
            <a:ext cx="5514775" cy="1785104"/>
          </a:xfrm>
          <a:prstGeom prst="rect">
            <a:avLst/>
          </a:prstGeom>
        </p:spPr>
        <p:txBody>
          <a:bodyPr wrap="square">
            <a:spAutoFit/>
          </a:bodyPr>
          <a:lstStyle/>
          <a:p>
            <a:r>
              <a:rPr lang="ru-RU" sz="1100" b="1" dirty="0">
                <a:latin typeface="Arial" panose="020B0604020202020204" pitchFamily="34" charset="0"/>
                <a:ea typeface="Calibri" panose="020F0502020204030204" pitchFamily="34" charset="0"/>
                <a:cs typeface="Arial" panose="020B0604020202020204" pitchFamily="34" charset="0"/>
              </a:rPr>
              <a:t>Обучающие карточки по теме «ТРАНСПОРТ» </a:t>
            </a:r>
            <a:r>
              <a:rPr lang="ru-RU" sz="1100" dirty="0">
                <a:latin typeface="Arial" panose="020B0604020202020204" pitchFamily="34" charset="0"/>
                <a:ea typeface="Calibri" panose="020F0502020204030204" pitchFamily="34" charset="0"/>
                <a:cs typeface="Arial" panose="020B0604020202020204" pitchFamily="34" charset="0"/>
              </a:rPr>
              <a:t>предназначены для самостоятельной и совместной работы детей в ходе реализации проектов соответствующей тематики. Задания на карточках иллюстрируют выбранную тему со всех сторон в изображениях, словах, символах и цифрах. На карточках каждый ребенок найдет себе задания по силам и интересам. Здесь можно раскрасить картину по цифрам и заштриховать вагоны поезда, измерить длину транспорта и привести машину в гараж по дорожке-лабиринту, сосчитать пассажиров в автобусе и подписать названия видов транспорта. Получив карточки в свое свободное распоряжение, дети придумают еще множество других способов заполнить и украсить их.</a:t>
            </a:r>
            <a:endParaRPr lang="ru-RU" sz="1100" dirty="0">
              <a:latin typeface="Arial" panose="020B0604020202020204" pitchFamily="34" charset="0"/>
              <a:cs typeface="Arial" panose="020B0604020202020204" pitchFamily="34" charset="0"/>
            </a:endParaRPr>
          </a:p>
        </p:txBody>
      </p:sp>
      <p:sp>
        <p:nvSpPr>
          <p:cNvPr id="14" name="Прямоугольник 13">
            <a:extLst>
              <a:ext uri="{FF2B5EF4-FFF2-40B4-BE49-F238E27FC236}">
                <a16:creationId xmlns:a16="http://schemas.microsoft.com/office/drawing/2014/main" id="{A1AB36DD-C426-6A4D-A012-FFA8211B2119}"/>
              </a:ext>
            </a:extLst>
          </p:cNvPr>
          <p:cNvSpPr/>
          <p:nvPr/>
        </p:nvSpPr>
        <p:spPr>
          <a:xfrm>
            <a:off x="6388264" y="4660418"/>
            <a:ext cx="1856144" cy="415498"/>
          </a:xfrm>
          <a:prstGeom prst="rect">
            <a:avLst/>
          </a:prstGeom>
        </p:spPr>
        <p:txBody>
          <a:bodyPr wrap="square">
            <a:spAutoFit/>
          </a:bodyPr>
          <a:lstStyle/>
          <a:p>
            <a:r>
              <a:rPr lang="ru-RU" sz="1050" dirty="0">
                <a:solidFill>
                  <a:srgbClr val="0070C0"/>
                </a:solidFill>
                <a:latin typeface="Arial Narrow" panose="020B0606020202030204" pitchFamily="34" charset="0"/>
                <a:cs typeface="Arial" panose="020B0604020202020204" pitchFamily="34" charset="0"/>
                <a:hlinkClick r:id="rId7">
                  <a:extLst>
                    <a:ext uri="{A12FA001-AC4F-418D-AE19-62706E023703}">
                      <ahyp:hlinkClr xmlns="" xmlns:ahyp="http://schemas.microsoft.com/office/drawing/2018/hyperlinkcolor" val="tx"/>
                    </a:ext>
                  </a:extLst>
                </a:hlinkClick>
              </a:rPr>
              <a:t>https://www.youtube.com/watch?v=bjxGH4QeSAY</a:t>
            </a:r>
            <a:r>
              <a:rPr lang="ru-RU" sz="1050" dirty="0">
                <a:solidFill>
                  <a:srgbClr val="0070C0"/>
                </a:solidFill>
                <a:latin typeface="Arial Narrow" panose="020B0606020202030204" pitchFamily="34" charset="0"/>
                <a:cs typeface="Arial" panose="020B0604020202020204" pitchFamily="34" charset="0"/>
              </a:rPr>
              <a:t> </a:t>
            </a:r>
          </a:p>
        </p:txBody>
      </p:sp>
      <p:pic>
        <p:nvPicPr>
          <p:cNvPr id="15" name="Рисунок 14">
            <a:extLst>
              <a:ext uri="{FF2B5EF4-FFF2-40B4-BE49-F238E27FC236}">
                <a16:creationId xmlns:a16="http://schemas.microsoft.com/office/drawing/2014/main" id="{98B8F29B-C799-DD4C-AB1C-2B9202909E6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961661" y="4693786"/>
            <a:ext cx="266700" cy="333375"/>
          </a:xfrm>
          <a:prstGeom prst="rect">
            <a:avLst/>
          </a:prstGeom>
        </p:spPr>
      </p:pic>
    </p:spTree>
    <p:extLst>
      <p:ext uri="{BB962C8B-B14F-4D97-AF65-F5344CB8AC3E}">
        <p14:creationId xmlns:p14="http://schemas.microsoft.com/office/powerpoint/2010/main" val="4004556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A59FBA-4668-B644-992F-AD1855A9A2A3}"/>
              </a:ext>
            </a:extLst>
          </p:cNvPr>
          <p:cNvSpPr>
            <a:spLocks noGrp="1"/>
          </p:cNvSpPr>
          <p:nvPr>
            <p:ph type="title"/>
          </p:nvPr>
        </p:nvSpPr>
        <p:spPr>
          <a:xfrm>
            <a:off x="3722104" y="267494"/>
            <a:ext cx="5098368" cy="1384995"/>
          </a:xfrm>
        </p:spPr>
        <p:txBody>
          <a:bodyPr>
            <a:noAutofit/>
          </a:bodyPr>
          <a:lstStyle/>
          <a:p>
            <a:pPr algn="l"/>
            <a:r>
              <a:rPr lang="ru-RU" sz="2000" b="1" dirty="0">
                <a:latin typeface="Arial" panose="020B0604020202020204" pitchFamily="34" charset="0"/>
                <a:cs typeface="Arial" panose="020B0604020202020204" pitchFamily="34" charset="0"/>
              </a:rPr>
              <a:t>Проекты в области естественных наук, математики и техники для дошкольников. </a:t>
            </a:r>
          </a:p>
        </p:txBody>
      </p:sp>
      <p:sp>
        <p:nvSpPr>
          <p:cNvPr id="5" name="TextBox 4">
            <a:extLst>
              <a:ext uri="{FF2B5EF4-FFF2-40B4-BE49-F238E27FC236}">
                <a16:creationId xmlns:a16="http://schemas.microsoft.com/office/drawing/2014/main" id="{50211DFB-3A7A-874D-9E18-657124C8C545}"/>
              </a:ext>
            </a:extLst>
          </p:cNvPr>
          <p:cNvSpPr txBox="1"/>
          <p:nvPr/>
        </p:nvSpPr>
        <p:spPr>
          <a:xfrm>
            <a:off x="3635896" y="2211711"/>
            <a:ext cx="5098369" cy="1384995"/>
          </a:xfrm>
          <a:prstGeom prst="rect">
            <a:avLst/>
          </a:prstGeom>
          <a:noFill/>
        </p:spPr>
        <p:txBody>
          <a:bodyPr wrap="square" rtlCol="0">
            <a:spAutoFit/>
          </a:bodyPr>
          <a:lstStyle>
            <a:defPPr>
              <a:defRPr lang="ru-RU"/>
            </a:defPPr>
          </a:lstStyle>
          <a:p>
            <a:r>
              <a:rPr lang="ru-RU" sz="1400" dirty="0">
                <a:latin typeface="Arial" panose="020B0604020202020204" pitchFamily="34" charset="0"/>
                <a:cs typeface="Arial" panose="020B0604020202020204" pitchFamily="34" charset="0"/>
              </a:rPr>
              <a:t>Серия практических пособий познакомит читателей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с опытом работы детских садов в области раннего математического и естественно-научного образования и послужит источником идей, которые помогут педагогам повысить качество дошкольного образования и сделать повседневную жизнь детского сада ярче и занимательнее.</a:t>
            </a:r>
          </a:p>
        </p:txBody>
      </p:sp>
      <p:sp>
        <p:nvSpPr>
          <p:cNvPr id="8" name="Rectangle 6">
            <a:extLst>
              <a:ext uri="{FF2B5EF4-FFF2-40B4-BE49-F238E27FC236}">
                <a16:creationId xmlns:a16="http://schemas.microsoft.com/office/drawing/2014/main" id="{4685F534-3E2B-3840-82C9-726ED67DDB28}"/>
              </a:ext>
            </a:extLst>
          </p:cNvPr>
          <p:cNvSpPr/>
          <p:nvPr/>
        </p:nvSpPr>
        <p:spPr>
          <a:xfrm>
            <a:off x="3722104" y="1627228"/>
            <a:ext cx="3188630" cy="338554"/>
          </a:xfrm>
          <a:prstGeom prst="rect">
            <a:avLst/>
          </a:prstGeom>
        </p:spPr>
        <p:txBody>
          <a:bodyPr wrap="none">
            <a:spAutoFit/>
          </a:bodyPr>
          <a:lstStyle/>
          <a:p>
            <a:r>
              <a:rPr lang="ru-RU" sz="1600" dirty="0">
                <a:latin typeface="Arial" panose="020B0604020202020204" pitchFamily="34" charset="0"/>
                <a:cs typeface="Arial" panose="020B0604020202020204" pitchFamily="34" charset="0"/>
              </a:rPr>
              <a:t>под ред. проф. В. Э. Фтенакиса</a:t>
            </a:r>
          </a:p>
        </p:txBody>
      </p:sp>
      <p:pic>
        <p:nvPicPr>
          <p:cNvPr id="2" name="Рисунок 1"/>
          <p:cNvPicPr>
            <a:picLocks noChangeAspect="1"/>
          </p:cNvPicPr>
          <p:nvPr/>
        </p:nvPicPr>
        <p:blipFill>
          <a:blip r:embed="rId3"/>
          <a:stretch>
            <a:fillRect/>
          </a:stretch>
        </p:blipFill>
        <p:spPr>
          <a:xfrm>
            <a:off x="2539" y="0"/>
            <a:ext cx="3633356" cy="4853354"/>
          </a:xfrm>
          <a:prstGeom prst="rect">
            <a:avLst/>
          </a:prstGeom>
        </p:spPr>
      </p:pic>
    </p:spTree>
    <p:extLst>
      <p:ext uri="{BB962C8B-B14F-4D97-AF65-F5344CB8AC3E}">
        <p14:creationId xmlns:p14="http://schemas.microsoft.com/office/powerpoint/2010/main" val="3894858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0DF3B69-1A50-D24B-822F-31364BC54E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509801" cy="4587974"/>
          </a:xfrm>
          <a:prstGeom prst="rect">
            <a:avLst/>
          </a:prstGeom>
        </p:spPr>
      </p:pic>
      <p:sp>
        <p:nvSpPr>
          <p:cNvPr id="3" name="Заголовок 1">
            <a:extLst>
              <a:ext uri="{FF2B5EF4-FFF2-40B4-BE49-F238E27FC236}">
                <a16:creationId xmlns:a16="http://schemas.microsoft.com/office/drawing/2014/main" id="{22F06AE6-21B5-224C-BF9D-534E997F73EE}"/>
              </a:ext>
            </a:extLst>
          </p:cNvPr>
          <p:cNvSpPr>
            <a:spLocks noGrp="1"/>
          </p:cNvSpPr>
          <p:nvPr>
            <p:ph type="title"/>
          </p:nvPr>
        </p:nvSpPr>
        <p:spPr>
          <a:xfrm>
            <a:off x="3707904" y="275045"/>
            <a:ext cx="5328592" cy="568513"/>
          </a:xfrm>
        </p:spPr>
        <p:txBody>
          <a:bodyPr>
            <a:normAutofit/>
          </a:bodyPr>
          <a:lstStyle/>
          <a:p>
            <a:pPr algn="l"/>
            <a:r>
              <a:rPr lang="ru-RU" sz="1400" b="1" dirty="0">
                <a:latin typeface="Arial" panose="020B0604020202020204" pitchFamily="34" charset="0"/>
                <a:cs typeface="Arial" panose="020B0604020202020204" pitchFamily="34" charset="0"/>
              </a:rPr>
              <a:t>ПРОЕКТНАЯ ДЕЯТЕЛЬНОСТЬ </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В ДОШКОЛЬНОЙ ОРГАНИЗАЦИИ</a:t>
            </a:r>
            <a:endParaRPr lang="ru-RU" sz="1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8DA46A8-AC59-BE41-8A18-73FF5283F380}"/>
              </a:ext>
            </a:extLst>
          </p:cNvPr>
          <p:cNvSpPr txBox="1"/>
          <p:nvPr/>
        </p:nvSpPr>
        <p:spPr>
          <a:xfrm>
            <a:off x="3707904" y="1506267"/>
            <a:ext cx="5328592" cy="2462213"/>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Интересы, идеи детей, их инициатива, совместный выбор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и решение — вот что находится в центре внимания работы над проектами в дошкольных организациях. </a:t>
            </a:r>
          </a:p>
          <a:p>
            <a:pPr marL="28575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Что такое проект и с чего он начинается? </a:t>
            </a:r>
          </a:p>
          <a:p>
            <a:pPr marL="28575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Какие темы используются для него? </a:t>
            </a:r>
          </a:p>
          <a:p>
            <a:pPr marL="28575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Как воспользоваться детскими идеями для организации нового проекта? </a:t>
            </a:r>
          </a:p>
          <a:p>
            <a:pPr marL="285750" indent="-285750">
              <a:buFont typeface="Arial" panose="020B0604020202020204" pitchFamily="34" charset="0"/>
              <a:buChar char="•"/>
            </a:pPr>
            <a:endParaRPr lang="ru-RU" sz="1400" dirty="0">
              <a:latin typeface="Arial" panose="020B0604020202020204" pitchFamily="34" charset="0"/>
              <a:cs typeface="Arial" panose="020B0604020202020204" pitchFamily="34" charset="0"/>
            </a:endParaRPr>
          </a:p>
          <a:p>
            <a:r>
              <a:rPr lang="ru-RU" sz="1400" dirty="0">
                <a:latin typeface="Arial" panose="020B0604020202020204" pitchFamily="34" charset="0"/>
                <a:cs typeface="Arial" panose="020B0604020202020204" pitchFamily="34" charset="0"/>
              </a:rPr>
              <a:t>Вы найдете подробное руководство по ведению проектов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с дошкольниками и многочисленные примеры, собранные автором в ходе совместной работы с детскими садами.</a:t>
            </a:r>
          </a:p>
        </p:txBody>
      </p:sp>
      <p:sp>
        <p:nvSpPr>
          <p:cNvPr id="7" name="Прямоугольник 6">
            <a:extLst>
              <a:ext uri="{FF2B5EF4-FFF2-40B4-BE49-F238E27FC236}">
                <a16:creationId xmlns:a16="http://schemas.microsoft.com/office/drawing/2014/main" id="{64C4BC86-8228-BC48-A907-0ED3825371B3}"/>
              </a:ext>
            </a:extLst>
          </p:cNvPr>
          <p:cNvSpPr/>
          <p:nvPr/>
        </p:nvSpPr>
        <p:spPr>
          <a:xfrm>
            <a:off x="3707904" y="843558"/>
            <a:ext cx="1916102" cy="276999"/>
          </a:xfrm>
          <a:prstGeom prst="rect">
            <a:avLst/>
          </a:prstGeom>
        </p:spPr>
        <p:txBody>
          <a:bodyPr wrap="none">
            <a:spAutoFit/>
          </a:bodyPr>
          <a:lstStyle/>
          <a:p>
            <a:r>
              <a:rPr lang="ru-RU" sz="1200" dirty="0">
                <a:latin typeface="Arial" panose="020B0604020202020204" pitchFamily="34" charset="0"/>
                <a:cs typeface="Arial" panose="020B0604020202020204" pitchFamily="34" charset="0"/>
              </a:rPr>
              <a:t>Е. </a:t>
            </a:r>
            <a:r>
              <a:rPr lang="ru-RU" sz="1200" dirty="0" err="1">
                <a:latin typeface="Arial" panose="020B0604020202020204" pitchFamily="34" charset="0"/>
                <a:cs typeface="Arial" panose="020B0604020202020204" pitchFamily="34" charset="0"/>
              </a:rPr>
              <a:t>Райхерт-Гаршхаммер</a:t>
            </a:r>
            <a:endParaRPr lang="ru-RU" sz="1200" dirty="0"/>
          </a:p>
        </p:txBody>
      </p:sp>
    </p:spTree>
    <p:extLst>
      <p:ext uri="{BB962C8B-B14F-4D97-AF65-F5344CB8AC3E}">
        <p14:creationId xmlns:p14="http://schemas.microsoft.com/office/powerpoint/2010/main" val="3519450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2F81163-876E-E04B-ACB5-FCA393200C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44"/>
            <a:ext cx="3419872" cy="4559829"/>
          </a:xfrm>
          <a:prstGeom prst="rect">
            <a:avLst/>
          </a:prstGeom>
        </p:spPr>
      </p:pic>
      <p:sp>
        <p:nvSpPr>
          <p:cNvPr id="5" name="Прямоугольник 4">
            <a:extLst>
              <a:ext uri="{FF2B5EF4-FFF2-40B4-BE49-F238E27FC236}">
                <a16:creationId xmlns:a16="http://schemas.microsoft.com/office/drawing/2014/main" id="{98207A98-8E33-EF4D-A1AF-4336EDBE590B}"/>
              </a:ext>
            </a:extLst>
          </p:cNvPr>
          <p:cNvSpPr/>
          <p:nvPr/>
        </p:nvSpPr>
        <p:spPr>
          <a:xfrm>
            <a:off x="3722104" y="2301532"/>
            <a:ext cx="5098368" cy="1816462"/>
          </a:xfrm>
          <a:prstGeom prst="rect">
            <a:avLst/>
          </a:prstGeom>
        </p:spPr>
        <p:txBody>
          <a:bodyPr wrap="square">
            <a:spAutoFit/>
          </a:bodyPr>
          <a:lstStyle/>
          <a:p>
            <a:r>
              <a:rPr lang="ru-RU" sz="1400" dirty="0">
                <a:latin typeface="Arial" panose="020B0604020202020204" pitchFamily="34" charset="0"/>
                <a:cs typeface="Arial" panose="020B0604020202020204" pitchFamily="34" charset="0"/>
              </a:rPr>
              <a:t>Дети — прирожденные исследователи и изобретатели.</a:t>
            </a:r>
          </a:p>
          <a:p>
            <a:r>
              <a:rPr lang="ru-RU" sz="1400" dirty="0">
                <a:latin typeface="Arial" panose="020B0604020202020204" pitchFamily="34" charset="0"/>
                <a:cs typeface="Arial" panose="020B0604020202020204" pitchFamily="34" charset="0"/>
              </a:rPr>
              <a:t>Задача технического образования в дошкольном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возрасте — поддержать и развить творческое мышление детей, научить их претворять в жизнь свои невероятные идеи. В книге дано не только изложение общих принципов дошкольного образования и современных взглядов на развитие ребенка, но и примеры проектов, реализованных на практике.</a:t>
            </a:r>
          </a:p>
        </p:txBody>
      </p:sp>
      <p:sp>
        <p:nvSpPr>
          <p:cNvPr id="7" name="Title 1">
            <a:extLst>
              <a:ext uri="{FF2B5EF4-FFF2-40B4-BE49-F238E27FC236}">
                <a16:creationId xmlns:a16="http://schemas.microsoft.com/office/drawing/2014/main" id="{9131A13D-3E26-9944-AF03-C4B59038C5EF}"/>
              </a:ext>
            </a:extLst>
          </p:cNvPr>
          <p:cNvSpPr>
            <a:spLocks noGrp="1"/>
          </p:cNvSpPr>
          <p:nvPr>
            <p:ph type="title"/>
          </p:nvPr>
        </p:nvSpPr>
        <p:spPr>
          <a:xfrm>
            <a:off x="3722104" y="267494"/>
            <a:ext cx="5098368" cy="1384995"/>
          </a:xfrm>
        </p:spPr>
        <p:txBody>
          <a:bodyPr>
            <a:noAutofit/>
          </a:bodyPr>
          <a:lstStyle/>
          <a:p>
            <a:pPr algn="l"/>
            <a:r>
              <a:rPr lang="ru-RU" sz="2400" b="1" dirty="0">
                <a:latin typeface="Arial" panose="020B0604020202020204" pitchFamily="34" charset="0"/>
                <a:cs typeface="Arial" panose="020B0604020202020204" pitchFamily="34" charset="0"/>
              </a:rPr>
              <a:t>Техническое образование </a:t>
            </a:r>
            <a:br>
              <a:rPr lang="ru-RU" sz="2400" b="1" dirty="0">
                <a:latin typeface="Arial" panose="020B0604020202020204" pitchFamily="34" charset="0"/>
                <a:cs typeface="Arial" panose="020B0604020202020204" pitchFamily="34" charset="0"/>
              </a:rPr>
            </a:br>
            <a:r>
              <a:rPr lang="ru-RU" sz="2400" b="1" dirty="0">
                <a:latin typeface="Arial" panose="020B0604020202020204" pitchFamily="34" charset="0"/>
                <a:cs typeface="Arial" panose="020B0604020202020204" pitchFamily="34" charset="0"/>
              </a:rPr>
              <a:t>в дошкольном возрасте</a:t>
            </a:r>
          </a:p>
        </p:txBody>
      </p:sp>
      <p:sp>
        <p:nvSpPr>
          <p:cNvPr id="8" name="Rectangle 6">
            <a:extLst>
              <a:ext uri="{FF2B5EF4-FFF2-40B4-BE49-F238E27FC236}">
                <a16:creationId xmlns:a16="http://schemas.microsoft.com/office/drawing/2014/main" id="{3ACC9CDF-003A-8C40-A940-7D917D6EF697}"/>
              </a:ext>
            </a:extLst>
          </p:cNvPr>
          <p:cNvSpPr/>
          <p:nvPr/>
        </p:nvSpPr>
        <p:spPr>
          <a:xfrm>
            <a:off x="3722104" y="1627228"/>
            <a:ext cx="3188630" cy="338554"/>
          </a:xfrm>
          <a:prstGeom prst="rect">
            <a:avLst/>
          </a:prstGeom>
        </p:spPr>
        <p:txBody>
          <a:bodyPr wrap="none">
            <a:spAutoFit/>
          </a:bodyPr>
          <a:lstStyle/>
          <a:p>
            <a:r>
              <a:rPr lang="ru-RU" sz="1600" dirty="0">
                <a:latin typeface="Arial" panose="020B0604020202020204" pitchFamily="34" charset="0"/>
                <a:cs typeface="Arial" panose="020B0604020202020204" pitchFamily="34" charset="0"/>
              </a:rPr>
              <a:t>под ред. проф. В. Э. </a:t>
            </a:r>
            <a:r>
              <a:rPr lang="ru-RU" sz="1600" dirty="0" err="1">
                <a:latin typeface="Arial" panose="020B0604020202020204" pitchFamily="34" charset="0"/>
                <a:cs typeface="Arial" panose="020B0604020202020204" pitchFamily="34" charset="0"/>
              </a:rPr>
              <a:t>Фтенакиса</a:t>
            </a: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5375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45228AB-5992-684D-95A4-79298C10C8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26" y="0"/>
            <a:ext cx="3440980" cy="4587974"/>
          </a:xfrm>
          <a:prstGeom prst="rect">
            <a:avLst/>
          </a:prstGeom>
        </p:spPr>
      </p:pic>
      <p:sp>
        <p:nvSpPr>
          <p:cNvPr id="5" name="Прямоугольник 4">
            <a:extLst>
              <a:ext uri="{FF2B5EF4-FFF2-40B4-BE49-F238E27FC236}">
                <a16:creationId xmlns:a16="http://schemas.microsoft.com/office/drawing/2014/main" id="{09C6D0F7-80F6-0147-BAC3-BC46248FB0DD}"/>
              </a:ext>
            </a:extLst>
          </p:cNvPr>
          <p:cNvSpPr/>
          <p:nvPr/>
        </p:nvSpPr>
        <p:spPr>
          <a:xfrm>
            <a:off x="3722104" y="2283718"/>
            <a:ext cx="5242384" cy="1815882"/>
          </a:xfrm>
          <a:prstGeom prst="rect">
            <a:avLst/>
          </a:prstGeom>
        </p:spPr>
        <p:txBody>
          <a:bodyPr wrap="square">
            <a:spAutoFit/>
          </a:bodyPr>
          <a:lstStyle/>
          <a:p>
            <a:r>
              <a:rPr lang="ru-RU" sz="1400" dirty="0">
                <a:latin typeface="Arial" panose="020B0604020202020204" pitchFamily="34" charset="0"/>
                <a:cs typeface="Arial" panose="020B0604020202020204" pitchFamily="34" charset="0"/>
              </a:rPr>
              <a:t>Весь мир — это живое доказательство математических теорем и закономерностей. Взрослые просто должны помочь детям перевести этот опыт на язык цифр, чисел, форм, измерений. </a:t>
            </a:r>
          </a:p>
          <a:p>
            <a:r>
              <a:rPr lang="ru-RU" sz="1400" dirty="0">
                <a:latin typeface="Arial" panose="020B0604020202020204" pitchFamily="34" charset="0"/>
                <a:cs typeface="Arial" panose="020B0604020202020204" pitchFamily="34" charset="0"/>
              </a:rPr>
              <a:t>Задача математического образования в дошкольном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возрасте — поддержать и развить творческое мышление детей, научить их претворять в жизнь свои, казалось бы, невероятные идеи.</a:t>
            </a:r>
          </a:p>
        </p:txBody>
      </p:sp>
      <p:sp>
        <p:nvSpPr>
          <p:cNvPr id="7" name="Title 1">
            <a:extLst>
              <a:ext uri="{FF2B5EF4-FFF2-40B4-BE49-F238E27FC236}">
                <a16:creationId xmlns:a16="http://schemas.microsoft.com/office/drawing/2014/main" id="{9FBFC5C6-5C04-BE44-9D79-78406EC7A2CA}"/>
              </a:ext>
            </a:extLst>
          </p:cNvPr>
          <p:cNvSpPr>
            <a:spLocks noGrp="1"/>
          </p:cNvSpPr>
          <p:nvPr>
            <p:ph type="title"/>
          </p:nvPr>
        </p:nvSpPr>
        <p:spPr>
          <a:xfrm>
            <a:off x="3722104" y="267494"/>
            <a:ext cx="5098368" cy="1384995"/>
          </a:xfrm>
        </p:spPr>
        <p:txBody>
          <a:bodyPr>
            <a:noAutofit/>
          </a:bodyPr>
          <a:lstStyle/>
          <a:p>
            <a:pPr algn="l"/>
            <a:r>
              <a:rPr lang="ru-RU" sz="2400" b="1" dirty="0">
                <a:latin typeface="Arial" panose="020B0604020202020204" pitchFamily="34" charset="0"/>
                <a:cs typeface="Arial" panose="020B0604020202020204" pitchFamily="34" charset="0"/>
              </a:rPr>
              <a:t>Математическое образование </a:t>
            </a:r>
            <a:br>
              <a:rPr lang="ru-RU" sz="2400" b="1" dirty="0">
                <a:latin typeface="Arial" panose="020B0604020202020204" pitchFamily="34" charset="0"/>
                <a:cs typeface="Arial" panose="020B0604020202020204" pitchFamily="34" charset="0"/>
              </a:rPr>
            </a:br>
            <a:r>
              <a:rPr lang="ru-RU" sz="2400" b="1" dirty="0">
                <a:latin typeface="Arial" panose="020B0604020202020204" pitchFamily="34" charset="0"/>
                <a:cs typeface="Arial" panose="020B0604020202020204" pitchFamily="34" charset="0"/>
              </a:rPr>
              <a:t>в дошкольном возрасте</a:t>
            </a:r>
          </a:p>
        </p:txBody>
      </p:sp>
      <p:sp>
        <p:nvSpPr>
          <p:cNvPr id="8" name="Rectangle 6">
            <a:extLst>
              <a:ext uri="{FF2B5EF4-FFF2-40B4-BE49-F238E27FC236}">
                <a16:creationId xmlns:a16="http://schemas.microsoft.com/office/drawing/2014/main" id="{CBE0380D-E7E9-0941-B051-5966793F72A9}"/>
              </a:ext>
            </a:extLst>
          </p:cNvPr>
          <p:cNvSpPr/>
          <p:nvPr/>
        </p:nvSpPr>
        <p:spPr>
          <a:xfrm>
            <a:off x="3722104" y="1481942"/>
            <a:ext cx="3188630" cy="338554"/>
          </a:xfrm>
          <a:prstGeom prst="rect">
            <a:avLst/>
          </a:prstGeom>
        </p:spPr>
        <p:txBody>
          <a:bodyPr wrap="none">
            <a:spAutoFit/>
          </a:bodyPr>
          <a:lstStyle/>
          <a:p>
            <a:r>
              <a:rPr lang="ru-RU" sz="1600" dirty="0">
                <a:latin typeface="Arial" panose="020B0604020202020204" pitchFamily="34" charset="0"/>
                <a:cs typeface="Arial" panose="020B0604020202020204" pitchFamily="34" charset="0"/>
              </a:rPr>
              <a:t>под ред. проф. В. Э. </a:t>
            </a:r>
            <a:r>
              <a:rPr lang="ru-RU" sz="1600" dirty="0" err="1">
                <a:latin typeface="Arial" panose="020B0604020202020204" pitchFamily="34" charset="0"/>
                <a:cs typeface="Arial" panose="020B0604020202020204" pitchFamily="34" charset="0"/>
              </a:rPr>
              <a:t>Фтенакиса</a:t>
            </a: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3941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a:extLst>
              <a:ext uri="{FF2B5EF4-FFF2-40B4-BE49-F238E27FC236}">
                <a16:creationId xmlns:a16="http://schemas.microsoft.com/office/drawing/2014/main" id="{09C6D0F7-80F6-0147-BAC3-BC46248FB0DD}"/>
              </a:ext>
            </a:extLst>
          </p:cNvPr>
          <p:cNvSpPr/>
          <p:nvPr/>
        </p:nvSpPr>
        <p:spPr>
          <a:xfrm>
            <a:off x="3722105" y="1923678"/>
            <a:ext cx="5242384" cy="2308324"/>
          </a:xfrm>
          <a:prstGeom prst="rect">
            <a:avLst/>
          </a:prstGeom>
        </p:spPr>
        <p:txBody>
          <a:bodyPr wrap="square">
            <a:spAutoFit/>
          </a:bodyPr>
          <a:lstStyle/>
          <a:p>
            <a:r>
              <a:rPr lang="ru-RU" sz="1200" dirty="0">
                <a:latin typeface="Arial" panose="020B0604020202020204" pitchFamily="34" charset="0"/>
                <a:cs typeface="Arial" panose="020B0604020202020204" pitchFamily="34" charset="0"/>
              </a:rPr>
              <a:t>Когда камень — это камень? Сколько нужно воздушных шариков, чтобы поднять в воздух солнечные очки? Что отличает насекомых от других животных? Находя ответы на подобные вопросы, дети развивают естественно-научные представления.</a:t>
            </a:r>
          </a:p>
          <a:p>
            <a:r>
              <a:rPr lang="ru-RU" sz="1200" dirty="0">
                <a:latin typeface="Arial" panose="020B0604020202020204" pitchFamily="34" charset="0"/>
                <a:cs typeface="Arial" panose="020B0604020202020204" pitchFamily="34" charset="0"/>
              </a:rPr>
              <a:t>Задача естественно-научного образования в дошкольном возрасте —развить интерес к живой и неживой природе во время наблюдений, проведения опытов, экскурсий, а также сформировать естественно-научное мышление на основе системных представлений о природе и взаимосвязях, существующих в ней. </a:t>
            </a:r>
          </a:p>
          <a:p>
            <a:r>
              <a:rPr lang="ru-RU" sz="1200" dirty="0">
                <a:latin typeface="Arial" panose="020B0604020202020204" pitchFamily="34" charset="0"/>
                <a:cs typeface="Arial" panose="020B0604020202020204" pitchFamily="34" charset="0"/>
              </a:rPr>
              <a:t>В этой книге читатель найдет не только изложение общих принципов дошкольного образования в области естественных наук, но и примеры проектов, реализованных на практике.</a:t>
            </a:r>
          </a:p>
        </p:txBody>
      </p:sp>
      <p:sp>
        <p:nvSpPr>
          <p:cNvPr id="7" name="Title 1">
            <a:extLst>
              <a:ext uri="{FF2B5EF4-FFF2-40B4-BE49-F238E27FC236}">
                <a16:creationId xmlns:a16="http://schemas.microsoft.com/office/drawing/2014/main" id="{9FBFC5C6-5C04-BE44-9D79-78406EC7A2CA}"/>
              </a:ext>
            </a:extLst>
          </p:cNvPr>
          <p:cNvSpPr>
            <a:spLocks noGrp="1"/>
          </p:cNvSpPr>
          <p:nvPr>
            <p:ph type="title"/>
          </p:nvPr>
        </p:nvSpPr>
        <p:spPr>
          <a:xfrm>
            <a:off x="3794112" y="45356"/>
            <a:ext cx="5098368" cy="1384995"/>
          </a:xfrm>
        </p:spPr>
        <p:txBody>
          <a:bodyPr>
            <a:noAutofit/>
          </a:bodyPr>
          <a:lstStyle/>
          <a:p>
            <a:pPr algn="l"/>
            <a:r>
              <a:rPr lang="ru-RU" sz="2400" b="1" dirty="0">
                <a:latin typeface="Arial" panose="020B0604020202020204" pitchFamily="34" charset="0"/>
                <a:cs typeface="Arial" panose="020B0604020202020204" pitchFamily="34" charset="0"/>
              </a:rPr>
              <a:t>Естественно-научное образование </a:t>
            </a:r>
            <a:br>
              <a:rPr lang="ru-RU" sz="2400" b="1" dirty="0">
                <a:latin typeface="Arial" panose="020B0604020202020204" pitchFamily="34" charset="0"/>
                <a:cs typeface="Arial" panose="020B0604020202020204" pitchFamily="34" charset="0"/>
              </a:rPr>
            </a:br>
            <a:r>
              <a:rPr lang="ru-RU" sz="2400" b="1" dirty="0">
                <a:latin typeface="Arial" panose="020B0604020202020204" pitchFamily="34" charset="0"/>
                <a:cs typeface="Arial" panose="020B0604020202020204" pitchFamily="34" charset="0"/>
              </a:rPr>
              <a:t>в дошкольном возрасте</a:t>
            </a:r>
          </a:p>
        </p:txBody>
      </p:sp>
      <p:sp>
        <p:nvSpPr>
          <p:cNvPr id="8" name="Rectangle 6">
            <a:extLst>
              <a:ext uri="{FF2B5EF4-FFF2-40B4-BE49-F238E27FC236}">
                <a16:creationId xmlns:a16="http://schemas.microsoft.com/office/drawing/2014/main" id="{CBE0380D-E7E9-0941-B051-5966793F72A9}"/>
              </a:ext>
            </a:extLst>
          </p:cNvPr>
          <p:cNvSpPr/>
          <p:nvPr/>
        </p:nvSpPr>
        <p:spPr>
          <a:xfrm>
            <a:off x="3722104" y="1481942"/>
            <a:ext cx="3188630" cy="338554"/>
          </a:xfrm>
          <a:prstGeom prst="rect">
            <a:avLst/>
          </a:prstGeom>
        </p:spPr>
        <p:txBody>
          <a:bodyPr wrap="none">
            <a:spAutoFit/>
          </a:bodyPr>
          <a:lstStyle/>
          <a:p>
            <a:r>
              <a:rPr lang="ru-RU" sz="1600" dirty="0">
                <a:latin typeface="Arial" panose="020B0604020202020204" pitchFamily="34" charset="0"/>
                <a:cs typeface="Arial" panose="020B0604020202020204" pitchFamily="34" charset="0"/>
              </a:rPr>
              <a:t>под ред. проф. В. Э. Фтенакиса</a:t>
            </a:r>
          </a:p>
        </p:txBody>
      </p:sp>
      <p:pic>
        <p:nvPicPr>
          <p:cNvPr id="2" name="Рисунок 1"/>
          <p:cNvPicPr>
            <a:picLocks noChangeAspect="1"/>
          </p:cNvPicPr>
          <p:nvPr/>
        </p:nvPicPr>
        <p:blipFill>
          <a:blip r:embed="rId3"/>
          <a:stretch>
            <a:fillRect/>
          </a:stretch>
        </p:blipFill>
        <p:spPr>
          <a:xfrm>
            <a:off x="7145" y="0"/>
            <a:ext cx="3556744" cy="4597972"/>
          </a:xfrm>
          <a:prstGeom prst="rect">
            <a:avLst/>
          </a:prstGeom>
        </p:spPr>
      </p:pic>
      <p:pic>
        <p:nvPicPr>
          <p:cNvPr id="9" name="Рисунок 8">
            <a:extLst>
              <a:ext uri="{FF2B5EF4-FFF2-40B4-BE49-F238E27FC236}">
                <a16:creationId xmlns:a16="http://schemas.microsoft.com/office/drawing/2014/main" id="{A43E5C08-FFC6-7F4B-9EC6-9E4CFE76D3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0758" y="4475476"/>
            <a:ext cx="1581723" cy="296162"/>
          </a:xfrm>
          <a:prstGeom prst="rect">
            <a:avLst/>
          </a:prstGeom>
        </p:spPr>
      </p:pic>
      <p:pic>
        <p:nvPicPr>
          <p:cNvPr id="3" name="Рисунок 2"/>
          <p:cNvPicPr>
            <a:picLocks noChangeAspect="1"/>
          </p:cNvPicPr>
          <p:nvPr/>
        </p:nvPicPr>
        <p:blipFill>
          <a:blip r:embed="rId5"/>
          <a:stretch>
            <a:fillRect/>
          </a:stretch>
        </p:blipFill>
        <p:spPr>
          <a:xfrm>
            <a:off x="7668345" y="4431517"/>
            <a:ext cx="987638" cy="384081"/>
          </a:xfrm>
          <a:prstGeom prst="rect">
            <a:avLst/>
          </a:prstGeom>
        </p:spPr>
      </p:pic>
    </p:spTree>
    <p:extLst>
      <p:ext uri="{BB962C8B-B14F-4D97-AF65-F5344CB8AC3E}">
        <p14:creationId xmlns:p14="http://schemas.microsoft.com/office/powerpoint/2010/main" val="2119166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F13B31C2-7D22-4A42-9ED6-0CEFCB843B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2417" y="564157"/>
            <a:ext cx="2252010" cy="2815013"/>
          </a:xfrm>
          <a:prstGeom prst="rect">
            <a:avLst/>
          </a:prstGeom>
        </p:spPr>
      </p:pic>
      <p:pic>
        <p:nvPicPr>
          <p:cNvPr id="6" name="Рисунок 5">
            <a:extLst>
              <a:ext uri="{FF2B5EF4-FFF2-40B4-BE49-F238E27FC236}">
                <a16:creationId xmlns:a16="http://schemas.microsoft.com/office/drawing/2014/main" id="{6E761517-734B-3C49-881F-009DE03E8C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20272" y="552849"/>
            <a:ext cx="1498797" cy="2023539"/>
          </a:xfrm>
          <a:prstGeom prst="rect">
            <a:avLst/>
          </a:prstGeom>
          <a:ln>
            <a:solidFill>
              <a:schemeClr val="bg1">
                <a:lumMod val="85000"/>
              </a:schemeClr>
            </a:solidFill>
          </a:ln>
        </p:spPr>
      </p:pic>
      <p:pic>
        <p:nvPicPr>
          <p:cNvPr id="7" name="Рисунок 6">
            <a:extLst>
              <a:ext uri="{FF2B5EF4-FFF2-40B4-BE49-F238E27FC236}">
                <a16:creationId xmlns:a16="http://schemas.microsoft.com/office/drawing/2014/main" id="{268F3F9E-FAA2-6F41-A85C-2570E05816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41460" y="552850"/>
            <a:ext cx="3000100" cy="2023539"/>
          </a:xfrm>
          <a:prstGeom prst="rect">
            <a:avLst/>
          </a:prstGeom>
          <a:ln>
            <a:solidFill>
              <a:schemeClr val="bg1">
                <a:lumMod val="85000"/>
              </a:schemeClr>
            </a:solidFill>
          </a:ln>
        </p:spPr>
      </p:pic>
      <p:pic>
        <p:nvPicPr>
          <p:cNvPr id="8" name="Рисунок 7">
            <a:extLst>
              <a:ext uri="{FF2B5EF4-FFF2-40B4-BE49-F238E27FC236}">
                <a16:creationId xmlns:a16="http://schemas.microsoft.com/office/drawing/2014/main" id="{250E4297-8C58-F74F-9EE7-E72BE28FF2F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66"/>
          <a:stretch/>
        </p:blipFill>
        <p:spPr>
          <a:xfrm>
            <a:off x="2334412" y="538244"/>
            <a:ext cx="1498798" cy="2023540"/>
          </a:xfrm>
          <a:prstGeom prst="rect">
            <a:avLst/>
          </a:prstGeom>
          <a:ln>
            <a:solidFill>
              <a:schemeClr val="bg1">
                <a:lumMod val="85000"/>
              </a:schemeClr>
            </a:solidFill>
          </a:ln>
        </p:spPr>
      </p:pic>
      <p:sp>
        <p:nvSpPr>
          <p:cNvPr id="9" name="Прямоугольник 8">
            <a:extLst>
              <a:ext uri="{FF2B5EF4-FFF2-40B4-BE49-F238E27FC236}">
                <a16:creationId xmlns:a16="http://schemas.microsoft.com/office/drawing/2014/main" id="{A0119738-D25F-1041-B06E-868F2FB9E5F1}"/>
              </a:ext>
            </a:extLst>
          </p:cNvPr>
          <p:cNvSpPr/>
          <p:nvPr/>
        </p:nvSpPr>
        <p:spPr>
          <a:xfrm>
            <a:off x="2247843" y="2698672"/>
            <a:ext cx="6428613" cy="1754326"/>
          </a:xfrm>
          <a:prstGeom prst="rect">
            <a:avLst/>
          </a:prstGeom>
        </p:spPr>
        <p:txBody>
          <a:bodyPr wrap="square">
            <a:spAutoFit/>
          </a:bodyPr>
          <a:lstStyle/>
          <a:p>
            <a:r>
              <a:rPr lang="ru-RU" sz="1200" dirty="0">
                <a:latin typeface="Arial" panose="020B0604020202020204" pitchFamily="34" charset="0"/>
                <a:cs typeface="Arial" panose="020B0604020202020204" pitchFamily="34" charset="0"/>
              </a:rPr>
              <a:t>Каждая открытка посвящена одной букве русского алфавита. Внутри открытки — </a:t>
            </a:r>
            <a:r>
              <a:rPr lang="ru-RU" sz="1200" b="1" dirty="0">
                <a:latin typeface="Arial" panose="020B0604020202020204" pitchFamily="34" charset="0"/>
                <a:cs typeface="Arial" panose="020B0604020202020204" pitchFamily="34" charset="0"/>
              </a:rPr>
              <a:t>задания для знакомства ребенка с буквой</a:t>
            </a:r>
            <a:r>
              <a:rPr lang="ru-RU" sz="1200" dirty="0">
                <a:latin typeface="Arial" panose="020B0604020202020204" pitchFamily="34" charset="0"/>
                <a:cs typeface="Arial" panose="020B0604020202020204" pitchFamily="34" charset="0"/>
              </a:rPr>
              <a:t>:</a:t>
            </a:r>
          </a:p>
          <a:p>
            <a:pPr marL="214313" indent="-214313">
              <a:buFont typeface="Arial" panose="020B0604020202020204" pitchFamily="34" charset="0"/>
              <a:buChar char="•"/>
            </a:pPr>
            <a:r>
              <a:rPr lang="ru-RU" sz="1200" dirty="0">
                <a:latin typeface="Arial" panose="020B0604020202020204" pitchFamily="34" charset="0"/>
                <a:cs typeface="Arial" panose="020B0604020202020204" pitchFamily="34" charset="0"/>
              </a:rPr>
              <a:t>соотнесение звука и буквы (установление </a:t>
            </a:r>
            <a:r>
              <a:rPr lang="ru-RU" sz="1200" dirty="0" err="1">
                <a:latin typeface="Arial" panose="020B0604020202020204" pitchFamily="34" charset="0"/>
                <a:cs typeface="Arial" panose="020B0604020202020204" pitchFamily="34" charset="0"/>
              </a:rPr>
              <a:t>звуко</a:t>
            </a:r>
            <a:r>
              <a:rPr lang="ru-RU" sz="1200" dirty="0">
                <a:latin typeface="Arial" panose="020B0604020202020204" pitchFamily="34" charset="0"/>
                <a:cs typeface="Arial" panose="020B0604020202020204" pitchFamily="34" charset="0"/>
              </a:rPr>
              <a:t>-буквенного соответствия);</a:t>
            </a:r>
          </a:p>
          <a:p>
            <a:pPr marL="214313" indent="-214313">
              <a:buFont typeface="Arial" panose="020B0604020202020204" pitchFamily="34" charset="0"/>
              <a:buChar char="•"/>
            </a:pPr>
            <a:r>
              <a:rPr lang="ru-RU" sz="1200" dirty="0">
                <a:latin typeface="Arial" panose="020B0604020202020204" pitchFamily="34" charset="0"/>
                <a:cs typeface="Arial" panose="020B0604020202020204" pitchFamily="34" charset="0"/>
              </a:rPr>
              <a:t>подбор слов, начинающихся на заданный звук;</a:t>
            </a:r>
          </a:p>
          <a:p>
            <a:pPr marL="214313" indent="-214313">
              <a:buFont typeface="Arial" panose="020B0604020202020204" pitchFamily="34" charset="0"/>
              <a:buChar char="•"/>
            </a:pPr>
            <a:r>
              <a:rPr lang="ru-RU" sz="1200" dirty="0">
                <a:latin typeface="Arial" panose="020B0604020202020204" pitchFamily="34" charset="0"/>
                <a:cs typeface="Arial" panose="020B0604020202020204" pitchFamily="34" charset="0"/>
              </a:rPr>
              <a:t>анализ графического образа буквы, написание буквы по направляющим линиям;</a:t>
            </a:r>
          </a:p>
          <a:p>
            <a:pPr marL="214313" indent="-214313">
              <a:buFont typeface="Arial" panose="020B0604020202020204" pitchFamily="34" charset="0"/>
              <a:buChar char="•"/>
            </a:pPr>
            <a:r>
              <a:rPr lang="ru-RU" sz="1200" dirty="0">
                <a:latin typeface="Arial" panose="020B0604020202020204" pitchFamily="34" charset="0"/>
                <a:cs typeface="Arial" panose="020B0604020202020204" pitchFamily="34" charset="0"/>
              </a:rPr>
              <a:t>вписывание буквы в слова (место буквы/звука в слове);</a:t>
            </a:r>
          </a:p>
          <a:p>
            <a:pPr marL="214313" indent="-214313">
              <a:buFont typeface="Arial" panose="020B0604020202020204" pitchFamily="34" charset="0"/>
              <a:buChar char="•"/>
            </a:pPr>
            <a:r>
              <a:rPr lang="ru-RU" sz="1200" dirty="0">
                <a:latin typeface="Arial" panose="020B0604020202020204" pitchFamily="34" charset="0"/>
                <a:cs typeface="Arial" panose="020B0604020202020204" pitchFamily="34" charset="0"/>
              </a:rPr>
              <a:t>игра на визуальное восприятие буквы;</a:t>
            </a:r>
          </a:p>
          <a:p>
            <a:pPr marL="214313" indent="-214313">
              <a:buFont typeface="Arial" panose="020B0604020202020204" pitchFamily="34" charset="0"/>
              <a:buChar char="•"/>
            </a:pPr>
            <a:r>
              <a:rPr lang="ru-RU" sz="1200" dirty="0">
                <a:latin typeface="Arial" panose="020B0604020202020204" pitchFamily="34" charset="0"/>
                <a:cs typeface="Arial" panose="020B0604020202020204" pitchFamily="34" charset="0"/>
              </a:rPr>
              <a:t>поиск буквы в тематической подборке слов (место буквы/звука в слове);</a:t>
            </a:r>
          </a:p>
          <a:p>
            <a:pPr marL="214313" indent="-214313">
              <a:buFont typeface="Arial" panose="020B0604020202020204" pitchFamily="34" charset="0"/>
              <a:buChar char="•"/>
            </a:pPr>
            <a:r>
              <a:rPr lang="ru-RU" sz="1200" dirty="0">
                <a:latin typeface="Arial" panose="020B0604020202020204" pitchFamily="34" charset="0"/>
                <a:cs typeface="Arial" panose="020B0604020202020204" pitchFamily="34" charset="0"/>
              </a:rPr>
              <a:t>оформление большой буквы на лицевой стороне открытки.</a:t>
            </a:r>
          </a:p>
        </p:txBody>
      </p:sp>
      <p:pic>
        <p:nvPicPr>
          <p:cNvPr id="12" name="Рисунок 11">
            <a:extLst>
              <a:ext uri="{FF2B5EF4-FFF2-40B4-BE49-F238E27FC236}">
                <a16:creationId xmlns:a16="http://schemas.microsoft.com/office/drawing/2014/main" id="{8B041FA9-7707-FE49-BF15-95220FE089A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025855" y="4686729"/>
            <a:ext cx="266700" cy="333375"/>
          </a:xfrm>
          <a:prstGeom prst="rect">
            <a:avLst/>
          </a:prstGeom>
        </p:spPr>
      </p:pic>
      <p:sp>
        <p:nvSpPr>
          <p:cNvPr id="14" name="Прямоугольник 13">
            <a:extLst>
              <a:ext uri="{FF2B5EF4-FFF2-40B4-BE49-F238E27FC236}">
                <a16:creationId xmlns:a16="http://schemas.microsoft.com/office/drawing/2014/main" id="{28A1A6D7-4432-314C-A8CD-4F1C65F1686D}"/>
              </a:ext>
            </a:extLst>
          </p:cNvPr>
          <p:cNvSpPr/>
          <p:nvPr/>
        </p:nvSpPr>
        <p:spPr>
          <a:xfrm>
            <a:off x="7310030" y="4645667"/>
            <a:ext cx="1530724" cy="415498"/>
          </a:xfrm>
          <a:prstGeom prst="rect">
            <a:avLst/>
          </a:prstGeom>
        </p:spPr>
        <p:txBody>
          <a:bodyPr wrap="square">
            <a:spAutoFit/>
          </a:bodyPr>
          <a:lstStyle/>
          <a:p>
            <a:r>
              <a:rPr lang="ru-RU" sz="1050" dirty="0">
                <a:solidFill>
                  <a:srgbClr val="0070C0"/>
                </a:solidFill>
                <a:latin typeface="Arial Narrow" panose="020B0604020202020204" pitchFamily="34" charset="0"/>
                <a:cs typeface="Arial Narrow" panose="020B0604020202020204" pitchFamily="34" charset="0"/>
                <a:hlinkClick r:id="rId8">
                  <a:extLst>
                    <a:ext uri="{A12FA001-AC4F-418D-AE19-62706E023703}">
                      <ahyp:hlinkClr xmlns="" xmlns:ahyp="http://schemas.microsoft.com/office/drawing/2018/hyperlinkcolor" val="tx"/>
                    </a:ext>
                  </a:extLst>
                </a:hlinkClick>
              </a:rPr>
              <a:t>https://www.youtube.com/watch?v=rITppTSwIpg&amp;t=49s</a:t>
            </a:r>
            <a:r>
              <a:rPr lang="ru-RU" sz="1050" dirty="0">
                <a:solidFill>
                  <a:srgbClr val="0070C0"/>
                </a:solidFill>
                <a:latin typeface="Arial Narrow" panose="020B0604020202020204" pitchFamily="34" charset="0"/>
                <a:cs typeface="Arial Narrow" panose="020B0604020202020204" pitchFamily="34" charset="0"/>
              </a:rPr>
              <a:t> </a:t>
            </a:r>
          </a:p>
        </p:txBody>
      </p:sp>
      <p:sp>
        <p:nvSpPr>
          <p:cNvPr id="13" name="TextBox 12">
            <a:extLst>
              <a:ext uri="{FF2B5EF4-FFF2-40B4-BE49-F238E27FC236}">
                <a16:creationId xmlns:a16="http://schemas.microsoft.com/office/drawing/2014/main" id="{46EF1971-F4BF-DE46-A395-1F0011EB96A1}"/>
              </a:ext>
            </a:extLst>
          </p:cNvPr>
          <p:cNvSpPr txBox="1"/>
          <p:nvPr/>
        </p:nvSpPr>
        <p:spPr>
          <a:xfrm>
            <a:off x="976520" y="132941"/>
            <a:ext cx="7767023" cy="230832"/>
          </a:xfrm>
          <a:prstGeom prst="rect">
            <a:avLst/>
          </a:prstGeom>
          <a:noFill/>
        </p:spPr>
        <p:txBody>
          <a:bodyPr wrap="square" rtlCol="0">
            <a:spAutoFit/>
          </a:bodyPr>
          <a:lstStyle>
            <a:defPPr>
              <a:defRPr lang="en-US"/>
            </a:defPPr>
            <a:lvl1pPr defTabSz="457200">
              <a:defRPr sz="1600" b="1">
                <a:solidFill>
                  <a:srgbClr val="002060"/>
                </a:solidFill>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r>
              <a:rPr lang="ru-RU" sz="900" dirty="0"/>
              <a:t>БУКВЫ. Обучающие открытки</a:t>
            </a:r>
            <a:r>
              <a:rPr lang="en-US" sz="900" dirty="0"/>
              <a:t>  |  </a:t>
            </a:r>
            <a:r>
              <a:rPr lang="ru-RU" sz="900" b="0" spc="300" dirty="0"/>
              <a:t>33 БУКВЫ-ОТКРЫТКИ ДЛЯ ДЕТЕЙ 5–7 ЛЕТ </a:t>
            </a:r>
          </a:p>
        </p:txBody>
      </p:sp>
      <p:pic>
        <p:nvPicPr>
          <p:cNvPr id="15" name="Рисунок 14">
            <a:extLst>
              <a:ext uri="{FF2B5EF4-FFF2-40B4-BE49-F238E27FC236}">
                <a16:creationId xmlns:a16="http://schemas.microsoft.com/office/drawing/2014/main" id="{DF35C428-D56D-AC4A-B50F-29B97AA964F3}"/>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23528" y="84950"/>
            <a:ext cx="557746" cy="343693"/>
          </a:xfrm>
          <a:prstGeom prst="rect">
            <a:avLst/>
          </a:prstGeom>
          <a:solidFill>
            <a:schemeClr val="bg1"/>
          </a:solidFill>
        </p:spPr>
      </p:pic>
    </p:spTree>
    <p:extLst>
      <p:ext uri="{BB962C8B-B14F-4D97-AF65-F5344CB8AC3E}">
        <p14:creationId xmlns:p14="http://schemas.microsoft.com/office/powerpoint/2010/main" val="2273466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2720EF-5E7C-CA44-9386-91F78E782220}"/>
              </a:ext>
            </a:extLst>
          </p:cNvPr>
          <p:cNvSpPr txBox="1"/>
          <p:nvPr/>
        </p:nvSpPr>
        <p:spPr>
          <a:xfrm>
            <a:off x="251520" y="150786"/>
            <a:ext cx="7732752" cy="369332"/>
          </a:xfrm>
          <a:prstGeom prst="rect">
            <a:avLst/>
          </a:prstGeom>
          <a:noFill/>
        </p:spPr>
        <p:txBody>
          <a:bodyPr wrap="square" rtlCol="0">
            <a:spAutoFit/>
          </a:bodyPr>
          <a:lstStyle/>
          <a:p>
            <a:r>
              <a:rPr lang="ru-RU" b="1" dirty="0">
                <a:solidFill>
                  <a:srgbClr val="002060"/>
                </a:solidFill>
                <a:latin typeface="Arial" panose="020B0604020202020204" pitchFamily="34" charset="0"/>
                <a:cs typeface="Arial" panose="020B0604020202020204" pitchFamily="34" charset="0"/>
              </a:rPr>
              <a:t>ПИШИ И СТИРАЙ</a:t>
            </a:r>
          </a:p>
        </p:txBody>
      </p:sp>
      <p:sp>
        <p:nvSpPr>
          <p:cNvPr id="3" name="Прямоугольник 2">
            <a:extLst>
              <a:ext uri="{FF2B5EF4-FFF2-40B4-BE49-F238E27FC236}">
                <a16:creationId xmlns:a16="http://schemas.microsoft.com/office/drawing/2014/main" id="{CE2A47C2-DBED-2144-9970-09A1BE33C47E}"/>
              </a:ext>
            </a:extLst>
          </p:cNvPr>
          <p:cNvSpPr/>
          <p:nvPr/>
        </p:nvSpPr>
        <p:spPr>
          <a:xfrm>
            <a:off x="251520" y="491711"/>
            <a:ext cx="7197707" cy="230832"/>
          </a:xfrm>
          <a:prstGeom prst="rect">
            <a:avLst/>
          </a:prstGeom>
          <a:noFill/>
        </p:spPr>
        <p:txBody>
          <a:bodyPr wrap="square" rtlCol="0">
            <a:spAutoFit/>
          </a:bodyPr>
          <a:lstStyle/>
          <a:p>
            <a:pPr defTabSz="457200"/>
            <a:r>
              <a:rPr lang="ru-RU" sz="900" spc="300" dirty="0">
                <a:solidFill>
                  <a:srgbClr val="002060"/>
                </a:solidFill>
                <a:latin typeface="Arial" panose="020B0604020202020204" pitchFamily="34" charset="0"/>
                <a:cs typeface="Arial" panose="020B0604020202020204" pitchFamily="34" charset="0"/>
              </a:rPr>
              <a:t>ТЕТРАДИ ДЛЯ ПИСЬМА МАРКЕРОМ ДЛЯ ДЕТЕЙ 3–8 ЛЕТ</a:t>
            </a:r>
          </a:p>
        </p:txBody>
      </p:sp>
      <p:pic>
        <p:nvPicPr>
          <p:cNvPr id="17" name="Рисунок 16">
            <a:extLst>
              <a:ext uri="{FF2B5EF4-FFF2-40B4-BE49-F238E27FC236}">
                <a16:creationId xmlns:a16="http://schemas.microsoft.com/office/drawing/2014/main" id="{663678BA-4AA9-904A-A47A-51AACC2BC4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3528" y="987750"/>
            <a:ext cx="1188000" cy="1584000"/>
          </a:xfrm>
          <a:prstGeom prst="rect">
            <a:avLst/>
          </a:prstGeom>
          <a:ln>
            <a:solidFill>
              <a:schemeClr val="bg1">
                <a:lumMod val="85000"/>
              </a:schemeClr>
            </a:solidFill>
          </a:ln>
        </p:spPr>
      </p:pic>
      <p:pic>
        <p:nvPicPr>
          <p:cNvPr id="18" name="Рисунок 17">
            <a:extLst>
              <a:ext uri="{FF2B5EF4-FFF2-40B4-BE49-F238E27FC236}">
                <a16:creationId xmlns:a16="http://schemas.microsoft.com/office/drawing/2014/main" id="{601852F3-CC8A-784F-96CD-9A25661D9F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81952" y="987750"/>
            <a:ext cx="1188000" cy="1584000"/>
          </a:xfrm>
          <a:prstGeom prst="rect">
            <a:avLst/>
          </a:prstGeom>
          <a:ln>
            <a:solidFill>
              <a:schemeClr val="bg1">
                <a:lumMod val="85000"/>
              </a:schemeClr>
            </a:solidFill>
          </a:ln>
        </p:spPr>
      </p:pic>
      <p:pic>
        <p:nvPicPr>
          <p:cNvPr id="20" name="Рисунок 19">
            <a:extLst>
              <a:ext uri="{FF2B5EF4-FFF2-40B4-BE49-F238E27FC236}">
                <a16:creationId xmlns:a16="http://schemas.microsoft.com/office/drawing/2014/main" id="{E9CC3E87-10A5-2540-BA81-5766ECBB601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396558" y="988083"/>
            <a:ext cx="1188000" cy="1583334"/>
          </a:xfrm>
          <a:prstGeom prst="rect">
            <a:avLst/>
          </a:prstGeom>
          <a:ln>
            <a:solidFill>
              <a:schemeClr val="bg1">
                <a:lumMod val="85000"/>
              </a:schemeClr>
            </a:solidFill>
          </a:ln>
        </p:spPr>
      </p:pic>
      <p:pic>
        <p:nvPicPr>
          <p:cNvPr id="21" name="Рисунок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52740" y="987750"/>
            <a:ext cx="1188000" cy="1581033"/>
          </a:xfrm>
          <a:prstGeom prst="rect">
            <a:avLst/>
          </a:prstGeom>
          <a:ln>
            <a:solidFill>
              <a:schemeClr val="bg1">
                <a:lumMod val="85000"/>
              </a:schemeClr>
            </a:solidFill>
          </a:ln>
        </p:spPr>
      </p:pic>
      <p:pic>
        <p:nvPicPr>
          <p:cNvPr id="22" name="Рисунок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67346" y="987750"/>
            <a:ext cx="1188000" cy="1572903"/>
          </a:xfrm>
          <a:prstGeom prst="rect">
            <a:avLst/>
          </a:prstGeom>
          <a:ln>
            <a:solidFill>
              <a:schemeClr val="bg1">
                <a:lumMod val="85000"/>
              </a:schemeClr>
            </a:solidFill>
          </a:ln>
        </p:spPr>
      </p:pic>
      <p:pic>
        <p:nvPicPr>
          <p:cNvPr id="23" name="Рисунок 22">
            <a:extLst>
              <a:ext uri="{FF2B5EF4-FFF2-40B4-BE49-F238E27FC236}">
                <a16:creationId xmlns:a16="http://schemas.microsoft.com/office/drawing/2014/main" id="{2D65DCB7-160D-2F40-8D53-3BAF6DA761E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11163" y="987750"/>
            <a:ext cx="1188000" cy="1584000"/>
          </a:xfrm>
          <a:prstGeom prst="rect">
            <a:avLst/>
          </a:prstGeom>
          <a:ln>
            <a:solidFill>
              <a:schemeClr val="bg1">
                <a:lumMod val="85000"/>
              </a:schemeClr>
            </a:solidFill>
          </a:ln>
        </p:spPr>
      </p:pic>
      <p:pic>
        <p:nvPicPr>
          <p:cNvPr id="11" name="Рисунок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38134" y="987750"/>
            <a:ext cx="1188000" cy="1581662"/>
          </a:xfrm>
          <a:prstGeom prst="rect">
            <a:avLst/>
          </a:prstGeom>
          <a:ln>
            <a:solidFill>
              <a:schemeClr val="bg1">
                <a:lumMod val="85000"/>
              </a:schemeClr>
            </a:solidFill>
          </a:ln>
        </p:spPr>
      </p:pic>
      <p:sp>
        <p:nvSpPr>
          <p:cNvPr id="31" name="Прямоугольник 30">
            <a:extLst>
              <a:ext uri="{FF2B5EF4-FFF2-40B4-BE49-F238E27FC236}">
                <a16:creationId xmlns:a16="http://schemas.microsoft.com/office/drawing/2014/main" id="{3D822FC5-D69C-8B4C-B072-F22D0A71D793}"/>
              </a:ext>
            </a:extLst>
          </p:cNvPr>
          <p:cNvSpPr/>
          <p:nvPr/>
        </p:nvSpPr>
        <p:spPr>
          <a:xfrm>
            <a:off x="251520" y="2791588"/>
            <a:ext cx="8706447" cy="1615827"/>
          </a:xfrm>
          <a:prstGeom prst="rect">
            <a:avLst/>
          </a:prstGeom>
        </p:spPr>
        <p:txBody>
          <a:bodyPr wrap="square">
            <a:spAutoFit/>
          </a:bodyPr>
          <a:lstStyle/>
          <a:p>
            <a:r>
              <a:rPr lang="ru-RU" sz="1100" dirty="0">
                <a:latin typeface="Arial" panose="020B0604020202020204" pitchFamily="34" charset="0"/>
                <a:cs typeface="Arial" panose="020B0604020202020204" pitchFamily="34" charset="0"/>
              </a:rPr>
              <a:t>Нарисовать ровный круг или волнистую линию, правильно написать букву или цифру — сколько нужно тренироваться, чтобы все получилось красиво? </a:t>
            </a:r>
          </a:p>
          <a:p>
            <a:r>
              <a:rPr lang="ru-RU" sz="1100" dirty="0">
                <a:latin typeface="Arial" panose="020B0604020202020204" pitchFamily="34" charset="0"/>
                <a:cs typeface="Arial" panose="020B0604020202020204" pitchFamily="34" charset="0"/>
              </a:rPr>
              <a:t>Благодаря тетрадям серии «Пиши и стирай» тренировки превратятся в увлекательное занятие, когда ребенок </a:t>
            </a:r>
          </a:p>
          <a:p>
            <a:r>
              <a:rPr lang="ru-RU" sz="1100" dirty="0">
                <a:latin typeface="Arial" panose="020B0604020202020204" pitchFamily="34" charset="0"/>
                <a:cs typeface="Arial" panose="020B0604020202020204" pitchFamily="34" charset="0"/>
              </a:rPr>
              <a:t>будет готов бесконечно рисовать и стирать линии, буквы и цифры, оттачивая свое мастерство. Картинки, стрелки и прочие подсказки позволят ему справиться с этой задачей самостоятельно. </a:t>
            </a:r>
          </a:p>
          <a:p>
            <a:endParaRPr lang="ru-RU" sz="1100" dirty="0">
              <a:latin typeface="Arial" panose="020B0604020202020204" pitchFamily="34" charset="0"/>
              <a:cs typeface="Arial" panose="020B0604020202020204" pitchFamily="34" charset="0"/>
            </a:endParaRPr>
          </a:p>
          <a:p>
            <a:r>
              <a:rPr lang="ru-RU" sz="1100" b="1" dirty="0">
                <a:latin typeface="Arial" panose="020B0604020202020204" pitchFamily="34" charset="0"/>
                <a:cs typeface="Arial" panose="020B0604020202020204" pitchFamily="34" charset="0"/>
              </a:rPr>
              <a:t>На ламинированных страницах этих тетрадей можно писать маркерами и фломастерами. </a:t>
            </a:r>
          </a:p>
          <a:p>
            <a:r>
              <a:rPr lang="ru-RU" sz="1100" b="1" dirty="0">
                <a:latin typeface="Arial" panose="020B0604020202020204" pitchFamily="34" charset="0"/>
                <a:cs typeface="Arial" panose="020B0604020202020204" pitchFamily="34" charset="0"/>
              </a:rPr>
              <a:t>Они чисто стираются ватным диском или влажной салфеткой. Поэтому писать и стирать можно столько, сколько захочется!</a:t>
            </a:r>
          </a:p>
        </p:txBody>
      </p:sp>
      <p:grpSp>
        <p:nvGrpSpPr>
          <p:cNvPr id="34" name="Группа 33">
            <a:extLst>
              <a:ext uri="{FF2B5EF4-FFF2-40B4-BE49-F238E27FC236}">
                <a16:creationId xmlns:a16="http://schemas.microsoft.com/office/drawing/2014/main" id="{23A08691-7776-C14E-B8C9-8477B50B66B3}"/>
              </a:ext>
            </a:extLst>
          </p:cNvPr>
          <p:cNvGrpSpPr/>
          <p:nvPr/>
        </p:nvGrpSpPr>
        <p:grpSpPr>
          <a:xfrm>
            <a:off x="1731806" y="861043"/>
            <a:ext cx="1091723" cy="276999"/>
            <a:chOff x="4212167" y="713947"/>
            <a:chExt cx="1091723" cy="276999"/>
          </a:xfrm>
        </p:grpSpPr>
        <p:pic>
          <p:nvPicPr>
            <p:cNvPr id="35" name="Рисунок 34">
              <a:extLst>
                <a:ext uri="{FF2B5EF4-FFF2-40B4-BE49-F238E27FC236}">
                  <a16:creationId xmlns:a16="http://schemas.microsoft.com/office/drawing/2014/main" id="{F1B0E885-5DDF-2E46-B589-3C8159417E4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12167" y="735824"/>
              <a:ext cx="1091723" cy="251750"/>
            </a:xfrm>
            <a:prstGeom prst="rect">
              <a:avLst/>
            </a:prstGeom>
          </p:spPr>
        </p:pic>
        <p:sp>
          <p:nvSpPr>
            <p:cNvPr id="36" name="TextBox 35">
              <a:extLst>
                <a:ext uri="{FF2B5EF4-FFF2-40B4-BE49-F238E27FC236}">
                  <a16:creationId xmlns:a16="http://schemas.microsoft.com/office/drawing/2014/main" id="{3FC4093C-3321-0248-B462-8077A9E4BB6C}"/>
                </a:ext>
              </a:extLst>
            </p:cNvPr>
            <p:cNvSpPr txBox="1"/>
            <p:nvPr/>
          </p:nvSpPr>
          <p:spPr>
            <a:xfrm>
              <a:off x="4342771" y="713947"/>
              <a:ext cx="825878" cy="276999"/>
            </a:xfrm>
            <a:prstGeom prst="rect">
              <a:avLst/>
            </a:prstGeom>
            <a:noFill/>
          </p:spPr>
          <p:txBody>
            <a:bodyPr wrap="square" rtlCol="0">
              <a:spAutoFit/>
            </a:bodyPr>
            <a:lstStyle/>
            <a:p>
              <a:pPr algn="ctr"/>
              <a:r>
                <a:rPr lang="ru-RU" sz="1200" b="1" dirty="0">
                  <a:solidFill>
                    <a:schemeClr val="bg1"/>
                  </a:solidFill>
                  <a:latin typeface="Arial Narrow" panose="020B0604020202020204" pitchFamily="34" charset="0"/>
                  <a:cs typeface="Arial Narrow" panose="020B0604020202020204" pitchFamily="34" charset="0"/>
                </a:rPr>
                <a:t>новинка</a:t>
              </a:r>
              <a:endParaRPr lang="ru-RU" sz="1400" b="1" dirty="0">
                <a:solidFill>
                  <a:schemeClr val="bg1"/>
                </a:solidFill>
                <a:latin typeface="Arial Narrow" panose="020B0604020202020204" pitchFamily="34" charset="0"/>
                <a:cs typeface="Arial Narrow" panose="020B0604020202020204" pitchFamily="34" charset="0"/>
              </a:endParaRPr>
            </a:p>
          </p:txBody>
        </p:sp>
      </p:grpSp>
    </p:spTree>
    <p:extLst>
      <p:ext uri="{BB962C8B-B14F-4D97-AF65-F5344CB8AC3E}">
        <p14:creationId xmlns:p14="http://schemas.microsoft.com/office/powerpoint/2010/main" val="944398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63678BA-4AA9-904A-A47A-51AACC2BC4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101" y="831600"/>
            <a:ext cx="1656000" cy="2208000"/>
          </a:xfrm>
          <a:prstGeom prst="rect">
            <a:avLst/>
          </a:prstGeom>
        </p:spPr>
      </p:pic>
      <p:pic>
        <p:nvPicPr>
          <p:cNvPr id="6" name="Рисунок 5">
            <a:extLst>
              <a:ext uri="{FF2B5EF4-FFF2-40B4-BE49-F238E27FC236}">
                <a16:creationId xmlns:a16="http://schemas.microsoft.com/office/drawing/2014/main" id="{B8836389-E68C-8E47-995F-10CB4F341A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18321" y="831600"/>
            <a:ext cx="1656000" cy="2200640"/>
          </a:xfrm>
          <a:prstGeom prst="rect">
            <a:avLst/>
          </a:prstGeom>
          <a:ln>
            <a:solidFill>
              <a:schemeClr val="bg1">
                <a:lumMod val="85000"/>
              </a:schemeClr>
            </a:solidFill>
          </a:ln>
        </p:spPr>
      </p:pic>
      <p:pic>
        <p:nvPicPr>
          <p:cNvPr id="7" name="Рисунок 6">
            <a:extLst>
              <a:ext uri="{FF2B5EF4-FFF2-40B4-BE49-F238E27FC236}">
                <a16:creationId xmlns:a16="http://schemas.microsoft.com/office/drawing/2014/main" id="{D92E6275-C4FC-D94A-8C12-3B6DFA58B5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24541" y="831600"/>
            <a:ext cx="1656000" cy="2209242"/>
          </a:xfrm>
          <a:prstGeom prst="rect">
            <a:avLst/>
          </a:prstGeom>
          <a:ln>
            <a:solidFill>
              <a:schemeClr val="bg1">
                <a:lumMod val="85000"/>
              </a:schemeClr>
            </a:solidFill>
          </a:ln>
        </p:spPr>
      </p:pic>
      <p:pic>
        <p:nvPicPr>
          <p:cNvPr id="8" name="Рисунок 7">
            <a:extLst>
              <a:ext uri="{FF2B5EF4-FFF2-40B4-BE49-F238E27FC236}">
                <a16:creationId xmlns:a16="http://schemas.microsoft.com/office/drawing/2014/main" id="{7D196C7B-0373-8041-93F6-5F91CAD3168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30761" y="831600"/>
            <a:ext cx="1656000" cy="2204320"/>
          </a:xfrm>
          <a:prstGeom prst="rect">
            <a:avLst/>
          </a:prstGeom>
          <a:ln>
            <a:solidFill>
              <a:schemeClr val="bg1">
                <a:lumMod val="85000"/>
              </a:schemeClr>
            </a:solidFill>
          </a:ln>
        </p:spPr>
      </p:pic>
      <p:sp>
        <p:nvSpPr>
          <p:cNvPr id="9" name="Прямоугольник 8">
            <a:extLst>
              <a:ext uri="{FF2B5EF4-FFF2-40B4-BE49-F238E27FC236}">
                <a16:creationId xmlns:a16="http://schemas.microsoft.com/office/drawing/2014/main" id="{3D822FC5-D69C-8B4C-B072-F22D0A71D793}"/>
              </a:ext>
            </a:extLst>
          </p:cNvPr>
          <p:cNvSpPr/>
          <p:nvPr/>
        </p:nvSpPr>
        <p:spPr>
          <a:xfrm>
            <a:off x="237754" y="3307250"/>
            <a:ext cx="8294686" cy="938719"/>
          </a:xfrm>
          <a:prstGeom prst="rect">
            <a:avLst/>
          </a:prstGeom>
        </p:spPr>
        <p:txBody>
          <a:bodyPr wrap="square">
            <a:spAutoFit/>
          </a:bodyPr>
          <a:lstStyle/>
          <a:p>
            <a:r>
              <a:rPr lang="ru-RU" sz="1100" b="1" dirty="0">
                <a:latin typeface="Arial" panose="020B0604020202020204" pitchFamily="34" charset="0"/>
                <a:ea typeface="Calibri" panose="020F0502020204030204" pitchFamily="34" charset="0"/>
                <a:cs typeface="Arial" panose="020B0604020202020204" pitchFamily="34" charset="0"/>
              </a:rPr>
              <a:t>На ламинированных страницах этой тетради можно писать маркерами и фломастерами. </a:t>
            </a:r>
            <a:r>
              <a:rPr lang="ru-RU" sz="1100" dirty="0">
                <a:latin typeface="Arial" panose="020B0604020202020204" pitchFamily="34" charset="0"/>
                <a:ea typeface="Calibri" panose="020F0502020204030204" pitchFamily="34" charset="0"/>
                <a:cs typeface="Arial" panose="020B0604020202020204" pitchFamily="34" charset="0"/>
              </a:rPr>
              <a:t>Они чисто стираются ватным диском или влажной салфеткой. Поэтому писать и стирать в тетради можно столько, сколько захочется! </a:t>
            </a:r>
          </a:p>
          <a:p>
            <a:endParaRPr lang="ru-RU" sz="1100" dirty="0">
              <a:latin typeface="Arial" panose="020B0604020202020204" pitchFamily="34" charset="0"/>
              <a:ea typeface="Calibri" panose="020F0502020204030204" pitchFamily="34" charset="0"/>
              <a:cs typeface="Arial" panose="020B0604020202020204" pitchFamily="34" charset="0"/>
            </a:endParaRPr>
          </a:p>
          <a:p>
            <a:r>
              <a:rPr lang="ru-RU" sz="1100" dirty="0">
                <a:latin typeface="Arial" panose="020B0604020202020204" pitchFamily="34" charset="0"/>
                <a:ea typeface="Calibri" panose="020F0502020204030204" pitchFamily="34" charset="0"/>
                <a:cs typeface="Arial" panose="020B0604020202020204" pitchFamily="34" charset="0"/>
              </a:rPr>
              <a:t>Незаметно для себя ребенок напишет каждую букву много раз и доведет ее почти до совершенства. </a:t>
            </a:r>
            <a:r>
              <a:rPr lang="ru-RU" sz="1100" dirty="0">
                <a:latin typeface="Arial" panose="020B0604020202020204" pitchFamily="34" charset="0"/>
                <a:cs typeface="Arial" panose="020B0604020202020204" pitchFamily="34" charset="0"/>
              </a:rPr>
              <a:t>Картинки, пунктирные буквы и прочие подсказки позволят ему справиться с этой задачей самостоятельно.</a:t>
            </a:r>
            <a:r>
              <a:rPr lang="ru-RU" sz="1100" dirty="0">
                <a:latin typeface="Arial" panose="020B0604020202020204" pitchFamily="34" charset="0"/>
                <a:ea typeface="Calibri" panose="020F0502020204030204" pitchFamily="34" charset="0"/>
                <a:cs typeface="Arial" panose="020B0604020202020204" pitchFamily="34" charset="0"/>
              </a:rPr>
              <a:t> </a:t>
            </a:r>
            <a:endParaRPr lang="ru-RU" sz="11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6368DEC-729C-9B47-B449-A19EB8653598}"/>
              </a:ext>
            </a:extLst>
          </p:cNvPr>
          <p:cNvSpPr txBox="1"/>
          <p:nvPr/>
        </p:nvSpPr>
        <p:spPr>
          <a:xfrm>
            <a:off x="976520" y="132941"/>
            <a:ext cx="7767023" cy="230832"/>
          </a:xfrm>
          <a:prstGeom prst="rect">
            <a:avLst/>
          </a:prstGeom>
          <a:noFill/>
        </p:spPr>
        <p:txBody>
          <a:bodyPr wrap="square" rtlCol="0">
            <a:spAutoFit/>
          </a:bodyPr>
          <a:lstStyle>
            <a:defPPr>
              <a:defRPr lang="en-US"/>
            </a:defPPr>
            <a:lvl1pPr defTabSz="457200">
              <a:defRPr sz="1600" b="1">
                <a:solidFill>
                  <a:srgbClr val="002060"/>
                </a:solidFill>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r>
              <a:rPr lang="ru-RU" sz="900" dirty="0"/>
              <a:t>БУКВЫ: пиши и стирай</a:t>
            </a:r>
            <a:r>
              <a:rPr lang="en-US" sz="900" dirty="0"/>
              <a:t>  </a:t>
            </a:r>
            <a:r>
              <a:rPr lang="en-US" sz="900" b="0" dirty="0"/>
              <a:t>|  </a:t>
            </a:r>
            <a:r>
              <a:rPr lang="ru-RU" sz="900" b="0" spc="300" dirty="0"/>
              <a:t>ТЕТРАДЬ ДЛЯ ПИСЬМА МАРКЕРОМ ДЛЯ ДЕТЕЙ 4–7 ЛЕТ </a:t>
            </a:r>
          </a:p>
        </p:txBody>
      </p:sp>
      <p:pic>
        <p:nvPicPr>
          <p:cNvPr id="13" name="Рисунок 12">
            <a:extLst>
              <a:ext uri="{FF2B5EF4-FFF2-40B4-BE49-F238E27FC236}">
                <a16:creationId xmlns:a16="http://schemas.microsoft.com/office/drawing/2014/main" id="{8B7647FD-E86C-434D-8C98-CD929C36545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23528" y="84950"/>
            <a:ext cx="557746" cy="343693"/>
          </a:xfrm>
          <a:prstGeom prst="rect">
            <a:avLst/>
          </a:prstGeom>
          <a:solidFill>
            <a:schemeClr val="bg1"/>
          </a:solidFill>
        </p:spPr>
      </p:pic>
      <p:pic>
        <p:nvPicPr>
          <p:cNvPr id="2" name="Рисунок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36980" y="831600"/>
            <a:ext cx="1656000" cy="2195994"/>
          </a:xfrm>
          <a:prstGeom prst="rect">
            <a:avLst/>
          </a:prstGeom>
          <a:ln>
            <a:solidFill>
              <a:schemeClr val="bg1">
                <a:lumMod val="85000"/>
              </a:schemeClr>
            </a:solidFill>
          </a:ln>
        </p:spPr>
      </p:pic>
    </p:spTree>
    <p:extLst>
      <p:ext uri="{BB962C8B-B14F-4D97-AF65-F5344CB8AC3E}">
        <p14:creationId xmlns:p14="http://schemas.microsoft.com/office/powerpoint/2010/main" val="4116936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3D822FC5-D69C-8B4C-B072-F22D0A71D793}"/>
              </a:ext>
            </a:extLst>
          </p:cNvPr>
          <p:cNvSpPr/>
          <p:nvPr/>
        </p:nvSpPr>
        <p:spPr>
          <a:xfrm>
            <a:off x="5493249" y="3147256"/>
            <a:ext cx="3215947" cy="1107996"/>
          </a:xfrm>
          <a:prstGeom prst="rect">
            <a:avLst/>
          </a:prstGeom>
          <a:noFill/>
        </p:spPr>
        <p:txBody>
          <a:bodyPr wrap="square">
            <a:spAutoFit/>
          </a:bodyPr>
          <a:lstStyle/>
          <a:p>
            <a:r>
              <a:rPr lang="ru-RU" sz="1100" b="1" dirty="0">
                <a:latin typeface="Arial" panose="020B0604020202020204" pitchFamily="34" charset="0"/>
                <a:ea typeface="Calibri" panose="020F0502020204030204" pitchFamily="34" charset="0"/>
                <a:cs typeface="Arial" panose="020B0604020202020204" pitchFamily="34" charset="0"/>
              </a:rPr>
              <a:t>На ламинированных страницах этой тетради можно писать маркерами и фломастерами. </a:t>
            </a:r>
            <a:r>
              <a:rPr lang="ru-RU" sz="1100" dirty="0">
                <a:latin typeface="Arial" panose="020B0604020202020204" pitchFamily="34" charset="0"/>
                <a:ea typeface="Calibri" panose="020F0502020204030204" pitchFamily="34" charset="0"/>
                <a:cs typeface="Arial" panose="020B0604020202020204" pitchFamily="34" charset="0"/>
              </a:rPr>
              <a:t>Они чисто стираются ватным диском или влажной салфеткой. Поэтому писать и стирать в тетради можно столько, сколько захочется! </a:t>
            </a:r>
            <a:endParaRPr lang="ru-RU" sz="11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56368DEC-729C-9B47-B449-A19EB8653598}"/>
              </a:ext>
            </a:extLst>
          </p:cNvPr>
          <p:cNvSpPr txBox="1"/>
          <p:nvPr/>
        </p:nvSpPr>
        <p:spPr>
          <a:xfrm>
            <a:off x="976520" y="132941"/>
            <a:ext cx="7767023" cy="230832"/>
          </a:xfrm>
          <a:prstGeom prst="rect">
            <a:avLst/>
          </a:prstGeom>
          <a:noFill/>
        </p:spPr>
        <p:txBody>
          <a:bodyPr wrap="square" rtlCol="0">
            <a:spAutoFit/>
          </a:bodyPr>
          <a:lstStyle>
            <a:defPPr>
              <a:defRPr lang="en-US"/>
            </a:defPPr>
            <a:lvl1pPr defTabSz="457200">
              <a:defRPr sz="1600" b="1">
                <a:solidFill>
                  <a:srgbClr val="002060"/>
                </a:solidFill>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r>
              <a:rPr lang="ru-RU" sz="900" dirty="0"/>
              <a:t>ЧИСЛА: пиши и стирай</a:t>
            </a:r>
            <a:r>
              <a:rPr lang="en-US" sz="900" dirty="0"/>
              <a:t>  </a:t>
            </a:r>
            <a:r>
              <a:rPr lang="en-US" sz="900" b="0" dirty="0"/>
              <a:t>|  </a:t>
            </a:r>
            <a:r>
              <a:rPr lang="ru-RU" sz="900" b="0" spc="300" dirty="0"/>
              <a:t>ТЕТРАДЬ ДЛЯ ПИСЬМА МАРКЕРОМ ДЛЯ ДЕТЕЙ 4–5–6 ЛЕТ </a:t>
            </a:r>
          </a:p>
        </p:txBody>
      </p:sp>
      <p:pic>
        <p:nvPicPr>
          <p:cNvPr id="2" name="Рисунок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3912" y="831600"/>
            <a:ext cx="1656000" cy="2204741"/>
          </a:xfrm>
          <a:prstGeom prst="rect">
            <a:avLst/>
          </a:prstGeom>
          <a:ln>
            <a:solidFill>
              <a:schemeClr val="bg1">
                <a:lumMod val="85000"/>
              </a:schemeClr>
            </a:solidFill>
          </a:ln>
        </p:spPr>
      </p:pic>
      <p:pic>
        <p:nvPicPr>
          <p:cNvPr id="14" name="Рисунок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1820" y="831600"/>
            <a:ext cx="1656000" cy="2204741"/>
          </a:xfrm>
          <a:prstGeom prst="rect">
            <a:avLst/>
          </a:prstGeom>
          <a:ln>
            <a:solidFill>
              <a:schemeClr val="bg1">
                <a:lumMod val="85000"/>
              </a:schemeClr>
            </a:solidFill>
          </a:ln>
        </p:spPr>
      </p:pic>
      <p:pic>
        <p:nvPicPr>
          <p:cNvPr id="3" name="Рисунок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37422" y="831600"/>
            <a:ext cx="1656000" cy="2204741"/>
          </a:xfrm>
          <a:prstGeom prst="rect">
            <a:avLst/>
          </a:prstGeom>
          <a:ln>
            <a:solidFill>
              <a:schemeClr val="bg1">
                <a:lumMod val="85000"/>
              </a:schemeClr>
            </a:solidFill>
          </a:ln>
        </p:spPr>
      </p:pic>
      <p:pic>
        <p:nvPicPr>
          <p:cNvPr id="10" name="Рисунок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45223" y="831600"/>
            <a:ext cx="1656000" cy="2204740"/>
          </a:xfrm>
          <a:prstGeom prst="rect">
            <a:avLst/>
          </a:prstGeom>
          <a:ln>
            <a:solidFill>
              <a:schemeClr val="bg1">
                <a:lumMod val="85000"/>
              </a:schemeClr>
            </a:solidFill>
          </a:ln>
        </p:spPr>
      </p:pic>
      <p:pic>
        <p:nvPicPr>
          <p:cNvPr id="19" name="Рисунок 18">
            <a:extLst>
              <a:ext uri="{FF2B5EF4-FFF2-40B4-BE49-F238E27FC236}">
                <a16:creationId xmlns:a16="http://schemas.microsoft.com/office/drawing/2014/main" id="{9098831A-9B8B-5448-BACB-F1482E61C80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4000" y="86400"/>
            <a:ext cx="558000" cy="345930"/>
          </a:xfrm>
          <a:prstGeom prst="rect">
            <a:avLst/>
          </a:prstGeom>
        </p:spPr>
      </p:pic>
      <p:pic>
        <p:nvPicPr>
          <p:cNvPr id="8" name="Рисунок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64472" y="830750"/>
            <a:ext cx="1656000" cy="2205590"/>
          </a:xfrm>
          <a:prstGeom prst="rect">
            <a:avLst/>
          </a:prstGeom>
          <a:ln>
            <a:solidFill>
              <a:schemeClr val="bg1">
                <a:lumMod val="85000"/>
              </a:schemeClr>
            </a:solidFill>
          </a:ln>
        </p:spPr>
      </p:pic>
      <p:sp>
        <p:nvSpPr>
          <p:cNvPr id="23" name="Прямоугольник 22"/>
          <p:cNvSpPr/>
          <p:nvPr/>
        </p:nvSpPr>
        <p:spPr>
          <a:xfrm>
            <a:off x="248784" y="3158813"/>
            <a:ext cx="5171456" cy="1277273"/>
          </a:xfrm>
          <a:prstGeom prst="rect">
            <a:avLst/>
          </a:prstGeom>
        </p:spPr>
        <p:txBody>
          <a:bodyPr wrap="square">
            <a:spAutoFit/>
          </a:bodyPr>
          <a:lstStyle/>
          <a:p>
            <a:r>
              <a:rPr lang="ru-RU" sz="1100" dirty="0">
                <a:latin typeface="Arial" panose="020B0604020202020204" pitchFamily="34" charset="0"/>
                <a:cs typeface="Arial" panose="020B0604020202020204" pitchFamily="34" charset="0"/>
              </a:rPr>
              <a:t>В тетради представлена система заданий, которая поможет ребёнку:</a:t>
            </a:r>
            <a:br>
              <a:rPr lang="ru-RU" sz="1100" dirty="0">
                <a:latin typeface="Arial" panose="020B0604020202020204" pitchFamily="34" charset="0"/>
                <a:cs typeface="Arial" panose="020B0604020202020204" pitchFamily="34" charset="0"/>
              </a:rPr>
            </a:br>
            <a:r>
              <a:rPr lang="ru-RU" sz="1100" dirty="0">
                <a:latin typeface="Arial" panose="020B0604020202020204" pitchFamily="34" charset="0"/>
                <a:cs typeface="Arial" panose="020B0604020202020204" pitchFamily="34" charset="0"/>
              </a:rPr>
              <a:t>– освоить счет в пределах 10;</a:t>
            </a:r>
          </a:p>
          <a:p>
            <a:r>
              <a:rPr lang="ru-RU" sz="1100" dirty="0">
                <a:latin typeface="Arial" panose="020B0604020202020204" pitchFamily="34" charset="0"/>
                <a:cs typeface="Arial" panose="020B0604020202020204" pitchFamily="34" charset="0"/>
              </a:rPr>
              <a:t>– познакомиться с цифрами и научиться их писать;</a:t>
            </a:r>
            <a:br>
              <a:rPr lang="ru-RU" sz="1100" dirty="0">
                <a:latin typeface="Arial" panose="020B0604020202020204" pitchFamily="34" charset="0"/>
                <a:cs typeface="Arial" panose="020B0604020202020204" pitchFamily="34" charset="0"/>
              </a:rPr>
            </a:br>
            <a:r>
              <a:rPr lang="ru-RU" sz="1100" dirty="0">
                <a:latin typeface="Arial" panose="020B0604020202020204" pitchFamily="34" charset="0"/>
                <a:cs typeface="Arial" panose="020B0604020202020204" pitchFamily="34" charset="0"/>
              </a:rPr>
              <a:t>– научиться определять количество предметов (в том числе с одного взгляда, то есть не пересчитывая их по одному) и сопоставлять его </a:t>
            </a:r>
            <a:br>
              <a:rPr lang="ru-RU" sz="1100" dirty="0">
                <a:latin typeface="Arial" panose="020B0604020202020204" pitchFamily="34" charset="0"/>
                <a:cs typeface="Arial" panose="020B0604020202020204" pitchFamily="34" charset="0"/>
              </a:rPr>
            </a:br>
            <a:r>
              <a:rPr lang="ru-RU" sz="1100" dirty="0">
                <a:latin typeface="Arial" panose="020B0604020202020204" pitchFamily="34" charset="0"/>
                <a:cs typeface="Arial" panose="020B0604020202020204" pitchFamily="34" charset="0"/>
              </a:rPr>
              <a:t>с соответствующей цифрой;</a:t>
            </a:r>
          </a:p>
          <a:p>
            <a:r>
              <a:rPr lang="ru-RU" sz="1100" dirty="0">
                <a:latin typeface="Arial" panose="020B0604020202020204" pitchFamily="34" charset="0"/>
                <a:cs typeface="Arial" panose="020B0604020202020204" pitchFamily="34" charset="0"/>
              </a:rPr>
              <a:t>– получить первые представления о составе чисел в пределах 10.</a:t>
            </a:r>
          </a:p>
        </p:txBody>
      </p:sp>
      <p:grpSp>
        <p:nvGrpSpPr>
          <p:cNvPr id="15" name="Группа 14">
            <a:extLst>
              <a:ext uri="{FF2B5EF4-FFF2-40B4-BE49-F238E27FC236}">
                <a16:creationId xmlns:a16="http://schemas.microsoft.com/office/drawing/2014/main" id="{5A6A2A03-0C96-7944-A9B5-9FD9142101BC}"/>
              </a:ext>
            </a:extLst>
          </p:cNvPr>
          <p:cNvGrpSpPr/>
          <p:nvPr/>
        </p:nvGrpSpPr>
        <p:grpSpPr>
          <a:xfrm>
            <a:off x="7308304" y="4470137"/>
            <a:ext cx="1581723" cy="307778"/>
            <a:chOff x="461536" y="469225"/>
            <a:chExt cx="1581723" cy="307778"/>
          </a:xfrm>
        </p:grpSpPr>
        <p:pic>
          <p:nvPicPr>
            <p:cNvPr id="18" name="Рисунок 17">
              <a:extLst>
                <a:ext uri="{FF2B5EF4-FFF2-40B4-BE49-F238E27FC236}">
                  <a16:creationId xmlns:a16="http://schemas.microsoft.com/office/drawing/2014/main" id="{55994127-E78B-714D-80BB-A76629FA5AF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1536" y="469225"/>
              <a:ext cx="1581723" cy="296162"/>
            </a:xfrm>
            <a:prstGeom prst="rect">
              <a:avLst/>
            </a:prstGeom>
          </p:spPr>
        </p:pic>
        <p:sp>
          <p:nvSpPr>
            <p:cNvPr id="21" name="TextBox 20">
              <a:extLst>
                <a:ext uri="{FF2B5EF4-FFF2-40B4-BE49-F238E27FC236}">
                  <a16:creationId xmlns:a16="http://schemas.microsoft.com/office/drawing/2014/main" id="{7A82B206-83E1-C04E-9BE6-1A4D25DA2BB6}"/>
                </a:ext>
              </a:extLst>
            </p:cNvPr>
            <p:cNvSpPr txBox="1"/>
            <p:nvPr/>
          </p:nvSpPr>
          <p:spPr>
            <a:xfrm>
              <a:off x="766611" y="469226"/>
              <a:ext cx="971573" cy="307777"/>
            </a:xfrm>
            <a:prstGeom prst="rect">
              <a:avLst/>
            </a:prstGeom>
            <a:noFill/>
          </p:spPr>
          <p:txBody>
            <a:bodyPr wrap="square" rtlCol="0">
              <a:spAutoFit/>
            </a:bodyPr>
            <a:lstStyle/>
            <a:p>
              <a:pPr algn="ctr"/>
              <a:r>
                <a:rPr lang="ru-RU" sz="1400" b="1" dirty="0">
                  <a:solidFill>
                    <a:schemeClr val="bg1"/>
                  </a:solidFill>
                </a:rPr>
                <a:t>новинка</a:t>
              </a:r>
            </a:p>
          </p:txBody>
        </p:sp>
      </p:grpSp>
    </p:spTree>
    <p:extLst>
      <p:ext uri="{BB962C8B-B14F-4D97-AF65-F5344CB8AC3E}">
        <p14:creationId xmlns:p14="http://schemas.microsoft.com/office/powerpoint/2010/main" val="3064857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6368DEC-729C-9B47-B449-A19EB8653598}"/>
              </a:ext>
            </a:extLst>
          </p:cNvPr>
          <p:cNvSpPr txBox="1"/>
          <p:nvPr/>
        </p:nvSpPr>
        <p:spPr>
          <a:xfrm>
            <a:off x="976520" y="132941"/>
            <a:ext cx="7767023" cy="230832"/>
          </a:xfrm>
          <a:prstGeom prst="rect">
            <a:avLst/>
          </a:prstGeom>
          <a:noFill/>
        </p:spPr>
        <p:txBody>
          <a:bodyPr wrap="square" rtlCol="0">
            <a:spAutoFit/>
          </a:bodyPr>
          <a:lstStyle>
            <a:defPPr>
              <a:defRPr lang="en-US"/>
            </a:defPPr>
            <a:lvl1pPr defTabSz="457200">
              <a:defRPr sz="1600" b="1">
                <a:solidFill>
                  <a:srgbClr val="002060"/>
                </a:solidFill>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r>
              <a:rPr lang="ru-RU" sz="900" dirty="0"/>
              <a:t>ЛАБИРИНТЫ: пиши и стирай</a:t>
            </a:r>
            <a:r>
              <a:rPr lang="en-US" sz="900" dirty="0"/>
              <a:t>  </a:t>
            </a:r>
            <a:r>
              <a:rPr lang="en-US" sz="900" b="0" dirty="0"/>
              <a:t>|  </a:t>
            </a:r>
            <a:r>
              <a:rPr lang="ru-RU" sz="900" b="0" spc="300" dirty="0"/>
              <a:t>ТЕТРАДЬ ДЛЯ ПИСЬМА МАРКЕРОМ ДЛЯ ДЕТЕЙ 4–5–6 ЛЕТ </a:t>
            </a:r>
          </a:p>
        </p:txBody>
      </p:sp>
      <p:pic>
        <p:nvPicPr>
          <p:cNvPr id="13" name="Рисунок 12">
            <a:extLst>
              <a:ext uri="{FF2B5EF4-FFF2-40B4-BE49-F238E27FC236}">
                <a16:creationId xmlns:a16="http://schemas.microsoft.com/office/drawing/2014/main" id="{8B7647FD-E86C-434D-8C98-CD929C36545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3528" y="84950"/>
            <a:ext cx="557746" cy="343693"/>
          </a:xfrm>
          <a:prstGeom prst="rect">
            <a:avLst/>
          </a:prstGeom>
          <a:solidFill>
            <a:schemeClr val="bg1"/>
          </a:solidFill>
        </p:spPr>
      </p:pic>
      <p:pic>
        <p:nvPicPr>
          <p:cNvPr id="5" name="Рисунок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186" y="831600"/>
            <a:ext cx="1656000" cy="2192531"/>
          </a:xfrm>
          <a:prstGeom prst="rect">
            <a:avLst/>
          </a:prstGeom>
          <a:ln>
            <a:solidFill>
              <a:schemeClr val="bg1">
                <a:lumMod val="85000"/>
              </a:schemeClr>
            </a:solidFill>
          </a:ln>
        </p:spPr>
      </p:pic>
      <p:pic>
        <p:nvPicPr>
          <p:cNvPr id="6" name="Рисунок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6082" y="831600"/>
            <a:ext cx="1656000" cy="2187299"/>
          </a:xfrm>
          <a:prstGeom prst="rect">
            <a:avLst/>
          </a:prstGeom>
          <a:ln>
            <a:solidFill>
              <a:schemeClr val="bg1">
                <a:lumMod val="85000"/>
              </a:schemeClr>
            </a:solidFill>
          </a:ln>
        </p:spPr>
      </p:pic>
      <p:pic>
        <p:nvPicPr>
          <p:cNvPr id="7" name="Рисунок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22082" y="826367"/>
            <a:ext cx="1659962" cy="2192531"/>
          </a:xfrm>
          <a:prstGeom prst="rect">
            <a:avLst/>
          </a:prstGeom>
          <a:ln>
            <a:solidFill>
              <a:schemeClr val="bg1">
                <a:lumMod val="85000"/>
              </a:schemeClr>
            </a:solidFill>
          </a:ln>
        </p:spPr>
      </p:pic>
      <p:pic>
        <p:nvPicPr>
          <p:cNvPr id="8" name="Рисунок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36980" y="836942"/>
            <a:ext cx="1642133" cy="2181955"/>
          </a:xfrm>
          <a:prstGeom prst="rect">
            <a:avLst/>
          </a:prstGeom>
          <a:ln>
            <a:solidFill>
              <a:schemeClr val="bg1">
                <a:lumMod val="85000"/>
              </a:schemeClr>
            </a:solidFill>
          </a:ln>
        </p:spPr>
      </p:pic>
      <p:pic>
        <p:nvPicPr>
          <p:cNvPr id="2" name="Рисунок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429530" y="836942"/>
            <a:ext cx="1638907" cy="2181955"/>
          </a:xfrm>
          <a:prstGeom prst="rect">
            <a:avLst/>
          </a:prstGeom>
          <a:ln>
            <a:solidFill>
              <a:schemeClr val="bg1">
                <a:lumMod val="85000"/>
              </a:schemeClr>
            </a:solidFill>
          </a:ln>
        </p:spPr>
      </p:pic>
      <p:sp>
        <p:nvSpPr>
          <p:cNvPr id="20" name="Прямоугольник 19">
            <a:extLst>
              <a:ext uri="{FF2B5EF4-FFF2-40B4-BE49-F238E27FC236}">
                <a16:creationId xmlns:a16="http://schemas.microsoft.com/office/drawing/2014/main" id="{3D822FC5-D69C-8B4C-B072-F22D0A71D793}"/>
              </a:ext>
            </a:extLst>
          </p:cNvPr>
          <p:cNvSpPr/>
          <p:nvPr/>
        </p:nvSpPr>
        <p:spPr>
          <a:xfrm>
            <a:off x="190245" y="3119946"/>
            <a:ext cx="8726734" cy="1277273"/>
          </a:xfrm>
          <a:prstGeom prst="rect">
            <a:avLst/>
          </a:prstGeom>
          <a:noFill/>
        </p:spPr>
        <p:txBody>
          <a:bodyPr wrap="square">
            <a:spAutoFit/>
          </a:bodyPr>
          <a:lstStyle/>
          <a:p>
            <a:r>
              <a:rPr lang="ru-RU" sz="1100" dirty="0">
                <a:latin typeface="Arial" panose="020B0604020202020204" pitchFamily="34" charset="0"/>
                <a:cs typeface="Arial" panose="020B0604020202020204" pitchFamily="34" charset="0"/>
              </a:rPr>
              <a:t>В тетради представлена система заданий, построенных по принципу «от простого к сложному». Возможность стирать линии </a:t>
            </a:r>
            <a:br>
              <a:rPr lang="ru-RU" sz="1100" dirty="0">
                <a:latin typeface="Arial" panose="020B0604020202020204" pitchFamily="34" charset="0"/>
                <a:cs typeface="Arial" panose="020B0604020202020204" pitchFamily="34" charset="0"/>
              </a:rPr>
            </a:br>
            <a:r>
              <a:rPr lang="ru-RU" sz="1100" dirty="0">
                <a:latin typeface="Arial" panose="020B0604020202020204" pitchFamily="34" charset="0"/>
                <a:cs typeface="Arial" panose="020B0604020202020204" pitchFamily="34" charset="0"/>
              </a:rPr>
              <a:t>и рисовать их заново, а также красочные персонажи и сюжеты, требующие деятельного участия ребенка, превратят тренировки </a:t>
            </a:r>
            <a:br>
              <a:rPr lang="ru-RU" sz="1100" dirty="0">
                <a:latin typeface="Arial" panose="020B0604020202020204" pitchFamily="34" charset="0"/>
                <a:cs typeface="Arial" panose="020B0604020202020204" pitchFamily="34" charset="0"/>
              </a:rPr>
            </a:br>
            <a:r>
              <a:rPr lang="ru-RU" sz="1100" dirty="0">
                <a:latin typeface="Arial" panose="020B0604020202020204" pitchFamily="34" charset="0"/>
                <a:cs typeface="Arial" panose="020B0604020202020204" pitchFamily="34" charset="0"/>
              </a:rPr>
              <a:t>в увлекательное занятие, когда он будет готов рисовать бесконечно, оттачивая свое мастерство.</a:t>
            </a:r>
          </a:p>
          <a:p>
            <a:endParaRPr lang="ru-RU" sz="1100" dirty="0">
              <a:latin typeface="Arial" panose="020B0604020202020204" pitchFamily="34" charset="0"/>
              <a:cs typeface="Arial" panose="020B0604020202020204" pitchFamily="34" charset="0"/>
            </a:endParaRPr>
          </a:p>
          <a:p>
            <a:r>
              <a:rPr lang="ru-RU" sz="1100" b="1" dirty="0">
                <a:latin typeface="Arial" panose="020B0604020202020204" pitchFamily="34" charset="0"/>
                <a:ea typeface="Calibri" panose="020F0502020204030204" pitchFamily="34" charset="0"/>
                <a:cs typeface="Arial" panose="020B0604020202020204" pitchFamily="34" charset="0"/>
              </a:rPr>
              <a:t>На ламинированных страницах этой тетради можно рисовать маркерами и фломастерами. </a:t>
            </a:r>
            <a:r>
              <a:rPr lang="ru-RU" sz="1100" dirty="0">
                <a:latin typeface="Arial" panose="020B0604020202020204" pitchFamily="34" charset="0"/>
                <a:ea typeface="Calibri" panose="020F0502020204030204" pitchFamily="34" charset="0"/>
                <a:cs typeface="Arial" panose="020B0604020202020204" pitchFamily="34" charset="0"/>
              </a:rPr>
              <a:t>Они чисто стираются ватным диском или влажной салфеткой. Поэтому рисовать и стирать в тетради можно столько, сколько захочется! </a:t>
            </a:r>
            <a:r>
              <a:rPr lang="ru-RU" sz="1100" dirty="0">
                <a:latin typeface="Arial" panose="020B0604020202020204" pitchFamily="34" charset="0"/>
                <a:cs typeface="Arial" panose="020B0604020202020204" pitchFamily="34" charset="0"/>
              </a:rPr>
              <a:t>Картинки, стрелки </a:t>
            </a:r>
            <a:br>
              <a:rPr lang="ru-RU" sz="1100" dirty="0">
                <a:latin typeface="Arial" panose="020B0604020202020204" pitchFamily="34" charset="0"/>
                <a:cs typeface="Arial" panose="020B0604020202020204" pitchFamily="34" charset="0"/>
              </a:rPr>
            </a:br>
            <a:r>
              <a:rPr lang="ru-RU" sz="1100" dirty="0">
                <a:latin typeface="Arial" panose="020B0604020202020204" pitchFamily="34" charset="0"/>
                <a:cs typeface="Arial" panose="020B0604020202020204" pitchFamily="34" charset="0"/>
              </a:rPr>
              <a:t>и прочие подсказки позволят ему справиться с этой задачей самостоятельно.</a:t>
            </a:r>
            <a:r>
              <a:rPr lang="ru-RU" sz="1100" dirty="0">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166507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01852F3-CC8A-784F-96CD-9A25661D9F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1496" y="831600"/>
            <a:ext cx="1656000" cy="2208000"/>
          </a:xfrm>
          <a:prstGeom prst="rect">
            <a:avLst/>
          </a:prstGeom>
        </p:spPr>
      </p:pic>
      <p:pic>
        <p:nvPicPr>
          <p:cNvPr id="6" name="Рисунок 5">
            <a:extLst>
              <a:ext uri="{FF2B5EF4-FFF2-40B4-BE49-F238E27FC236}">
                <a16:creationId xmlns:a16="http://schemas.microsoft.com/office/drawing/2014/main" id="{A318E686-BD9C-DB4C-B0DD-4B8AC7C5A58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10367" y="831600"/>
            <a:ext cx="1656000" cy="2203409"/>
          </a:xfrm>
          <a:prstGeom prst="rect">
            <a:avLst/>
          </a:prstGeom>
          <a:ln>
            <a:solidFill>
              <a:schemeClr val="bg1">
                <a:lumMod val="85000"/>
              </a:schemeClr>
            </a:solidFill>
          </a:ln>
        </p:spPr>
      </p:pic>
      <p:pic>
        <p:nvPicPr>
          <p:cNvPr id="7" name="Рисунок 6">
            <a:extLst>
              <a:ext uri="{FF2B5EF4-FFF2-40B4-BE49-F238E27FC236}">
                <a16:creationId xmlns:a16="http://schemas.microsoft.com/office/drawing/2014/main" id="{F7726407-3982-FF42-98D4-89DEAEBC724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19238" y="831600"/>
            <a:ext cx="1656000" cy="2205363"/>
          </a:xfrm>
          <a:prstGeom prst="rect">
            <a:avLst/>
          </a:prstGeom>
          <a:ln>
            <a:solidFill>
              <a:schemeClr val="bg1">
                <a:lumMod val="85000"/>
              </a:schemeClr>
            </a:solidFill>
          </a:ln>
        </p:spPr>
      </p:pic>
      <p:pic>
        <p:nvPicPr>
          <p:cNvPr id="8" name="Рисунок 7">
            <a:extLst>
              <a:ext uri="{FF2B5EF4-FFF2-40B4-BE49-F238E27FC236}">
                <a16:creationId xmlns:a16="http://schemas.microsoft.com/office/drawing/2014/main" id="{F71261E4-14D7-C44C-96B3-4BD7394F1A8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428109" y="831600"/>
            <a:ext cx="1656000" cy="2202573"/>
          </a:xfrm>
          <a:prstGeom prst="rect">
            <a:avLst/>
          </a:prstGeom>
          <a:ln>
            <a:solidFill>
              <a:schemeClr val="bg1">
                <a:lumMod val="85000"/>
              </a:schemeClr>
            </a:solidFill>
          </a:ln>
        </p:spPr>
      </p:pic>
      <p:sp>
        <p:nvSpPr>
          <p:cNvPr id="14" name="TextBox 13">
            <a:extLst>
              <a:ext uri="{FF2B5EF4-FFF2-40B4-BE49-F238E27FC236}">
                <a16:creationId xmlns:a16="http://schemas.microsoft.com/office/drawing/2014/main" id="{C33887A9-24F4-BA46-B1E6-00A9A2D73D6F}"/>
              </a:ext>
            </a:extLst>
          </p:cNvPr>
          <p:cNvSpPr txBox="1"/>
          <p:nvPr/>
        </p:nvSpPr>
        <p:spPr>
          <a:xfrm>
            <a:off x="976520" y="132941"/>
            <a:ext cx="7767023" cy="230832"/>
          </a:xfrm>
          <a:prstGeom prst="rect">
            <a:avLst/>
          </a:prstGeom>
          <a:noFill/>
        </p:spPr>
        <p:txBody>
          <a:bodyPr wrap="square" rtlCol="0">
            <a:spAutoFit/>
          </a:bodyPr>
          <a:lstStyle>
            <a:defPPr>
              <a:defRPr lang="en-US"/>
            </a:defPPr>
            <a:lvl1pPr defTabSz="457200">
              <a:defRPr sz="1600" b="1">
                <a:solidFill>
                  <a:srgbClr val="002060"/>
                </a:solidFill>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r>
              <a:rPr lang="ru-RU" sz="900" dirty="0"/>
              <a:t>ЛИНИИ: пиши и стирай</a:t>
            </a:r>
            <a:r>
              <a:rPr lang="en-US" sz="900" dirty="0"/>
              <a:t>  |  </a:t>
            </a:r>
            <a:r>
              <a:rPr lang="ru-RU" sz="900" b="0" spc="300" dirty="0"/>
              <a:t>ТЕТРАДЬ ДЛЯ ПИСЬМА МАРКЕРОМ ДЛЯ ДЕТЕЙ 3–5 ЛЕТ </a:t>
            </a:r>
          </a:p>
        </p:txBody>
      </p:sp>
      <p:pic>
        <p:nvPicPr>
          <p:cNvPr id="15" name="Рисунок 14">
            <a:extLst>
              <a:ext uri="{FF2B5EF4-FFF2-40B4-BE49-F238E27FC236}">
                <a16:creationId xmlns:a16="http://schemas.microsoft.com/office/drawing/2014/main" id="{8FD0C7A6-63E1-1841-A3F9-8B12CE6972DF}"/>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23528" y="84950"/>
            <a:ext cx="557746" cy="343693"/>
          </a:xfrm>
          <a:prstGeom prst="rect">
            <a:avLst/>
          </a:prstGeom>
          <a:solidFill>
            <a:schemeClr val="bg1"/>
          </a:solidFill>
        </p:spPr>
      </p:pic>
      <p:sp>
        <p:nvSpPr>
          <p:cNvPr id="12" name="Прямоугольник 11">
            <a:extLst>
              <a:ext uri="{FF2B5EF4-FFF2-40B4-BE49-F238E27FC236}">
                <a16:creationId xmlns:a16="http://schemas.microsoft.com/office/drawing/2014/main" id="{A06310D1-FD6B-C84D-9E89-2FE815BC75CC}"/>
              </a:ext>
            </a:extLst>
          </p:cNvPr>
          <p:cNvSpPr/>
          <p:nvPr/>
        </p:nvSpPr>
        <p:spPr>
          <a:xfrm>
            <a:off x="212123" y="3092180"/>
            <a:ext cx="8248309" cy="1446550"/>
          </a:xfrm>
          <a:prstGeom prst="rect">
            <a:avLst/>
          </a:prstGeom>
        </p:spPr>
        <p:txBody>
          <a:bodyPr wrap="square">
            <a:spAutoFit/>
          </a:bodyPr>
          <a:lstStyle/>
          <a:p>
            <a:r>
              <a:rPr lang="ru-RU" sz="1100" dirty="0">
                <a:latin typeface="Arial" panose="020B0604020202020204" pitchFamily="34" charset="0"/>
                <a:ea typeface="Calibri" panose="020F0502020204030204" pitchFamily="34" charset="0"/>
                <a:cs typeface="Arial" panose="020B0604020202020204" pitchFamily="34" charset="0"/>
              </a:rPr>
              <a:t>В тетради представлена система графических заданий, которые построены по принципу «от простого к сложному» </a:t>
            </a:r>
            <a:r>
              <a:rPr lang="en-US" sz="1100" dirty="0">
                <a:latin typeface="Arial" panose="020B0604020202020204" pitchFamily="34" charset="0"/>
                <a:ea typeface="Calibri" panose="020F0502020204030204" pitchFamily="34" charset="0"/>
                <a:cs typeface="Arial" panose="020B0604020202020204" pitchFamily="34" charset="0"/>
              </a:rPr>
              <a:t/>
            </a:r>
            <a:br>
              <a:rPr lang="en-US" sz="1100" dirty="0">
                <a:latin typeface="Arial" panose="020B0604020202020204" pitchFamily="34" charset="0"/>
                <a:ea typeface="Calibri" panose="020F0502020204030204" pitchFamily="34" charset="0"/>
                <a:cs typeface="Arial" panose="020B0604020202020204" pitchFamily="34" charset="0"/>
              </a:rPr>
            </a:br>
            <a:r>
              <a:rPr lang="ru-RU" sz="1100" dirty="0">
                <a:latin typeface="Arial" panose="020B0604020202020204" pitchFamily="34" charset="0"/>
                <a:ea typeface="Calibri" panose="020F0502020204030204" pitchFamily="34" charset="0"/>
                <a:cs typeface="Arial" panose="020B0604020202020204" pitchFamily="34" charset="0"/>
              </a:rPr>
              <a:t>и направлены на приобретение и закрепление навыка рисования разных линий, а также на развитие:</a:t>
            </a:r>
          </a:p>
          <a:p>
            <a:r>
              <a:rPr lang="ru-RU" sz="1100" dirty="0">
                <a:latin typeface="Arial" panose="020B0604020202020204" pitchFamily="34" charset="0"/>
                <a:ea typeface="Calibri" panose="020F0502020204030204" pitchFamily="34" charset="0"/>
                <a:cs typeface="Arial" panose="020B0604020202020204" pitchFamily="34" charset="0"/>
              </a:rPr>
              <a:t>– визуального внимания и зрительно-моторной координации;</a:t>
            </a:r>
          </a:p>
          <a:p>
            <a:r>
              <a:rPr lang="ru-RU" sz="1100" dirty="0">
                <a:latin typeface="Arial" panose="020B0604020202020204" pitchFamily="34" charset="0"/>
                <a:ea typeface="Calibri" panose="020F0502020204030204" pitchFamily="34" charset="0"/>
                <a:cs typeface="Arial" panose="020B0604020202020204" pitchFamily="34" charset="0"/>
              </a:rPr>
              <a:t>– мелкой моторики руки и качества графических навыков — плавности движений, их уверенности и точности;</a:t>
            </a:r>
          </a:p>
          <a:p>
            <a:r>
              <a:rPr lang="ru-RU" sz="1100" dirty="0">
                <a:latin typeface="Arial" panose="020B0604020202020204" pitchFamily="34" charset="0"/>
                <a:ea typeface="Calibri" panose="020F0502020204030204" pitchFamily="34" charset="0"/>
                <a:cs typeface="Arial" panose="020B0604020202020204" pitchFamily="34" charset="0"/>
              </a:rPr>
              <a:t>– умения ориентироваться на листе бумаги и использовать простые пространственные понятия в речи.</a:t>
            </a:r>
          </a:p>
          <a:p>
            <a:endParaRPr lang="ru-RU" sz="1100" b="1" dirty="0">
              <a:latin typeface="Arial" panose="020B0604020202020204" pitchFamily="34" charset="0"/>
              <a:ea typeface="Calibri" panose="020F0502020204030204" pitchFamily="34" charset="0"/>
              <a:cs typeface="Arial" panose="020B0604020202020204" pitchFamily="34" charset="0"/>
            </a:endParaRPr>
          </a:p>
          <a:p>
            <a:r>
              <a:rPr lang="ru-RU" sz="1100" b="1" dirty="0">
                <a:latin typeface="Arial" panose="020B0604020202020204" pitchFamily="34" charset="0"/>
                <a:ea typeface="Calibri" panose="020F0502020204030204" pitchFamily="34" charset="0"/>
                <a:cs typeface="Arial" panose="020B0604020202020204" pitchFamily="34" charset="0"/>
              </a:rPr>
              <a:t>На ламинированных страницах этой тетради можно рисовать маркерами и фломастерами. </a:t>
            </a:r>
            <a:r>
              <a:rPr lang="ru-RU" sz="1100" dirty="0">
                <a:latin typeface="Arial" panose="020B0604020202020204" pitchFamily="34" charset="0"/>
                <a:ea typeface="Calibri" panose="020F0502020204030204" pitchFamily="34" charset="0"/>
                <a:cs typeface="Arial" panose="020B0604020202020204" pitchFamily="34" charset="0"/>
              </a:rPr>
              <a:t>Они чисто стираются ватным диском или влажной салфеткой.</a:t>
            </a:r>
          </a:p>
        </p:txBody>
      </p:sp>
      <p:pic>
        <p:nvPicPr>
          <p:cNvPr id="2" name="Рисунок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36980" y="831600"/>
            <a:ext cx="1656000" cy="2190758"/>
          </a:xfrm>
          <a:prstGeom prst="rect">
            <a:avLst/>
          </a:prstGeom>
          <a:ln>
            <a:solidFill>
              <a:schemeClr val="bg1">
                <a:lumMod val="85000"/>
              </a:schemeClr>
            </a:solidFill>
          </a:ln>
        </p:spPr>
      </p:pic>
      <p:sp>
        <p:nvSpPr>
          <p:cNvPr id="16" name="Прямоугольник 15">
            <a:extLst>
              <a:ext uri="{FF2B5EF4-FFF2-40B4-BE49-F238E27FC236}">
                <a16:creationId xmlns:a16="http://schemas.microsoft.com/office/drawing/2014/main" id="{CC1D3447-AA92-CB4B-B7A0-E146A81B0632}"/>
              </a:ext>
            </a:extLst>
          </p:cNvPr>
          <p:cNvSpPr/>
          <p:nvPr/>
        </p:nvSpPr>
        <p:spPr>
          <a:xfrm>
            <a:off x="6228362" y="4583474"/>
            <a:ext cx="2515182" cy="577081"/>
          </a:xfrm>
          <a:prstGeom prst="rect">
            <a:avLst/>
          </a:prstGeom>
        </p:spPr>
        <p:txBody>
          <a:bodyPr wrap="square">
            <a:spAutoFit/>
          </a:bodyPr>
          <a:lstStyle/>
          <a:p>
            <a:r>
              <a:rPr lang="ru-RU" sz="1050" dirty="0">
                <a:solidFill>
                  <a:srgbClr val="0070C0"/>
                </a:solidFill>
                <a:latin typeface="Arial Narrow" panose="020B0604020202020204" pitchFamily="34" charset="0"/>
                <a:cs typeface="Arial Narrow" panose="020B0604020202020204" pitchFamily="34" charset="0"/>
                <a:hlinkClick r:id="rId9">
                  <a:extLst>
                    <a:ext uri="{A12FA001-AC4F-418D-AE19-62706E023703}">
                      <ahyp:hlinkClr xmlns="" xmlns:ahyp="http://schemas.microsoft.com/office/drawing/2018/hyperlinkcolor" val="tx"/>
                    </a:ext>
                  </a:extLst>
                </a:hlinkClick>
              </a:rPr>
              <a:t>https://www.youtube.com/watch?v=RcfDmU-CBZM&amp;list=PL6e2WIb0WdM5m72Dg2VFxeuP8HdQxeVbR&amp;index=3</a:t>
            </a:r>
            <a:r>
              <a:rPr lang="ru-RU" sz="1050" dirty="0">
                <a:solidFill>
                  <a:srgbClr val="0070C0"/>
                </a:solidFill>
                <a:latin typeface="Arial Narrow" panose="020B0604020202020204" pitchFamily="34" charset="0"/>
                <a:cs typeface="Arial Narrow" panose="020B0604020202020204" pitchFamily="34" charset="0"/>
              </a:rPr>
              <a:t> </a:t>
            </a:r>
          </a:p>
        </p:txBody>
      </p:sp>
      <p:pic>
        <p:nvPicPr>
          <p:cNvPr id="20" name="Рисунок 19">
            <a:extLst>
              <a:ext uri="{FF2B5EF4-FFF2-40B4-BE49-F238E27FC236}">
                <a16:creationId xmlns:a16="http://schemas.microsoft.com/office/drawing/2014/main" id="{98B8F29B-C799-DD4C-AB1C-2B9202909E62}"/>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961661" y="4693786"/>
            <a:ext cx="266700" cy="333375"/>
          </a:xfrm>
          <a:prstGeom prst="rect">
            <a:avLst/>
          </a:prstGeom>
        </p:spPr>
      </p:pic>
    </p:spTree>
    <p:extLst>
      <p:ext uri="{BB962C8B-B14F-4D97-AF65-F5344CB8AC3E}">
        <p14:creationId xmlns:p14="http://schemas.microsoft.com/office/powerpoint/2010/main" val="3655216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E9CC3E87-10A5-2540-BA81-5766ECBB60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8752" y="828789"/>
            <a:ext cx="1656000" cy="2208000"/>
          </a:xfrm>
          <a:prstGeom prst="rect">
            <a:avLst/>
          </a:prstGeom>
          <a:ln>
            <a:solidFill>
              <a:schemeClr val="bg1">
                <a:lumMod val="85000"/>
              </a:schemeClr>
            </a:solidFill>
          </a:ln>
        </p:spPr>
      </p:pic>
      <p:pic>
        <p:nvPicPr>
          <p:cNvPr id="5" name="Рисунок 4">
            <a:extLst>
              <a:ext uri="{FF2B5EF4-FFF2-40B4-BE49-F238E27FC236}">
                <a16:creationId xmlns:a16="http://schemas.microsoft.com/office/drawing/2014/main" id="{CDEAB92F-16F2-2048-9F4D-06C5585D6A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16103" y="828789"/>
            <a:ext cx="1656000" cy="2205542"/>
          </a:xfrm>
          <a:prstGeom prst="rect">
            <a:avLst/>
          </a:prstGeom>
          <a:ln>
            <a:solidFill>
              <a:schemeClr val="bg1">
                <a:lumMod val="85000"/>
              </a:schemeClr>
            </a:solidFill>
          </a:ln>
        </p:spPr>
      </p:pic>
      <p:pic>
        <p:nvPicPr>
          <p:cNvPr id="6" name="Рисунок 5">
            <a:extLst>
              <a:ext uri="{FF2B5EF4-FFF2-40B4-BE49-F238E27FC236}">
                <a16:creationId xmlns:a16="http://schemas.microsoft.com/office/drawing/2014/main" id="{10A7F1BF-B53A-7548-84BA-09AB237D1E8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4846161">
            <a:off x="4138328" y="287046"/>
            <a:ext cx="1656000" cy="2202379"/>
          </a:xfrm>
          <a:prstGeom prst="rect">
            <a:avLst/>
          </a:prstGeom>
          <a:ln>
            <a:solidFill>
              <a:schemeClr val="bg1">
                <a:lumMod val="85000"/>
              </a:schemeClr>
            </a:solidFill>
          </a:ln>
        </p:spPr>
      </p:pic>
      <p:pic>
        <p:nvPicPr>
          <p:cNvPr id="7" name="Рисунок 6">
            <a:extLst>
              <a:ext uri="{FF2B5EF4-FFF2-40B4-BE49-F238E27FC236}">
                <a16:creationId xmlns:a16="http://schemas.microsoft.com/office/drawing/2014/main" id="{D8D66D9B-7629-B448-B531-1EEB2F8D19E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4849814">
            <a:off x="4796604" y="1186946"/>
            <a:ext cx="1656000" cy="2216230"/>
          </a:xfrm>
          <a:prstGeom prst="rect">
            <a:avLst/>
          </a:prstGeom>
          <a:ln>
            <a:solidFill>
              <a:schemeClr val="bg1">
                <a:lumMod val="85000"/>
              </a:schemeClr>
            </a:solidFill>
          </a:ln>
        </p:spPr>
      </p:pic>
      <p:sp>
        <p:nvSpPr>
          <p:cNvPr id="8" name="Прямоугольник 7">
            <a:extLst>
              <a:ext uri="{FF2B5EF4-FFF2-40B4-BE49-F238E27FC236}">
                <a16:creationId xmlns:a16="http://schemas.microsoft.com/office/drawing/2014/main" id="{DA02A826-7FA9-4B45-B5F8-2C447B7132F0}"/>
              </a:ext>
            </a:extLst>
          </p:cNvPr>
          <p:cNvSpPr/>
          <p:nvPr/>
        </p:nvSpPr>
        <p:spPr>
          <a:xfrm>
            <a:off x="235521" y="3141232"/>
            <a:ext cx="4702551" cy="1438471"/>
          </a:xfrm>
          <a:prstGeom prst="rect">
            <a:avLst/>
          </a:prstGeom>
        </p:spPr>
        <p:txBody>
          <a:bodyPr wrap="square">
            <a:spAutoFit/>
          </a:bodyPr>
          <a:lstStyle/>
          <a:p>
            <a:pPr>
              <a:lnSpc>
                <a:spcPct val="115000"/>
              </a:lnSpc>
              <a:spcAft>
                <a:spcPts val="0"/>
              </a:spcAft>
            </a:pPr>
            <a:r>
              <a:rPr lang="ru-RU" sz="1100" dirty="0">
                <a:latin typeface="Arial" panose="020B0604020202020204" pitchFamily="34" charset="0"/>
                <a:ea typeface="Calibri" panose="020F0502020204030204" pitchFamily="34" charset="0"/>
                <a:cs typeface="Arial" panose="020B0604020202020204" pitchFamily="34" charset="0"/>
              </a:rPr>
              <a:t>В тетради представлена система графических заданий, которые построены по принципу «от простого к сложному» и направлены на приобретение и закрепление навыка рисования разных линий, в том числе элементов письма, а также на развитие:</a:t>
            </a:r>
          </a:p>
          <a:p>
            <a:pPr>
              <a:lnSpc>
                <a:spcPct val="115000"/>
              </a:lnSpc>
              <a:spcAft>
                <a:spcPts val="0"/>
              </a:spcAft>
            </a:pPr>
            <a:r>
              <a:rPr lang="ru-RU" sz="1100" dirty="0">
                <a:latin typeface="Arial" panose="020B0604020202020204" pitchFamily="34" charset="0"/>
                <a:ea typeface="Calibri" panose="020F0502020204030204" pitchFamily="34" charset="0"/>
                <a:cs typeface="Arial" panose="020B0604020202020204" pitchFamily="34" charset="0"/>
              </a:rPr>
              <a:t>– визуального внимания и зрительно-моторной координации;</a:t>
            </a:r>
          </a:p>
          <a:p>
            <a:pPr>
              <a:lnSpc>
                <a:spcPct val="115000"/>
              </a:lnSpc>
              <a:spcAft>
                <a:spcPts val="0"/>
              </a:spcAft>
            </a:pPr>
            <a:r>
              <a:rPr lang="ru-RU" sz="1100" dirty="0">
                <a:latin typeface="Arial" panose="020B0604020202020204" pitchFamily="34" charset="0"/>
                <a:ea typeface="Calibri" panose="020F0502020204030204" pitchFamily="34" charset="0"/>
                <a:cs typeface="Arial" panose="020B0604020202020204" pitchFamily="34" charset="0"/>
              </a:rPr>
              <a:t>– мелкой моторики руки и качества графических навыков — плавности движений, их уверенности и точности;</a:t>
            </a:r>
          </a:p>
        </p:txBody>
      </p:sp>
      <p:sp>
        <p:nvSpPr>
          <p:cNvPr id="13" name="Прямоугольник 12">
            <a:extLst>
              <a:ext uri="{FF2B5EF4-FFF2-40B4-BE49-F238E27FC236}">
                <a16:creationId xmlns:a16="http://schemas.microsoft.com/office/drawing/2014/main" id="{759F3EEF-920F-7941-BDAD-B9E475F5B09E}"/>
              </a:ext>
            </a:extLst>
          </p:cNvPr>
          <p:cNvSpPr/>
          <p:nvPr/>
        </p:nvSpPr>
        <p:spPr>
          <a:xfrm>
            <a:off x="5167910" y="3132960"/>
            <a:ext cx="3868586" cy="1455014"/>
          </a:xfrm>
          <a:prstGeom prst="rect">
            <a:avLst/>
          </a:prstGeom>
        </p:spPr>
        <p:txBody>
          <a:bodyPr wrap="square">
            <a:spAutoFit/>
          </a:bodyPr>
          <a:lstStyle/>
          <a:p>
            <a:pPr>
              <a:lnSpc>
                <a:spcPct val="115000"/>
              </a:lnSpc>
            </a:pPr>
            <a:r>
              <a:rPr lang="ru-RU" sz="1100" dirty="0">
                <a:latin typeface="Arial" panose="020B0604020202020204" pitchFamily="34" charset="0"/>
                <a:ea typeface="Calibri" panose="020F0502020204030204" pitchFamily="34" charset="0"/>
                <a:cs typeface="Arial" panose="020B0604020202020204" pitchFamily="34" charset="0"/>
              </a:rPr>
              <a:t>– чувства ритма;</a:t>
            </a:r>
          </a:p>
          <a:p>
            <a:pPr>
              <a:lnSpc>
                <a:spcPct val="115000"/>
              </a:lnSpc>
              <a:spcAft>
                <a:spcPts val="0"/>
              </a:spcAft>
            </a:pPr>
            <a:r>
              <a:rPr lang="ru-RU" sz="1100" dirty="0">
                <a:latin typeface="Arial" panose="020B0604020202020204" pitchFamily="34" charset="0"/>
                <a:ea typeface="Calibri" panose="020F0502020204030204" pitchFamily="34" charset="0"/>
                <a:cs typeface="Arial" panose="020B0604020202020204" pitchFamily="34" charset="0"/>
              </a:rPr>
              <a:t>– умения ориентироваться на листе бумаги </a:t>
            </a:r>
            <a:br>
              <a:rPr lang="ru-RU" sz="1100" dirty="0">
                <a:latin typeface="Arial" panose="020B0604020202020204" pitchFamily="34" charset="0"/>
                <a:ea typeface="Calibri" panose="020F0502020204030204" pitchFamily="34" charset="0"/>
                <a:cs typeface="Arial" panose="020B0604020202020204" pitchFamily="34" charset="0"/>
              </a:rPr>
            </a:br>
            <a:r>
              <a:rPr lang="ru-RU" sz="1100" dirty="0">
                <a:latin typeface="Arial" panose="020B0604020202020204" pitchFamily="34" charset="0"/>
                <a:ea typeface="Calibri" panose="020F0502020204030204" pitchFamily="34" charset="0"/>
                <a:cs typeface="Arial" panose="020B0604020202020204" pitchFamily="34" charset="0"/>
              </a:rPr>
              <a:t>и использовать пространственные понятия в речи.</a:t>
            </a:r>
          </a:p>
          <a:p>
            <a:pPr>
              <a:lnSpc>
                <a:spcPct val="115000"/>
              </a:lnSpc>
              <a:spcAft>
                <a:spcPts val="0"/>
              </a:spcAft>
            </a:pPr>
            <a:endParaRPr lang="ru-RU" sz="1100" dirty="0">
              <a:latin typeface="Arial" panose="020B0604020202020204" pitchFamily="34" charset="0"/>
              <a:ea typeface="Calibri" panose="020F0502020204030204" pitchFamily="34" charset="0"/>
              <a:cs typeface="Arial" panose="020B0604020202020204" pitchFamily="34" charset="0"/>
            </a:endParaRPr>
          </a:p>
          <a:p>
            <a:pPr>
              <a:lnSpc>
                <a:spcPct val="115000"/>
              </a:lnSpc>
            </a:pPr>
            <a:r>
              <a:rPr lang="ru-RU" sz="1100" b="1" dirty="0">
                <a:latin typeface="Arial" panose="020B0604020202020204" pitchFamily="34" charset="0"/>
                <a:ea typeface="Calibri" panose="020F0502020204030204" pitchFamily="34" charset="0"/>
                <a:cs typeface="Arial" panose="020B0604020202020204" pitchFamily="34" charset="0"/>
              </a:rPr>
              <a:t>На ламинированных страницах этой тетради можно рисовать маркерами и фломастерами. </a:t>
            </a:r>
            <a:r>
              <a:rPr lang="ru-RU" sz="1100" dirty="0">
                <a:latin typeface="Arial" panose="020B0604020202020204" pitchFamily="34" charset="0"/>
                <a:ea typeface="Calibri" panose="020F0502020204030204" pitchFamily="34" charset="0"/>
                <a:cs typeface="Arial" panose="020B0604020202020204" pitchFamily="34" charset="0"/>
              </a:rPr>
              <a:t>Они чисто стираются ватным диском или влажной салфеткой. </a:t>
            </a:r>
          </a:p>
        </p:txBody>
      </p:sp>
      <p:sp>
        <p:nvSpPr>
          <p:cNvPr id="15" name="TextBox 14">
            <a:extLst>
              <a:ext uri="{FF2B5EF4-FFF2-40B4-BE49-F238E27FC236}">
                <a16:creationId xmlns:a16="http://schemas.microsoft.com/office/drawing/2014/main" id="{C779DF5D-3A3E-F546-B2B2-FBBF3DF29142}"/>
              </a:ext>
            </a:extLst>
          </p:cNvPr>
          <p:cNvSpPr txBox="1"/>
          <p:nvPr/>
        </p:nvSpPr>
        <p:spPr>
          <a:xfrm>
            <a:off x="976520" y="132941"/>
            <a:ext cx="7767023" cy="369332"/>
          </a:xfrm>
          <a:prstGeom prst="rect">
            <a:avLst/>
          </a:prstGeom>
          <a:noFill/>
        </p:spPr>
        <p:txBody>
          <a:bodyPr wrap="square" rtlCol="0">
            <a:spAutoFit/>
          </a:bodyPr>
          <a:lstStyle>
            <a:defPPr>
              <a:defRPr lang="en-US"/>
            </a:defPPr>
            <a:lvl1pPr defTabSz="457200">
              <a:defRPr sz="1600" b="1">
                <a:solidFill>
                  <a:srgbClr val="002060"/>
                </a:solidFill>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r>
              <a:rPr lang="ru-RU" sz="900" dirty="0"/>
              <a:t>ЛИНИИ: пиши и стирай</a:t>
            </a:r>
            <a:r>
              <a:rPr lang="en-US" sz="900" dirty="0"/>
              <a:t>  |  </a:t>
            </a:r>
            <a:r>
              <a:rPr lang="ru-RU" sz="900" b="0" spc="300" dirty="0"/>
              <a:t>ТЕТРАДЬ ДЛЯ ПИСЬМА МАРКЕРОМ ДЛЯ ДЕТЕЙ 4–7 ЛЕТ </a:t>
            </a:r>
          </a:p>
          <a:p>
            <a:endParaRPr lang="ru-RU" sz="900" b="0" spc="300" dirty="0"/>
          </a:p>
        </p:txBody>
      </p:sp>
      <p:pic>
        <p:nvPicPr>
          <p:cNvPr id="16" name="Рисунок 15">
            <a:extLst>
              <a:ext uri="{FF2B5EF4-FFF2-40B4-BE49-F238E27FC236}">
                <a16:creationId xmlns:a16="http://schemas.microsoft.com/office/drawing/2014/main" id="{BB5228D4-0391-8145-8438-21062CF0E08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23528" y="84950"/>
            <a:ext cx="557746" cy="343693"/>
          </a:xfrm>
          <a:prstGeom prst="rect">
            <a:avLst/>
          </a:prstGeom>
          <a:solidFill>
            <a:schemeClr val="bg1"/>
          </a:solidFill>
        </p:spPr>
      </p:pic>
      <p:pic>
        <p:nvPicPr>
          <p:cNvPr id="2" name="Рисунок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07281" y="712626"/>
            <a:ext cx="1656000" cy="2209980"/>
          </a:xfrm>
          <a:prstGeom prst="rect">
            <a:avLst/>
          </a:prstGeom>
          <a:ln>
            <a:solidFill>
              <a:schemeClr val="bg1">
                <a:lumMod val="85000"/>
              </a:schemeClr>
            </a:solidFill>
          </a:ln>
        </p:spPr>
      </p:pic>
      <p:sp>
        <p:nvSpPr>
          <p:cNvPr id="22" name="Прямоугольник 21">
            <a:extLst>
              <a:ext uri="{FF2B5EF4-FFF2-40B4-BE49-F238E27FC236}">
                <a16:creationId xmlns:a16="http://schemas.microsoft.com/office/drawing/2014/main" id="{A1AB36DD-C426-6A4D-A012-FFA8211B2119}"/>
              </a:ext>
            </a:extLst>
          </p:cNvPr>
          <p:cNvSpPr/>
          <p:nvPr/>
        </p:nvSpPr>
        <p:spPr>
          <a:xfrm>
            <a:off x="5975825" y="4673710"/>
            <a:ext cx="3168175" cy="415498"/>
          </a:xfrm>
          <a:prstGeom prst="rect">
            <a:avLst/>
          </a:prstGeom>
        </p:spPr>
        <p:txBody>
          <a:bodyPr wrap="square">
            <a:spAutoFit/>
          </a:bodyPr>
          <a:lstStyle/>
          <a:p>
            <a:r>
              <a:rPr lang="en-US" sz="1050" dirty="0">
                <a:solidFill>
                  <a:srgbClr val="0070C0"/>
                </a:solidFill>
                <a:latin typeface="Arial Narrow" panose="020B0604020202020204" pitchFamily="34" charset="0"/>
                <a:cs typeface="Arial Narrow" panose="020B0604020202020204" pitchFamily="34" charset="0"/>
              </a:rPr>
              <a:t>https://www.youtube.com/watch?v=JOFOz_3WHEA&amp;list=PL6e2WIb0WdM4QaKro3el-4sqR1iBJoRLb&amp;index=7&amp;t=25</a:t>
            </a:r>
            <a:endParaRPr lang="ru-RU" sz="1050" dirty="0">
              <a:solidFill>
                <a:srgbClr val="0070C0"/>
              </a:solidFill>
              <a:latin typeface="Arial Narrow" panose="020B0604020202020204" pitchFamily="34" charset="0"/>
              <a:cs typeface="Arial Narrow" panose="020B0604020202020204" pitchFamily="34" charset="0"/>
            </a:endParaRPr>
          </a:p>
        </p:txBody>
      </p:sp>
      <p:pic>
        <p:nvPicPr>
          <p:cNvPr id="18" name="Рисунок 17">
            <a:extLst>
              <a:ext uri="{FF2B5EF4-FFF2-40B4-BE49-F238E27FC236}">
                <a16:creationId xmlns:a16="http://schemas.microsoft.com/office/drawing/2014/main" id="{98B8F29B-C799-DD4C-AB1C-2B9202909E6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742964" y="4677184"/>
            <a:ext cx="266700" cy="333375"/>
          </a:xfrm>
          <a:prstGeom prst="rect">
            <a:avLst/>
          </a:prstGeom>
        </p:spPr>
      </p:pic>
    </p:spTree>
    <p:extLst>
      <p:ext uri="{BB962C8B-B14F-4D97-AF65-F5344CB8AC3E}">
        <p14:creationId xmlns:p14="http://schemas.microsoft.com/office/powerpoint/2010/main" val="3194470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0DF3B69-1A50-D24B-822F-31364BC54E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509801" cy="4587974"/>
          </a:xfrm>
          <a:prstGeom prst="rect">
            <a:avLst/>
          </a:prstGeom>
        </p:spPr>
      </p:pic>
      <p:sp>
        <p:nvSpPr>
          <p:cNvPr id="3" name="Заголовок 1">
            <a:extLst>
              <a:ext uri="{FF2B5EF4-FFF2-40B4-BE49-F238E27FC236}">
                <a16:creationId xmlns:a16="http://schemas.microsoft.com/office/drawing/2014/main" id="{22F06AE6-21B5-224C-BF9D-534E997F73EE}"/>
              </a:ext>
            </a:extLst>
          </p:cNvPr>
          <p:cNvSpPr>
            <a:spLocks noGrp="1"/>
          </p:cNvSpPr>
          <p:nvPr>
            <p:ph type="title"/>
          </p:nvPr>
        </p:nvSpPr>
        <p:spPr>
          <a:xfrm>
            <a:off x="3707904" y="275045"/>
            <a:ext cx="5328592" cy="568513"/>
          </a:xfrm>
        </p:spPr>
        <p:txBody>
          <a:bodyPr>
            <a:normAutofit/>
          </a:bodyPr>
          <a:lstStyle/>
          <a:p>
            <a:pPr algn="l"/>
            <a:r>
              <a:rPr lang="ru-RU" sz="1400" b="1" dirty="0">
                <a:latin typeface="Arial" panose="020B0604020202020204" pitchFamily="34" charset="0"/>
                <a:cs typeface="Arial" panose="020B0604020202020204" pitchFamily="34" charset="0"/>
              </a:rPr>
              <a:t>ПРОЕКТНАЯ ДЕЯТЕЛЬНОСТЬ </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В ДОШКОЛЬНОЙ ОРГАНИЗАЦИИ</a:t>
            </a:r>
            <a:endParaRPr lang="ru-RU" sz="1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8DA46A8-AC59-BE41-8A18-73FF5283F380}"/>
              </a:ext>
            </a:extLst>
          </p:cNvPr>
          <p:cNvSpPr txBox="1"/>
          <p:nvPr/>
        </p:nvSpPr>
        <p:spPr>
          <a:xfrm>
            <a:off x="3679518" y="1412071"/>
            <a:ext cx="5328592" cy="2893100"/>
          </a:xfrm>
          <a:prstGeom prst="rect">
            <a:avLst/>
          </a:prstGeom>
          <a:noFill/>
        </p:spPr>
        <p:txBody>
          <a:bodyPr wrap="square" rtlCol="0">
            <a:spAutoFit/>
          </a:bodyPr>
          <a:lstStyle/>
          <a:p>
            <a:r>
              <a:rPr lang="ru-RU" sz="1300" dirty="0" smtClean="0"/>
              <a:t>1.ПОНЯТИЕ </a:t>
            </a:r>
            <a:r>
              <a:rPr lang="ru-RU" sz="1300" dirty="0"/>
              <a:t>И ЗНАЧЕНИЕ ПРОЕКТНОЙ </a:t>
            </a:r>
            <a:r>
              <a:rPr lang="ru-RU" sz="1300" dirty="0" smtClean="0"/>
              <a:t>ДЕЯТЕЛЬНОСТИ</a:t>
            </a:r>
          </a:p>
          <a:p>
            <a:r>
              <a:rPr lang="ru-RU" sz="1300" dirty="0" smtClean="0"/>
              <a:t>1.1</a:t>
            </a:r>
            <a:r>
              <a:rPr lang="ru-RU" sz="1300" dirty="0"/>
              <a:t>. ОПРЕДЕЛЕНИЕ ПОНЯТИЙ «ПРОЕКТ» И «ПРОЕКТНАЯ ДЕЯТЕЛЬНОСТЬ</a:t>
            </a:r>
            <a:r>
              <a:rPr lang="ru-RU" sz="1300" dirty="0" smtClean="0"/>
              <a:t>».</a:t>
            </a:r>
            <a:endParaRPr lang="ru-RU" sz="1300" dirty="0"/>
          </a:p>
          <a:p>
            <a:r>
              <a:rPr lang="ru-RU" sz="1300" dirty="0"/>
              <a:t>1.2. ПРИЗНАКИ И ПРИНЦИПЫ ПРОЕКТНОЙ </a:t>
            </a:r>
            <a:r>
              <a:rPr lang="ru-RU" sz="1300" dirty="0" smtClean="0"/>
              <a:t>ДЕЯТЕЛЬНОСТИ.</a:t>
            </a:r>
            <a:endParaRPr lang="ru-RU" sz="1300" dirty="0"/>
          </a:p>
          <a:p>
            <a:r>
              <a:rPr lang="ru-RU" sz="1300" dirty="0"/>
              <a:t>1.3. ЗНАЧЕНИЕ ПРОЕКТНОЙ ДЕЯТЕЛЬНОСТИ ДЛЯ ОБРАЗОВАТЕЛЬНОГО </a:t>
            </a:r>
            <a:r>
              <a:rPr lang="ru-RU" sz="1300" dirty="0" smtClean="0"/>
              <a:t>ПРОЦЕССА.</a:t>
            </a:r>
          </a:p>
          <a:p>
            <a:r>
              <a:rPr lang="ru-RU" sz="1300" dirty="0"/>
              <a:t>1.3.1. Предложение в процессе развития — интерпретация с учетом </a:t>
            </a:r>
            <a:r>
              <a:rPr lang="ru-RU" sz="1300" dirty="0" err="1"/>
              <a:t>партиципации</a:t>
            </a:r>
            <a:r>
              <a:rPr lang="ru-RU" sz="1300" dirty="0"/>
              <a:t>, сотрудничества и </a:t>
            </a:r>
            <a:r>
              <a:rPr lang="ru-RU" sz="1300" dirty="0" smtClean="0"/>
              <a:t>инклюзии.</a:t>
            </a:r>
          </a:p>
          <a:p>
            <a:r>
              <a:rPr lang="ru-RU" sz="1300" dirty="0" smtClean="0"/>
              <a:t>1.3.2</a:t>
            </a:r>
            <a:r>
              <a:rPr lang="ru-RU" sz="1300" dirty="0"/>
              <a:t>. Инклюзивная педагогика — дифференцированные предложения в образовательном </a:t>
            </a:r>
            <a:r>
              <a:rPr lang="ru-RU" sz="1300" dirty="0" smtClean="0"/>
              <a:t>процессе. </a:t>
            </a:r>
          </a:p>
          <a:p>
            <a:r>
              <a:rPr lang="ru-RU" sz="1300" dirty="0" smtClean="0"/>
              <a:t>1.3.3</a:t>
            </a:r>
            <a:r>
              <a:rPr lang="ru-RU" sz="1300" dirty="0"/>
              <a:t>. Проекты вместо программ: значимость как ключевой момент разнообразных форм </a:t>
            </a:r>
            <a:r>
              <a:rPr lang="ru-RU" sz="1300" dirty="0" smtClean="0"/>
              <a:t>обучения.</a:t>
            </a:r>
          </a:p>
          <a:p>
            <a:r>
              <a:rPr lang="ru-RU" sz="1300" dirty="0" smtClean="0"/>
              <a:t>1.3.4</a:t>
            </a:r>
            <a:r>
              <a:rPr lang="ru-RU" sz="1300" dirty="0"/>
              <a:t>. Проектная деятельность как ответ на современное понимание образования и развития </a:t>
            </a:r>
            <a:r>
              <a:rPr lang="ru-RU" sz="1300" dirty="0" smtClean="0"/>
              <a:t>ребенка.</a:t>
            </a:r>
          </a:p>
        </p:txBody>
      </p:sp>
      <p:sp>
        <p:nvSpPr>
          <p:cNvPr id="7" name="Прямоугольник 6">
            <a:extLst>
              <a:ext uri="{FF2B5EF4-FFF2-40B4-BE49-F238E27FC236}">
                <a16:creationId xmlns:a16="http://schemas.microsoft.com/office/drawing/2014/main" id="{64C4BC86-8228-BC48-A907-0ED3825371B3}"/>
              </a:ext>
            </a:extLst>
          </p:cNvPr>
          <p:cNvSpPr/>
          <p:nvPr/>
        </p:nvSpPr>
        <p:spPr>
          <a:xfrm>
            <a:off x="3707904" y="843558"/>
            <a:ext cx="1916102" cy="276999"/>
          </a:xfrm>
          <a:prstGeom prst="rect">
            <a:avLst/>
          </a:prstGeom>
        </p:spPr>
        <p:txBody>
          <a:bodyPr wrap="none">
            <a:spAutoFit/>
          </a:bodyPr>
          <a:lstStyle/>
          <a:p>
            <a:r>
              <a:rPr lang="ru-RU" sz="1200" dirty="0">
                <a:latin typeface="Arial" panose="020B0604020202020204" pitchFamily="34" charset="0"/>
                <a:cs typeface="Arial" panose="020B0604020202020204" pitchFamily="34" charset="0"/>
              </a:rPr>
              <a:t>Е. </a:t>
            </a:r>
            <a:r>
              <a:rPr lang="ru-RU" sz="1200" dirty="0" err="1">
                <a:latin typeface="Arial" panose="020B0604020202020204" pitchFamily="34" charset="0"/>
                <a:cs typeface="Arial" panose="020B0604020202020204" pitchFamily="34" charset="0"/>
              </a:rPr>
              <a:t>Райхерт-Гаршхаммер</a:t>
            </a:r>
            <a:endParaRPr lang="ru-RU" sz="1200" dirty="0"/>
          </a:p>
        </p:txBody>
      </p:sp>
    </p:spTree>
    <p:extLst>
      <p:ext uri="{BB962C8B-B14F-4D97-AF65-F5344CB8AC3E}">
        <p14:creationId xmlns:p14="http://schemas.microsoft.com/office/powerpoint/2010/main" val="27660469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3E7F8C4-4224-5E49-B737-B8420333B8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788" y="1203598"/>
            <a:ext cx="9112134" cy="2906714"/>
          </a:xfrm>
          <a:prstGeom prst="rect">
            <a:avLst/>
          </a:prstGeom>
        </p:spPr>
      </p:pic>
      <p:sp>
        <p:nvSpPr>
          <p:cNvPr id="5" name="Заголовок 4">
            <a:extLst>
              <a:ext uri="{FF2B5EF4-FFF2-40B4-BE49-F238E27FC236}">
                <a16:creationId xmlns:a16="http://schemas.microsoft.com/office/drawing/2014/main" id="{7317B9AD-D793-6A43-810F-62FF7C688E8B}"/>
              </a:ext>
            </a:extLst>
          </p:cNvPr>
          <p:cNvSpPr txBox="1">
            <a:spLocks noGrp="1"/>
          </p:cNvSpPr>
          <p:nvPr>
            <p:ph type="title"/>
          </p:nvPr>
        </p:nvSpPr>
        <p:spPr>
          <a:xfrm>
            <a:off x="457200" y="178100"/>
            <a:ext cx="8229600" cy="913007"/>
          </a:xfrm>
          <a:prstGeom prst="rect">
            <a:avLst/>
          </a:prstGeom>
          <a:noFill/>
        </p:spPr>
        <p:txBody>
          <a:bodyPr wrap="square" rtlCol="0">
            <a:spAutoFit/>
          </a:bodyPr>
          <a:lstStyle>
            <a:defPPr>
              <a:defRPr lang="en-US"/>
            </a:defPPr>
            <a:lvl1pPr defTabSz="457200">
              <a:defRPr sz="1600" b="1">
                <a:solidFill>
                  <a:srgbClr val="002060"/>
                </a:solidFill>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r>
              <a:rPr lang="ru-RU" sz="2133" dirty="0"/>
              <a:t>РЕЧЕВОЕ РАЗВИТИЕ В ДЕТСКОМ </a:t>
            </a:r>
            <a:r>
              <a:rPr lang="ru-RU" sz="2133" dirty="0" smtClean="0"/>
              <a:t>САДУ</a:t>
            </a:r>
            <a:br>
              <a:rPr lang="ru-RU" sz="2133" dirty="0" smtClean="0"/>
            </a:br>
            <a:r>
              <a:rPr lang="ru-RU" spc="400" dirty="0"/>
              <a:t>ПРОГРАММНО-ДИДАКТИЧЕСКИЙ КОМПЛЕКТ</a:t>
            </a:r>
            <a:br>
              <a:rPr lang="ru-RU" spc="400" dirty="0"/>
            </a:br>
            <a:endParaRPr lang="ru-RU" dirty="0"/>
          </a:p>
        </p:txBody>
      </p:sp>
    </p:spTree>
    <p:extLst>
      <p:ext uri="{BB962C8B-B14F-4D97-AF65-F5344CB8AC3E}">
        <p14:creationId xmlns:p14="http://schemas.microsoft.com/office/powerpoint/2010/main" val="11645572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D0ADCD6D-BF90-0544-A278-02807EF58E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72" y="480672"/>
            <a:ext cx="9138810" cy="3208102"/>
          </a:xfrm>
          <a:prstGeom prst="rect">
            <a:avLst/>
          </a:prstGeom>
        </p:spPr>
      </p:pic>
      <p:sp>
        <p:nvSpPr>
          <p:cNvPr id="23" name="Прямоугольник 22">
            <a:extLst>
              <a:ext uri="{FF2B5EF4-FFF2-40B4-BE49-F238E27FC236}">
                <a16:creationId xmlns:a16="http://schemas.microsoft.com/office/drawing/2014/main" id="{2A3D6694-475A-AC40-9C02-725232257EAD}"/>
              </a:ext>
            </a:extLst>
          </p:cNvPr>
          <p:cNvSpPr/>
          <p:nvPr/>
        </p:nvSpPr>
        <p:spPr>
          <a:xfrm>
            <a:off x="395536" y="3604734"/>
            <a:ext cx="8731363" cy="830997"/>
          </a:xfrm>
          <a:prstGeom prst="rect">
            <a:avLst/>
          </a:prstGeom>
        </p:spPr>
        <p:txBody>
          <a:bodyPr wrap="square">
            <a:spAutoFit/>
          </a:bodyPr>
          <a:lstStyle/>
          <a:p>
            <a:pPr algn="ctr"/>
            <a:r>
              <a:rPr lang="ru-RU" sz="1600" b="1" dirty="0">
                <a:solidFill>
                  <a:srgbClr val="C00000"/>
                </a:solidFill>
                <a:latin typeface="Arial" panose="020B0604020202020204" pitchFamily="34" charset="0"/>
                <a:cs typeface="Arial" panose="020B0604020202020204" pitchFamily="34" charset="0"/>
              </a:rPr>
              <a:t>«МАТЕ:ПЛЮС</a:t>
            </a:r>
            <a:r>
              <a:rPr lang="ru-RU" sz="1600" b="1" baseline="30000" dirty="0">
                <a:solidFill>
                  <a:srgbClr val="C00000"/>
                </a:solidFill>
                <a:latin typeface="Arial" panose="020B0604020202020204" pitchFamily="34" charset="0"/>
                <a:cs typeface="Arial" panose="020B0604020202020204" pitchFamily="34" charset="0"/>
              </a:rPr>
              <a:t>®</a:t>
            </a:r>
            <a:r>
              <a:rPr lang="ru-RU" sz="1600" b="1" dirty="0">
                <a:solidFill>
                  <a:srgbClr val="C00000"/>
                </a:solidFill>
                <a:latin typeface="Arial" panose="020B0604020202020204" pitchFamily="34" charset="0"/>
                <a:cs typeface="Arial" panose="020B0604020202020204" pitchFamily="34" charset="0"/>
              </a:rPr>
              <a:t>. МАТЕМАТИКА В ДЕТСКОМ САДУ» — </a:t>
            </a:r>
          </a:p>
          <a:p>
            <a:pPr algn="ctr"/>
            <a:r>
              <a:rPr lang="ru-RU" sz="1600" b="1" dirty="0">
                <a:solidFill>
                  <a:srgbClr val="C00000"/>
                </a:solidFill>
                <a:latin typeface="Arial" panose="020B0604020202020204" pitchFamily="34" charset="0"/>
                <a:cs typeface="Arial" panose="020B0604020202020204" pitchFamily="34" charset="0"/>
              </a:rPr>
              <a:t>математический комплекс нового поколения </a:t>
            </a:r>
            <a:br>
              <a:rPr lang="ru-RU" sz="1600" b="1" dirty="0">
                <a:solidFill>
                  <a:srgbClr val="C00000"/>
                </a:solidFill>
                <a:latin typeface="Arial" panose="020B0604020202020204" pitchFamily="34" charset="0"/>
                <a:cs typeface="Arial" panose="020B0604020202020204" pitchFamily="34" charset="0"/>
              </a:rPr>
            </a:br>
            <a:r>
              <a:rPr lang="ru-RU" sz="1600" b="1" dirty="0">
                <a:solidFill>
                  <a:srgbClr val="C00000"/>
                </a:solidFill>
                <a:latin typeface="Arial" panose="020B0604020202020204" pitchFamily="34" charset="0"/>
                <a:cs typeface="Arial" panose="020B0604020202020204" pitchFamily="34" charset="0"/>
              </a:rPr>
              <a:t>для развития математического мышления детей от 3 до 7 лет</a:t>
            </a:r>
          </a:p>
        </p:txBody>
      </p:sp>
      <p:pic>
        <p:nvPicPr>
          <p:cNvPr id="26" name="Рисунок 25">
            <a:extLst>
              <a:ext uri="{FF2B5EF4-FFF2-40B4-BE49-F238E27FC236}">
                <a16:creationId xmlns:a16="http://schemas.microsoft.com/office/drawing/2014/main" id="{BF2AFB02-5B4E-C741-8950-E0D5EDBAA9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1520" y="3579862"/>
            <a:ext cx="1224136" cy="758897"/>
          </a:xfrm>
          <a:prstGeom prst="rect">
            <a:avLst/>
          </a:prstGeom>
        </p:spPr>
      </p:pic>
      <p:sp>
        <p:nvSpPr>
          <p:cNvPr id="28" name="Прямоугольник 27">
            <a:extLst>
              <a:ext uri="{FF2B5EF4-FFF2-40B4-BE49-F238E27FC236}">
                <a16:creationId xmlns:a16="http://schemas.microsoft.com/office/drawing/2014/main" id="{76642065-B640-D041-8AD5-D2BC3F7DD409}"/>
              </a:ext>
            </a:extLst>
          </p:cNvPr>
          <p:cNvSpPr/>
          <p:nvPr/>
        </p:nvSpPr>
        <p:spPr>
          <a:xfrm>
            <a:off x="5241766" y="4578102"/>
            <a:ext cx="3702595" cy="430887"/>
          </a:xfrm>
          <a:prstGeom prst="rect">
            <a:avLst/>
          </a:prstGeom>
        </p:spPr>
        <p:txBody>
          <a:bodyPr wrap="square">
            <a:spAutoFit/>
          </a:bodyPr>
          <a:lstStyle/>
          <a:p>
            <a:r>
              <a:rPr lang="ru-RU" sz="1050" dirty="0">
                <a:solidFill>
                  <a:srgbClr val="0070C0"/>
                </a:solidFill>
                <a:hlinkClick r:id="rId5">
                  <a:extLst>
                    <a:ext uri="{A12FA001-AC4F-418D-AE19-62706E023703}">
                      <ahyp:hlinkClr xmlns="" xmlns:ahyp="http://schemas.microsoft.com/office/drawing/2018/hyperlinkcolor" val="tx"/>
                    </a:ext>
                  </a:extLst>
                </a:hlinkClick>
              </a:rPr>
              <a:t>https://www.youtube.com/watch?v=pGreitkC3SA&amp;list=PL6e2WIb0WdM7MOgQ46rmWb_Ig30c8l1uf&amp;index=3&amp;t=18s</a:t>
            </a:r>
            <a:r>
              <a:rPr lang="ru-RU" sz="1050" dirty="0">
                <a:solidFill>
                  <a:srgbClr val="0070C0"/>
                </a:solidFill>
              </a:rPr>
              <a:t> </a:t>
            </a:r>
          </a:p>
        </p:txBody>
      </p:sp>
      <p:pic>
        <p:nvPicPr>
          <p:cNvPr id="29" name="Рисунок 28">
            <a:extLst>
              <a:ext uri="{FF2B5EF4-FFF2-40B4-BE49-F238E27FC236}">
                <a16:creationId xmlns:a16="http://schemas.microsoft.com/office/drawing/2014/main" id="{CB90A15F-F87D-1549-9CB0-BD4C7D8A326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75066" y="4626858"/>
            <a:ext cx="266700" cy="333375"/>
          </a:xfrm>
          <a:prstGeom prst="rect">
            <a:avLst/>
          </a:prstGeom>
        </p:spPr>
      </p:pic>
      <p:sp>
        <p:nvSpPr>
          <p:cNvPr id="11" name="Прямоугольник 10">
            <a:extLst>
              <a:ext uri="{FF2B5EF4-FFF2-40B4-BE49-F238E27FC236}">
                <a16:creationId xmlns:a16="http://schemas.microsoft.com/office/drawing/2014/main" id="{CD93FAA8-8BC4-2942-928D-2AA11943571E}"/>
              </a:ext>
            </a:extLst>
          </p:cNvPr>
          <p:cNvSpPr/>
          <p:nvPr/>
        </p:nvSpPr>
        <p:spPr>
          <a:xfrm>
            <a:off x="626872" y="-29749"/>
            <a:ext cx="8317488" cy="523220"/>
          </a:xfrm>
          <a:prstGeom prst="rect">
            <a:avLst/>
          </a:prstGeom>
        </p:spPr>
        <p:txBody>
          <a:bodyPr wrap="square">
            <a:spAutoFit/>
          </a:bodyPr>
          <a:lstStyle/>
          <a:p>
            <a:r>
              <a:rPr lang="ru-RU" sz="2800" dirty="0">
                <a:solidFill>
                  <a:srgbClr val="70AC2E"/>
                </a:solidFill>
                <a:latin typeface="Franklin Gothic Demi" panose="020B0703020102020204" pitchFamily="34" charset="0"/>
                <a:cs typeface="Arial" panose="020B0604020202020204" pitchFamily="34" charset="0"/>
              </a:rPr>
              <a:t>ПАРЦИАЛЬНЫЕ ОБРАЗОВАТЕЛЬНЫЕ ПРОГРАММЫ</a:t>
            </a:r>
          </a:p>
        </p:txBody>
      </p:sp>
    </p:spTree>
    <p:extLst>
      <p:ext uri="{BB962C8B-B14F-4D97-AF65-F5344CB8AC3E}">
        <p14:creationId xmlns:p14="http://schemas.microsoft.com/office/powerpoint/2010/main" val="4104119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Прямоугольник 29">
            <a:extLst>
              <a:ext uri="{FF2B5EF4-FFF2-40B4-BE49-F238E27FC236}">
                <a16:creationId xmlns:a16="http://schemas.microsoft.com/office/drawing/2014/main" id="{CD327188-2F98-F043-A6E9-47DDCD355D7E}"/>
              </a:ext>
            </a:extLst>
          </p:cNvPr>
          <p:cNvSpPr/>
          <p:nvPr/>
        </p:nvSpPr>
        <p:spPr>
          <a:xfrm>
            <a:off x="0" y="0"/>
            <a:ext cx="9144000" cy="28704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a:extLst>
              <a:ext uri="{FF2B5EF4-FFF2-40B4-BE49-F238E27FC236}">
                <a16:creationId xmlns:a16="http://schemas.microsoft.com/office/drawing/2014/main" id="{06A4B6E9-890D-F94F-9669-874EEE32C556}"/>
              </a:ext>
            </a:extLst>
          </p:cNvPr>
          <p:cNvPicPr>
            <a:picLocks noChangeAspect="1"/>
          </p:cNvPicPr>
          <p:nvPr/>
        </p:nvPicPr>
        <p:blipFill>
          <a:blip r:embed="rId3"/>
          <a:stretch>
            <a:fillRect/>
          </a:stretch>
        </p:blipFill>
        <p:spPr>
          <a:xfrm>
            <a:off x="261101" y="487962"/>
            <a:ext cx="3303711" cy="2382485"/>
          </a:xfrm>
          <a:prstGeom prst="rect">
            <a:avLst/>
          </a:prstGeom>
        </p:spPr>
      </p:pic>
      <p:pic>
        <p:nvPicPr>
          <p:cNvPr id="13" name="Picture 12">
            <a:extLst>
              <a:ext uri="{FF2B5EF4-FFF2-40B4-BE49-F238E27FC236}">
                <a16:creationId xmlns:a16="http://schemas.microsoft.com/office/drawing/2014/main" id="{4FC885F0-5FB7-C040-90E4-127F026769C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68752" y="487963"/>
            <a:ext cx="1628587" cy="1147891"/>
          </a:xfrm>
          <a:prstGeom prst="rect">
            <a:avLst/>
          </a:prstGeom>
          <a:ln w="3175">
            <a:solidFill>
              <a:schemeClr val="tx1">
                <a:lumMod val="65000"/>
                <a:lumOff val="35000"/>
              </a:schemeClr>
            </a:solidFill>
          </a:ln>
        </p:spPr>
      </p:pic>
      <p:pic>
        <p:nvPicPr>
          <p:cNvPr id="14" name="Picture 12">
            <a:extLst>
              <a:ext uri="{FF2B5EF4-FFF2-40B4-BE49-F238E27FC236}">
                <a16:creationId xmlns:a16="http://schemas.microsoft.com/office/drawing/2014/main" id="{996CD82C-F676-3F47-B40B-412B3CB4AF1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187721" y="493876"/>
            <a:ext cx="1642349" cy="1157592"/>
          </a:xfrm>
          <a:prstGeom prst="rect">
            <a:avLst/>
          </a:prstGeom>
          <a:ln w="3175">
            <a:solidFill>
              <a:schemeClr val="tx1">
                <a:lumMod val="65000"/>
                <a:lumOff val="35000"/>
              </a:schemeClr>
            </a:solidFill>
          </a:ln>
        </p:spPr>
      </p:pic>
      <p:pic>
        <p:nvPicPr>
          <p:cNvPr id="15" name="Picture 12">
            <a:extLst>
              <a:ext uri="{FF2B5EF4-FFF2-40B4-BE49-F238E27FC236}">
                <a16:creationId xmlns:a16="http://schemas.microsoft.com/office/drawing/2014/main" id="{0651751A-C7E0-C441-B68C-3551ED88E1C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192661" y="1722557"/>
            <a:ext cx="1628584" cy="1147890"/>
          </a:xfrm>
          <a:prstGeom prst="rect">
            <a:avLst/>
          </a:prstGeom>
          <a:ln w="3175">
            <a:solidFill>
              <a:schemeClr val="tx1">
                <a:lumMod val="65000"/>
                <a:lumOff val="35000"/>
              </a:schemeClr>
            </a:solidFill>
          </a:ln>
        </p:spPr>
      </p:pic>
      <p:pic>
        <p:nvPicPr>
          <p:cNvPr id="16" name="Picture 12">
            <a:extLst>
              <a:ext uri="{FF2B5EF4-FFF2-40B4-BE49-F238E27FC236}">
                <a16:creationId xmlns:a16="http://schemas.microsoft.com/office/drawing/2014/main" id="{E43285E4-FF43-3041-960E-785C7E926C9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482440" y="1722557"/>
            <a:ext cx="1628584" cy="1147890"/>
          </a:xfrm>
          <a:prstGeom prst="rect">
            <a:avLst/>
          </a:prstGeom>
          <a:ln w="3175">
            <a:solidFill>
              <a:schemeClr val="tx1">
                <a:lumMod val="65000"/>
                <a:lumOff val="35000"/>
              </a:schemeClr>
            </a:solidFill>
          </a:ln>
        </p:spPr>
      </p:pic>
      <p:pic>
        <p:nvPicPr>
          <p:cNvPr id="17" name="Picture 12">
            <a:extLst>
              <a:ext uri="{FF2B5EF4-FFF2-40B4-BE49-F238E27FC236}">
                <a16:creationId xmlns:a16="http://schemas.microsoft.com/office/drawing/2014/main" id="{D8FCB1FD-F079-1F42-96F4-ED4B2F113BD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703794" y="491949"/>
            <a:ext cx="1674942" cy="2378498"/>
          </a:xfrm>
          <a:prstGeom prst="rect">
            <a:avLst/>
          </a:prstGeom>
        </p:spPr>
      </p:pic>
      <p:sp>
        <p:nvSpPr>
          <p:cNvPr id="18" name="Title 1">
            <a:extLst>
              <a:ext uri="{FF2B5EF4-FFF2-40B4-BE49-F238E27FC236}">
                <a16:creationId xmlns:a16="http://schemas.microsoft.com/office/drawing/2014/main" id="{ECBC9780-7D3E-4742-8180-81BFAC5F02D9}"/>
              </a:ext>
            </a:extLst>
          </p:cNvPr>
          <p:cNvSpPr txBox="1">
            <a:spLocks/>
          </p:cNvSpPr>
          <p:nvPr/>
        </p:nvSpPr>
        <p:spPr>
          <a:xfrm>
            <a:off x="201506" y="3016623"/>
            <a:ext cx="2498286" cy="967309"/>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400" b="1" dirty="0">
                <a:solidFill>
                  <a:schemeClr val="tx1">
                    <a:lumMod val="75000"/>
                    <a:lumOff val="25000"/>
                  </a:schemeClr>
                </a:solidFill>
                <a:latin typeface="Arial" panose="020B0604020202020204" pitchFamily="34" charset="0"/>
                <a:cs typeface="Arial" panose="020B0604020202020204" pitchFamily="34" charset="0"/>
              </a:rPr>
              <a:t>ТЕРРИТОРИЯ ДВИЖЕНИЯ </a:t>
            </a:r>
            <a:br>
              <a:rPr lang="ru-RU" sz="1400" b="1" dirty="0">
                <a:solidFill>
                  <a:schemeClr val="tx1">
                    <a:lumMod val="75000"/>
                    <a:lumOff val="25000"/>
                  </a:schemeClr>
                </a:solidFill>
                <a:latin typeface="Arial" panose="020B0604020202020204" pitchFamily="34" charset="0"/>
                <a:cs typeface="Arial" panose="020B0604020202020204" pitchFamily="34" charset="0"/>
              </a:rPr>
            </a:br>
            <a:r>
              <a:rPr lang="ru-RU" sz="1400" b="1" dirty="0">
                <a:solidFill>
                  <a:schemeClr val="tx1">
                    <a:lumMod val="75000"/>
                    <a:lumOff val="25000"/>
                  </a:schemeClr>
                </a:solidFill>
                <a:latin typeface="Arial" panose="020B0604020202020204" pitchFamily="34" charset="0"/>
                <a:cs typeface="Arial" panose="020B0604020202020204" pitchFamily="34" charset="0"/>
              </a:rPr>
              <a:t>И ТВОРЧЕСТВА.</a:t>
            </a:r>
            <a:r>
              <a:rPr lang="ru-RU" sz="1200" b="1" dirty="0">
                <a:solidFill>
                  <a:schemeClr val="tx1">
                    <a:lumMod val="75000"/>
                    <a:lumOff val="25000"/>
                  </a:schemeClr>
                </a:solidFill>
                <a:latin typeface="Arial" panose="020B0604020202020204" pitchFamily="34" charset="0"/>
                <a:cs typeface="Arial" panose="020B0604020202020204" pitchFamily="34" charset="0"/>
              </a:rPr>
              <a:t/>
            </a:r>
            <a:br>
              <a:rPr lang="ru-RU" sz="1200" b="1" dirty="0">
                <a:solidFill>
                  <a:schemeClr val="tx1">
                    <a:lumMod val="75000"/>
                    <a:lumOff val="25000"/>
                  </a:schemeClr>
                </a:solidFill>
                <a:latin typeface="Arial" panose="020B0604020202020204" pitchFamily="34" charset="0"/>
                <a:cs typeface="Arial" panose="020B0604020202020204" pitchFamily="34" charset="0"/>
              </a:rPr>
            </a:br>
            <a:r>
              <a:rPr lang="ru-RU" sz="1200" dirty="0">
                <a:solidFill>
                  <a:schemeClr val="tx1">
                    <a:lumMod val="75000"/>
                    <a:lumOff val="25000"/>
                  </a:schemeClr>
                </a:solidFill>
                <a:latin typeface="Arial" panose="020B0604020202020204" pitchFamily="34" charset="0"/>
                <a:cs typeface="Arial" panose="020B0604020202020204" pitchFamily="34" charset="0"/>
              </a:rPr>
              <a:t>Идеи для занятий </a:t>
            </a:r>
            <a:br>
              <a:rPr lang="ru-RU" sz="1200" dirty="0">
                <a:solidFill>
                  <a:schemeClr val="tx1">
                    <a:lumMod val="75000"/>
                    <a:lumOff val="25000"/>
                  </a:schemeClr>
                </a:solidFill>
                <a:latin typeface="Arial" panose="020B0604020202020204" pitchFamily="34" charset="0"/>
                <a:cs typeface="Arial" panose="020B0604020202020204" pitchFamily="34" charset="0"/>
              </a:rPr>
            </a:br>
            <a:r>
              <a:rPr lang="ru-RU" sz="1200" dirty="0">
                <a:solidFill>
                  <a:schemeClr val="tx1">
                    <a:lumMod val="75000"/>
                    <a:lumOff val="25000"/>
                  </a:schemeClr>
                </a:solidFill>
                <a:latin typeface="Arial" panose="020B0604020202020204" pitchFamily="34" charset="0"/>
                <a:cs typeface="Arial" panose="020B0604020202020204" pitchFamily="34" charset="0"/>
              </a:rPr>
              <a:t>по физкультуре в детском саду</a:t>
            </a:r>
          </a:p>
        </p:txBody>
      </p:sp>
      <p:pic>
        <p:nvPicPr>
          <p:cNvPr id="20" name="Picture 10">
            <a:extLst>
              <a:ext uri="{FF2B5EF4-FFF2-40B4-BE49-F238E27FC236}">
                <a16:creationId xmlns:a16="http://schemas.microsoft.com/office/drawing/2014/main" id="{51D61FD8-D539-F44A-8A52-A7187907F847}"/>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rot="262293">
            <a:off x="2184399" y="3605850"/>
            <a:ext cx="2638379" cy="1758919"/>
          </a:xfrm>
          <a:prstGeom prst="rect">
            <a:avLst/>
          </a:prstGeom>
          <a:ln>
            <a:noFill/>
          </a:ln>
        </p:spPr>
      </p:pic>
      <p:pic>
        <p:nvPicPr>
          <p:cNvPr id="21" name="Picture 12">
            <a:extLst>
              <a:ext uri="{FF2B5EF4-FFF2-40B4-BE49-F238E27FC236}">
                <a16:creationId xmlns:a16="http://schemas.microsoft.com/office/drawing/2014/main" id="{D4A85EBC-63D0-2144-9CB0-4AA6FAE69AE2}"/>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4449297" y="3219822"/>
            <a:ext cx="2570975" cy="1713983"/>
          </a:xfrm>
          <a:prstGeom prst="rect">
            <a:avLst/>
          </a:prstGeom>
          <a:ln>
            <a:noFill/>
          </a:ln>
        </p:spPr>
      </p:pic>
      <p:pic>
        <p:nvPicPr>
          <p:cNvPr id="23" name="Picture 8">
            <a:extLst>
              <a:ext uri="{FF2B5EF4-FFF2-40B4-BE49-F238E27FC236}">
                <a16:creationId xmlns:a16="http://schemas.microsoft.com/office/drawing/2014/main" id="{C9AD569A-2588-0E4C-9E38-EB6BA4DB8CDE}"/>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rot="186543">
            <a:off x="6397348" y="3627420"/>
            <a:ext cx="2735718" cy="1823812"/>
          </a:xfrm>
          <a:prstGeom prst="rect">
            <a:avLst/>
          </a:prstGeom>
          <a:ln>
            <a:noFill/>
          </a:ln>
        </p:spPr>
      </p:pic>
      <p:pic>
        <p:nvPicPr>
          <p:cNvPr id="19" name="Рисунок 18">
            <a:extLst>
              <a:ext uri="{FF2B5EF4-FFF2-40B4-BE49-F238E27FC236}">
                <a16:creationId xmlns:a16="http://schemas.microsoft.com/office/drawing/2014/main" id="{F2629AC4-DBF3-BE4C-912C-100305D789A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12167" r="16000"/>
          <a:stretch/>
        </p:blipFill>
        <p:spPr>
          <a:xfrm>
            <a:off x="2927850" y="2678341"/>
            <a:ext cx="5353383" cy="1500851"/>
          </a:xfrm>
          <a:prstGeom prst="rect">
            <a:avLst/>
          </a:prstGeom>
        </p:spPr>
      </p:pic>
      <p:sp>
        <p:nvSpPr>
          <p:cNvPr id="22" name="Прямоугольник 21">
            <a:extLst>
              <a:ext uri="{FF2B5EF4-FFF2-40B4-BE49-F238E27FC236}">
                <a16:creationId xmlns:a16="http://schemas.microsoft.com/office/drawing/2014/main" id="{CD93FAA8-8BC4-2942-928D-2AA11943571E}"/>
              </a:ext>
            </a:extLst>
          </p:cNvPr>
          <p:cNvSpPr/>
          <p:nvPr/>
        </p:nvSpPr>
        <p:spPr>
          <a:xfrm>
            <a:off x="358968" y="-92546"/>
            <a:ext cx="8317488" cy="523220"/>
          </a:xfrm>
          <a:prstGeom prst="rect">
            <a:avLst/>
          </a:prstGeom>
        </p:spPr>
        <p:txBody>
          <a:bodyPr wrap="square">
            <a:spAutoFit/>
          </a:bodyPr>
          <a:lstStyle/>
          <a:p>
            <a:r>
              <a:rPr lang="ru-RU" sz="2800" dirty="0">
                <a:solidFill>
                  <a:srgbClr val="70AC2E"/>
                </a:solidFill>
                <a:latin typeface="Franklin Gothic Demi" panose="020B0703020102020204" pitchFamily="34" charset="0"/>
                <a:cs typeface="Arial" panose="020B0604020202020204" pitchFamily="34" charset="0"/>
              </a:rPr>
              <a:t>ПАРЦИАЛЬНЫЕ ОБРАЗОВАТЕЛЬНЫЕ ПРОГРАММЫ</a:t>
            </a:r>
          </a:p>
        </p:txBody>
      </p:sp>
    </p:spTree>
    <p:extLst>
      <p:ext uri="{BB962C8B-B14F-4D97-AF65-F5344CB8AC3E}">
        <p14:creationId xmlns:p14="http://schemas.microsoft.com/office/powerpoint/2010/main" val="548377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4189947" y="2341897"/>
            <a:ext cx="3943351" cy="1427094"/>
            <a:chOff x="5227696" y="4470593"/>
            <a:chExt cx="5257801" cy="1902792"/>
          </a:xfrm>
        </p:grpSpPr>
        <p:sp>
          <p:nvSpPr>
            <p:cNvPr id="3" name="Текст 12">
              <a:extLst>
                <a:ext uri="{FF2B5EF4-FFF2-40B4-BE49-F238E27FC236}">
                  <a16:creationId xmlns:a16="http://schemas.microsoft.com/office/drawing/2014/main" id="{3860D5E0-3153-B3D9-B99B-202ED64FA2E2}"/>
                </a:ext>
              </a:extLst>
            </p:cNvPr>
            <p:cNvSpPr txBox="1">
              <a:spLocks/>
            </p:cNvSpPr>
            <p:nvPr/>
          </p:nvSpPr>
          <p:spPr>
            <a:xfrm>
              <a:off x="5322008" y="4470593"/>
              <a:ext cx="4649755" cy="505105"/>
            </a:xfrm>
            <a:prstGeom prst="rect">
              <a:avLst/>
            </a:prstGeom>
          </p:spPr>
          <p:txBody>
            <a:bodyPr>
              <a:no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2100" dirty="0">
                  <a:solidFill>
                    <a:srgbClr val="4C5767"/>
                  </a:solidFill>
                  <a:latin typeface="+mj-lt"/>
                </a:rPr>
                <a:t>Контакты:</a:t>
              </a:r>
            </a:p>
          </p:txBody>
        </p:sp>
        <p:sp>
          <p:nvSpPr>
            <p:cNvPr id="5" name="Текст 12">
              <a:extLst>
                <a:ext uri="{FF2B5EF4-FFF2-40B4-BE49-F238E27FC236}">
                  <a16:creationId xmlns:a16="http://schemas.microsoft.com/office/drawing/2014/main" id="{3860D5E0-3153-B3D9-B99B-202ED64FA2E2}"/>
                </a:ext>
              </a:extLst>
            </p:cNvPr>
            <p:cNvSpPr txBox="1">
              <a:spLocks/>
            </p:cNvSpPr>
            <p:nvPr/>
          </p:nvSpPr>
          <p:spPr>
            <a:xfrm>
              <a:off x="5356575" y="5112117"/>
              <a:ext cx="4649755" cy="1261268"/>
            </a:xfrm>
            <a:prstGeom prst="rect">
              <a:avLst/>
            </a:prstGeom>
          </p:spPr>
          <p:txBody>
            <a:bodyPr>
              <a:normAutofit fontScale="92500" lnSpcReduction="10000"/>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dirty="0">
                  <a:latin typeface="+mj-lt"/>
                </a:rPr>
                <a:t>Федотова Ирина Ивановна</a:t>
              </a:r>
            </a:p>
            <a:p>
              <a:r>
                <a:rPr lang="ru-RU" sz="1350" dirty="0">
                  <a:latin typeface="+mj-lt"/>
                </a:rPr>
                <a:t>Региональный директор</a:t>
              </a:r>
            </a:p>
            <a:p>
              <a:pPr>
                <a:spcBef>
                  <a:spcPts val="450"/>
                </a:spcBef>
              </a:pPr>
              <a:r>
                <a:rPr lang="en-US" sz="1350" dirty="0">
                  <a:latin typeface="+mj-lt"/>
                  <a:hlinkClick r:id="rId2"/>
                </a:rPr>
                <a:t>fedotova@nobr.ru</a:t>
              </a:r>
              <a:endParaRPr lang="en-US" sz="1350" dirty="0">
                <a:latin typeface="+mj-lt"/>
              </a:endParaRPr>
            </a:p>
            <a:p>
              <a:r>
                <a:rPr lang="en-US" sz="1350" dirty="0">
                  <a:latin typeface="+mj-lt"/>
                </a:rPr>
                <a:t>8</a:t>
              </a:r>
              <a:r>
                <a:rPr lang="ru-RU" sz="1350" dirty="0">
                  <a:latin typeface="+mj-lt"/>
                </a:rPr>
                <a:t> (</a:t>
              </a:r>
              <a:r>
                <a:rPr lang="en-US" sz="1350" dirty="0">
                  <a:latin typeface="+mj-lt"/>
                </a:rPr>
                <a:t>981</a:t>
              </a:r>
              <a:r>
                <a:rPr lang="ru-RU" sz="1350" dirty="0">
                  <a:latin typeface="+mj-lt"/>
                </a:rPr>
                <a:t>) </a:t>
              </a:r>
              <a:r>
                <a:rPr lang="en-US" sz="1350" dirty="0">
                  <a:latin typeface="+mj-lt"/>
                </a:rPr>
                <a:t>705</a:t>
              </a:r>
              <a:r>
                <a:rPr lang="ru-RU" sz="1350" dirty="0">
                  <a:latin typeface="+mj-lt"/>
                </a:rPr>
                <a:t>-</a:t>
              </a:r>
              <a:r>
                <a:rPr lang="en-US" sz="1350" dirty="0">
                  <a:latin typeface="+mj-lt"/>
                </a:rPr>
                <a:t>66</a:t>
              </a:r>
              <a:r>
                <a:rPr lang="ru-RU" sz="1350" dirty="0">
                  <a:latin typeface="+mj-lt"/>
                </a:rPr>
                <a:t>-</a:t>
              </a:r>
              <a:r>
                <a:rPr lang="en-US" sz="1350" dirty="0">
                  <a:latin typeface="+mj-lt"/>
                </a:rPr>
                <a:t>25</a:t>
              </a:r>
            </a:p>
            <a:p>
              <a:endParaRPr lang="ru-RU" sz="1350" dirty="0"/>
            </a:p>
            <a:p>
              <a:endParaRPr lang="ru-RU" sz="1350" dirty="0"/>
            </a:p>
          </p:txBody>
        </p:sp>
        <p:sp>
          <p:nvSpPr>
            <p:cNvPr id="7" name="Прямоугольник: скругленные углы 1">
              <a:extLst>
                <a:ext uri="{FF2B5EF4-FFF2-40B4-BE49-F238E27FC236}">
                  <a16:creationId xmlns:a16="http://schemas.microsoft.com/office/drawing/2014/main" id="{0D98A0CD-A44B-B6C0-7916-DD081EB7B201}"/>
                </a:ext>
              </a:extLst>
            </p:cNvPr>
            <p:cNvSpPr/>
            <p:nvPr/>
          </p:nvSpPr>
          <p:spPr>
            <a:xfrm>
              <a:off x="5227696" y="5045751"/>
              <a:ext cx="5257801" cy="1327634"/>
            </a:xfrm>
            <a:prstGeom prst="roundRect">
              <a:avLst>
                <a:gd name="adj" fmla="val 4915"/>
              </a:avLst>
            </a:prstGeom>
            <a:noFill/>
            <a:ln>
              <a:solidFill>
                <a:srgbClr val="4C5767">
                  <a:alpha val="65000"/>
                </a:srgbClr>
              </a:solidFill>
              <a:prstDash val="sysDash"/>
            </a:ln>
            <a:effectLst>
              <a:outerShdw blurRad="508000" dist="419100" dir="4200000" sx="80000" sy="80000" algn="ctr" rotWithShape="0">
                <a:srgbClr val="969696">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p>
          </p:txBody>
        </p:sp>
      </p:grpSp>
      <p:pic>
        <p:nvPicPr>
          <p:cNvPr id="4" name="Рисунок 3"/>
          <p:cNvPicPr>
            <a:picLocks noChangeAspect="1"/>
          </p:cNvPicPr>
          <p:nvPr/>
        </p:nvPicPr>
        <p:blipFill rotWithShape="1">
          <a:blip r:embed="rId3"/>
          <a:srcRect l="62286" t="40856" r="22022" b="40339"/>
          <a:stretch/>
        </p:blipFill>
        <p:spPr>
          <a:xfrm>
            <a:off x="2339752" y="0"/>
            <a:ext cx="2895600" cy="1876762"/>
          </a:xfrm>
          <a:prstGeom prst="rect">
            <a:avLst/>
          </a:prstGeom>
        </p:spPr>
      </p:pic>
      <p:pic>
        <p:nvPicPr>
          <p:cNvPr id="6" name="Рисунок 5"/>
          <p:cNvPicPr>
            <a:picLocks noChangeAspect="1"/>
          </p:cNvPicPr>
          <p:nvPr/>
        </p:nvPicPr>
        <p:blipFill>
          <a:blip r:embed="rId4"/>
          <a:stretch>
            <a:fillRect/>
          </a:stretch>
        </p:blipFill>
        <p:spPr>
          <a:xfrm>
            <a:off x="5180608" y="267643"/>
            <a:ext cx="3963392" cy="1820433"/>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2397" y="2313366"/>
            <a:ext cx="1600200" cy="1493519"/>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552" y="1545745"/>
            <a:ext cx="1535241" cy="1535241"/>
          </a:xfrm>
          <a:prstGeom prst="rect">
            <a:avLst/>
          </a:prstGeom>
        </p:spPr>
      </p:pic>
      <p:sp>
        <p:nvSpPr>
          <p:cNvPr id="11" name="TextBox 10"/>
          <p:cNvSpPr txBox="1"/>
          <p:nvPr/>
        </p:nvSpPr>
        <p:spPr>
          <a:xfrm>
            <a:off x="323528" y="3406775"/>
            <a:ext cx="2632166" cy="400110"/>
          </a:xfrm>
          <a:prstGeom prst="rect">
            <a:avLst/>
          </a:prstGeom>
          <a:noFill/>
        </p:spPr>
        <p:txBody>
          <a:bodyPr wrap="square" rtlCol="0">
            <a:spAutoFit/>
          </a:bodyPr>
          <a:lstStyle/>
          <a:p>
            <a:pPr algn="ctr"/>
            <a:r>
              <a:rPr lang="en-US" sz="2000" dirty="0" smtClean="0">
                <a:latin typeface="Century Gothic" panose="020B0502020202020204" pitchFamily="34" charset="0"/>
              </a:rPr>
              <a:t>https://nobr.online/</a:t>
            </a:r>
            <a:endParaRPr lang="ru-RU" sz="2000" dirty="0">
              <a:latin typeface="Century Gothic" panose="020B0502020202020204" pitchFamily="34" charset="0"/>
            </a:endParaRPr>
          </a:p>
        </p:txBody>
      </p:sp>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769" y="165731"/>
            <a:ext cx="1688805" cy="1355302"/>
          </a:xfrm>
          <a:prstGeom prst="rect">
            <a:avLst/>
          </a:prstGeom>
        </p:spPr>
      </p:pic>
    </p:spTree>
    <p:extLst>
      <p:ext uri="{BB962C8B-B14F-4D97-AF65-F5344CB8AC3E}">
        <p14:creationId xmlns:p14="http://schemas.microsoft.com/office/powerpoint/2010/main" val="35676617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2AE3F91E-A500-0D47-9AD2-FF6B9864A2E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26867" y="2349985"/>
            <a:ext cx="2985541" cy="2165981"/>
          </a:xfrm>
          <a:prstGeom prst="rect">
            <a:avLst/>
          </a:prstGeom>
          <a:ln w="6350">
            <a:solidFill>
              <a:schemeClr val="tx1">
                <a:lumMod val="65000"/>
                <a:lumOff val="35000"/>
              </a:schemeClr>
            </a:solidFill>
          </a:ln>
        </p:spPr>
      </p:pic>
      <p:pic>
        <p:nvPicPr>
          <p:cNvPr id="11" name="Рисунок 10">
            <a:extLst>
              <a:ext uri="{FF2B5EF4-FFF2-40B4-BE49-F238E27FC236}">
                <a16:creationId xmlns:a16="http://schemas.microsoft.com/office/drawing/2014/main" id="{9DC53CBA-2C80-1145-992F-6C56B4152B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3134834" cy="4515966"/>
          </a:xfrm>
          <a:prstGeom prst="rect">
            <a:avLst/>
          </a:prstGeom>
        </p:spPr>
      </p:pic>
      <p:sp>
        <p:nvSpPr>
          <p:cNvPr id="10" name="Title 1">
            <a:extLst>
              <a:ext uri="{FF2B5EF4-FFF2-40B4-BE49-F238E27FC236}">
                <a16:creationId xmlns:a16="http://schemas.microsoft.com/office/drawing/2014/main" id="{965A35D5-08C9-754F-88C2-082C69C3C881}"/>
              </a:ext>
            </a:extLst>
          </p:cNvPr>
          <p:cNvSpPr>
            <a:spLocks noGrp="1"/>
          </p:cNvSpPr>
          <p:nvPr>
            <p:ph type="title"/>
          </p:nvPr>
        </p:nvSpPr>
        <p:spPr>
          <a:xfrm>
            <a:off x="6588224" y="1444606"/>
            <a:ext cx="2160236" cy="1501899"/>
          </a:xfrm>
        </p:spPr>
        <p:txBody>
          <a:bodyPr>
            <a:noAutofit/>
          </a:bodyPr>
          <a:lstStyle/>
          <a:p>
            <a:pPr algn="l"/>
            <a:r>
              <a:rPr lang="ru-RU" sz="1800" b="1" dirty="0">
                <a:latin typeface="Arial" panose="020B0604020202020204" pitchFamily="34" charset="0"/>
                <a:cs typeface="Arial" panose="020B0604020202020204" pitchFamily="34" charset="0"/>
              </a:rPr>
              <a:t>Мышление </a:t>
            </a:r>
            <a:br>
              <a:rPr lang="ru-RU" sz="1800" b="1" dirty="0">
                <a:latin typeface="Arial" panose="020B0604020202020204" pitchFamily="34" charset="0"/>
                <a:cs typeface="Arial" panose="020B0604020202020204" pitchFamily="34" charset="0"/>
              </a:rPr>
            </a:br>
            <a:r>
              <a:rPr lang="ru-RU" sz="1800" b="1" dirty="0">
                <a:latin typeface="Arial" panose="020B0604020202020204" pitchFamily="34" charset="0"/>
                <a:cs typeface="Arial" panose="020B0604020202020204" pitchFamily="34" charset="0"/>
              </a:rPr>
              <a:t>и речь: </a:t>
            </a:r>
            <a:br>
              <a:rPr lang="ru-RU" sz="1800" b="1" dirty="0">
                <a:latin typeface="Arial" panose="020B0604020202020204" pitchFamily="34" charset="0"/>
                <a:cs typeface="Arial" panose="020B0604020202020204" pitchFamily="34" charset="0"/>
              </a:rPr>
            </a:br>
            <a:r>
              <a:rPr lang="ru-RU" sz="1800" b="1" dirty="0">
                <a:latin typeface="Arial" panose="020B0604020202020204" pitchFamily="34" charset="0"/>
                <a:cs typeface="Arial" panose="020B0604020202020204" pitchFamily="34" charset="0"/>
              </a:rPr>
              <a:t>психологические исследования</a:t>
            </a:r>
          </a:p>
        </p:txBody>
      </p:sp>
      <p:sp>
        <p:nvSpPr>
          <p:cNvPr id="4" name="Прямоугольник 3">
            <a:extLst>
              <a:ext uri="{FF2B5EF4-FFF2-40B4-BE49-F238E27FC236}">
                <a16:creationId xmlns:a16="http://schemas.microsoft.com/office/drawing/2014/main" id="{6771F51A-25B4-194E-A973-E3A63FC85E41}"/>
              </a:ext>
            </a:extLst>
          </p:cNvPr>
          <p:cNvSpPr/>
          <p:nvPr/>
        </p:nvSpPr>
        <p:spPr>
          <a:xfrm>
            <a:off x="6572147" y="2820117"/>
            <a:ext cx="1859933" cy="307777"/>
          </a:xfrm>
          <a:prstGeom prst="rect">
            <a:avLst/>
          </a:prstGeom>
        </p:spPr>
        <p:txBody>
          <a:bodyPr wrap="square">
            <a:spAutoFit/>
          </a:bodyPr>
          <a:lstStyle/>
          <a:p>
            <a:r>
              <a:rPr lang="ru-RU" sz="1400" dirty="0">
                <a:latin typeface="Arial" panose="020B0604020202020204" pitchFamily="34" charset="0"/>
                <a:cs typeface="Arial" panose="020B0604020202020204" pitchFamily="34" charset="0"/>
              </a:rPr>
              <a:t>Л. С. Выготский</a:t>
            </a:r>
            <a:endParaRPr lang="ru-RU" sz="1400" dirty="0"/>
          </a:p>
        </p:txBody>
      </p:sp>
      <p:pic>
        <p:nvPicPr>
          <p:cNvPr id="14" name="Рисунок 13">
            <a:extLst>
              <a:ext uri="{FF2B5EF4-FFF2-40B4-BE49-F238E27FC236}">
                <a16:creationId xmlns:a16="http://schemas.microsoft.com/office/drawing/2014/main" id="{2FFBE26B-CE89-434C-A4C9-85E70D0B81B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226866" y="92443"/>
            <a:ext cx="2985541" cy="2165981"/>
          </a:xfrm>
          <a:prstGeom prst="rect">
            <a:avLst/>
          </a:prstGeom>
          <a:ln w="6350">
            <a:solidFill>
              <a:schemeClr val="tx1">
                <a:lumMod val="65000"/>
                <a:lumOff val="35000"/>
              </a:schemeClr>
            </a:solidFill>
          </a:ln>
        </p:spPr>
      </p:pic>
      <p:cxnSp>
        <p:nvCxnSpPr>
          <p:cNvPr id="17" name="Прямая соединительная линия 16">
            <a:extLst>
              <a:ext uri="{FF2B5EF4-FFF2-40B4-BE49-F238E27FC236}">
                <a16:creationId xmlns:a16="http://schemas.microsoft.com/office/drawing/2014/main" id="{BCF7C847-5CB8-684F-B146-DFE781AFFD13}"/>
              </a:ext>
            </a:extLst>
          </p:cNvPr>
          <p:cNvCxnSpPr>
            <a:cxnSpLocks/>
            <a:stCxn id="14" idx="0"/>
            <a:endCxn id="14" idx="2"/>
          </p:cNvCxnSpPr>
          <p:nvPr/>
        </p:nvCxnSpPr>
        <p:spPr>
          <a:xfrm>
            <a:off x="4719637" y="92443"/>
            <a:ext cx="0" cy="2165981"/>
          </a:xfrm>
          <a:prstGeom prst="line">
            <a:avLst/>
          </a:prstGeom>
          <a:ln w="63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19" name="Прямая соединительная линия 18">
            <a:extLst>
              <a:ext uri="{FF2B5EF4-FFF2-40B4-BE49-F238E27FC236}">
                <a16:creationId xmlns:a16="http://schemas.microsoft.com/office/drawing/2014/main" id="{CDC002DB-860D-1240-82B7-79CD1BC2805C}"/>
              </a:ext>
            </a:extLst>
          </p:cNvPr>
          <p:cNvCxnSpPr>
            <a:cxnSpLocks/>
          </p:cNvCxnSpPr>
          <p:nvPr/>
        </p:nvCxnSpPr>
        <p:spPr>
          <a:xfrm>
            <a:off x="4719637" y="2354380"/>
            <a:ext cx="0" cy="2165981"/>
          </a:xfrm>
          <a:prstGeom prst="line">
            <a:avLst/>
          </a:prstGeom>
          <a:ln w="63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219722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9D1E396-230F-8747-93F3-7F6595CA6CE5}"/>
              </a:ext>
            </a:extLst>
          </p:cNvPr>
          <p:cNvPicPr>
            <a:picLocks noChangeAspect="1"/>
          </p:cNvPicPr>
          <p:nvPr/>
        </p:nvPicPr>
        <p:blipFill>
          <a:blip r:embed="rId3"/>
          <a:stretch>
            <a:fillRect/>
          </a:stretch>
        </p:blipFill>
        <p:spPr>
          <a:xfrm>
            <a:off x="0" y="0"/>
            <a:ext cx="3443132" cy="4587974"/>
          </a:xfrm>
          <a:prstGeom prst="rect">
            <a:avLst/>
          </a:prstGeom>
        </p:spPr>
      </p:pic>
      <p:sp>
        <p:nvSpPr>
          <p:cNvPr id="5" name="Прямоугольник 4">
            <a:extLst>
              <a:ext uri="{FF2B5EF4-FFF2-40B4-BE49-F238E27FC236}">
                <a16:creationId xmlns:a16="http://schemas.microsoft.com/office/drawing/2014/main" id="{E060D8FF-165F-2B4E-BF05-27CC797890F8}"/>
              </a:ext>
            </a:extLst>
          </p:cNvPr>
          <p:cNvSpPr/>
          <p:nvPr/>
        </p:nvSpPr>
        <p:spPr>
          <a:xfrm>
            <a:off x="3635896" y="2562878"/>
            <a:ext cx="5308298" cy="1908215"/>
          </a:xfrm>
          <a:prstGeom prst="rect">
            <a:avLst/>
          </a:prstGeom>
        </p:spPr>
        <p:txBody>
          <a:bodyPr wrap="square">
            <a:spAutoFit/>
          </a:bodyPr>
          <a:lstStyle/>
          <a:p>
            <a:pPr marL="171450" indent="-171450">
              <a:spcBef>
                <a:spcPts val="600"/>
              </a:spcBef>
              <a:spcAft>
                <a:spcPts val="600"/>
              </a:spcAft>
              <a:buFont typeface="Arial" panose="020B0604020202020204" pitchFamily="34" charset="0"/>
              <a:buChar char="•"/>
            </a:pPr>
            <a:r>
              <a:rPr lang="ru-RU" sz="1400" dirty="0">
                <a:latin typeface="Arial" panose="020B0604020202020204" pitchFamily="34" charset="0"/>
                <a:cs typeface="Arial" panose="020B0604020202020204" pitchFamily="34" charset="0"/>
              </a:rPr>
              <a:t>Как крошечный младенец превращается в сложную, многогранную личность?</a:t>
            </a:r>
          </a:p>
          <a:p>
            <a:pPr marL="171450" indent="-171450">
              <a:spcBef>
                <a:spcPts val="600"/>
              </a:spcBef>
              <a:spcAft>
                <a:spcPts val="600"/>
              </a:spcAft>
              <a:buFont typeface="Arial" panose="020B0604020202020204" pitchFamily="34" charset="0"/>
              <a:buChar char="•"/>
            </a:pPr>
            <a:r>
              <a:rPr lang="ru-RU" sz="1400" dirty="0">
                <a:latin typeface="Arial" panose="020B0604020202020204" pitchFamily="34" charset="0"/>
                <a:cs typeface="Arial" panose="020B0604020202020204" pitchFamily="34" charset="0"/>
              </a:rPr>
              <a:t>Как полученный в раннем детстве опыт влияет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на профессиональную успешность человека?</a:t>
            </a:r>
          </a:p>
          <a:p>
            <a:pPr marL="171450" indent="-171450">
              <a:spcBef>
                <a:spcPts val="600"/>
              </a:spcBef>
              <a:spcAft>
                <a:spcPts val="600"/>
              </a:spcAft>
              <a:buFont typeface="Arial" panose="020B0604020202020204" pitchFamily="34" charset="0"/>
              <a:buChar char="•"/>
            </a:pPr>
            <a:r>
              <a:rPr lang="ru-RU" sz="1400" dirty="0">
                <a:latin typeface="Arial" panose="020B0604020202020204" pitchFamily="34" charset="0"/>
                <a:cs typeface="Arial" panose="020B0604020202020204" pitchFamily="34" charset="0"/>
              </a:rPr>
              <a:t>Что определяет общие для всех особенности развития,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а что делает нас уникальными в отношении физических, психических и поведенческих черт?</a:t>
            </a:r>
            <a:endParaRPr lang="ru-RU" sz="1050" dirty="0">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id="{58B4C358-79C8-D14A-900E-23E0EE6CE60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8143" y="362555"/>
            <a:ext cx="3087871" cy="2057716"/>
          </a:xfrm>
          <a:prstGeom prst="rect">
            <a:avLst/>
          </a:prstGeom>
          <a:ln w="6350">
            <a:solidFill>
              <a:schemeClr val="tx1">
                <a:lumMod val="65000"/>
                <a:lumOff val="35000"/>
              </a:schemeClr>
            </a:solidFill>
          </a:ln>
        </p:spPr>
      </p:pic>
      <p:pic>
        <p:nvPicPr>
          <p:cNvPr id="11" name="Рисунок 10">
            <a:extLst>
              <a:ext uri="{FF2B5EF4-FFF2-40B4-BE49-F238E27FC236}">
                <a16:creationId xmlns:a16="http://schemas.microsoft.com/office/drawing/2014/main" id="{2C3DDC65-07AF-A341-8EF5-7296DA8E0A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07904" y="491095"/>
            <a:ext cx="3087871" cy="2057716"/>
          </a:xfrm>
          <a:prstGeom prst="rect">
            <a:avLst/>
          </a:prstGeom>
          <a:ln w="6350">
            <a:solidFill>
              <a:schemeClr val="tx1">
                <a:lumMod val="65000"/>
                <a:lumOff val="35000"/>
              </a:schemeClr>
            </a:solidFill>
          </a:ln>
        </p:spPr>
      </p:pic>
      <p:cxnSp>
        <p:nvCxnSpPr>
          <p:cNvPr id="14" name="Прямая соединительная линия 13">
            <a:extLst>
              <a:ext uri="{FF2B5EF4-FFF2-40B4-BE49-F238E27FC236}">
                <a16:creationId xmlns:a16="http://schemas.microsoft.com/office/drawing/2014/main" id="{78561C36-25CE-F54C-B8D7-4754D5523149}"/>
              </a:ext>
            </a:extLst>
          </p:cNvPr>
          <p:cNvCxnSpPr>
            <a:stCxn id="11" idx="0"/>
            <a:endCxn id="11" idx="2"/>
          </p:cNvCxnSpPr>
          <p:nvPr/>
        </p:nvCxnSpPr>
        <p:spPr>
          <a:xfrm>
            <a:off x="5251840" y="491095"/>
            <a:ext cx="0" cy="2057716"/>
          </a:xfrm>
          <a:prstGeom prst="line">
            <a:avLst/>
          </a:prstGeom>
          <a:ln w="63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cxnSp>
        <p:nvCxnSpPr>
          <p:cNvPr id="15" name="Прямая соединительная линия 14">
            <a:extLst>
              <a:ext uri="{FF2B5EF4-FFF2-40B4-BE49-F238E27FC236}">
                <a16:creationId xmlns:a16="http://schemas.microsoft.com/office/drawing/2014/main" id="{C4F1FF18-7855-7240-8A29-C2E49E64F36A}"/>
              </a:ext>
            </a:extLst>
          </p:cNvPr>
          <p:cNvCxnSpPr/>
          <p:nvPr/>
        </p:nvCxnSpPr>
        <p:spPr>
          <a:xfrm>
            <a:off x="7412078" y="362555"/>
            <a:ext cx="0" cy="2057716"/>
          </a:xfrm>
          <a:prstGeom prst="line">
            <a:avLst/>
          </a:prstGeom>
          <a:ln w="635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10" name="Прямоугольник 9">
            <a:extLst>
              <a:ext uri="{FF2B5EF4-FFF2-40B4-BE49-F238E27FC236}">
                <a16:creationId xmlns:a16="http://schemas.microsoft.com/office/drawing/2014/main" id="{BC8893C6-C75A-1147-86B3-85A06DA18F62}"/>
              </a:ext>
            </a:extLst>
          </p:cNvPr>
          <p:cNvSpPr/>
          <p:nvPr/>
        </p:nvSpPr>
        <p:spPr>
          <a:xfrm>
            <a:off x="6074796" y="133416"/>
            <a:ext cx="3123600" cy="200055"/>
          </a:xfrm>
          <a:prstGeom prst="rect">
            <a:avLst/>
          </a:prstGeom>
        </p:spPr>
        <p:txBody>
          <a:bodyPr wrap="square">
            <a:spAutoFit/>
          </a:bodyPr>
          <a:lstStyle/>
          <a:p>
            <a:r>
              <a:rPr lang="ru-RU" sz="700" spc="300" dirty="0">
                <a:solidFill>
                  <a:schemeClr val="bg1">
                    <a:lumMod val="50000"/>
                    <a:alpha val="75000"/>
                  </a:schemeClr>
                </a:solidFill>
                <a:latin typeface="Arial" panose="020B0604020202020204" pitchFamily="34" charset="0"/>
                <a:cs typeface="Arial" panose="020B0604020202020204" pitchFamily="34" charset="0"/>
              </a:rPr>
              <a:t>СЕРИЯ</a:t>
            </a:r>
            <a:r>
              <a:rPr lang="en-US" sz="700" spc="300" dirty="0">
                <a:solidFill>
                  <a:schemeClr val="bg1">
                    <a:lumMod val="50000"/>
                    <a:alpha val="75000"/>
                  </a:schemeClr>
                </a:solidFill>
                <a:latin typeface="Arial" panose="020B0604020202020204" pitchFamily="34" charset="0"/>
                <a:cs typeface="Arial" panose="020B0604020202020204" pitchFamily="34" charset="0"/>
              </a:rPr>
              <a:t> | </a:t>
            </a:r>
            <a:r>
              <a:rPr lang="ru-RU" sz="700" b="1" spc="300" dirty="0">
                <a:solidFill>
                  <a:schemeClr val="bg1">
                    <a:lumMod val="50000"/>
                    <a:alpha val="75000"/>
                  </a:schemeClr>
                </a:solidFill>
                <a:latin typeface="Arial" panose="020B0604020202020204" pitchFamily="34" charset="0"/>
                <a:cs typeface="Arial" panose="020B0604020202020204" pitchFamily="34" charset="0"/>
              </a:rPr>
              <a:t>АНТОЛОГИЯ ОБРАЗОВАНИЯ</a:t>
            </a:r>
            <a:endParaRPr lang="ru-RU" sz="700" spc="300" dirty="0">
              <a:solidFill>
                <a:schemeClr val="bg1">
                  <a:lumMod val="50000"/>
                  <a:alpha val="75000"/>
                </a:schemeClr>
              </a:solidFill>
            </a:endParaRPr>
          </a:p>
        </p:txBody>
      </p:sp>
    </p:spTree>
    <p:extLst>
      <p:ext uri="{BB962C8B-B14F-4D97-AF65-F5344CB8AC3E}">
        <p14:creationId xmlns:p14="http://schemas.microsoft.com/office/powerpoint/2010/main" val="38214347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5C15B3FE-9C16-5643-B4F0-9C0D2E5373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80" y="0"/>
            <a:ext cx="3120649" cy="4587974"/>
          </a:xfrm>
          <a:prstGeom prst="rect">
            <a:avLst/>
          </a:prstGeom>
        </p:spPr>
      </p:pic>
      <p:sp>
        <p:nvSpPr>
          <p:cNvPr id="17" name="Прямоугольник 16">
            <a:extLst>
              <a:ext uri="{FF2B5EF4-FFF2-40B4-BE49-F238E27FC236}">
                <a16:creationId xmlns:a16="http://schemas.microsoft.com/office/drawing/2014/main" id="{70A549AF-7D3C-F240-A438-22F3FB6DFF65}"/>
              </a:ext>
            </a:extLst>
          </p:cNvPr>
          <p:cNvSpPr/>
          <p:nvPr/>
        </p:nvSpPr>
        <p:spPr>
          <a:xfrm>
            <a:off x="6074796" y="133416"/>
            <a:ext cx="3123600" cy="200055"/>
          </a:xfrm>
          <a:prstGeom prst="rect">
            <a:avLst/>
          </a:prstGeom>
        </p:spPr>
        <p:txBody>
          <a:bodyPr wrap="square">
            <a:spAutoFit/>
          </a:bodyPr>
          <a:lstStyle/>
          <a:p>
            <a:r>
              <a:rPr lang="ru-RU" sz="700" spc="300" dirty="0">
                <a:solidFill>
                  <a:schemeClr val="bg1">
                    <a:lumMod val="50000"/>
                    <a:alpha val="75000"/>
                  </a:schemeClr>
                </a:solidFill>
                <a:latin typeface="Arial" panose="020B0604020202020204" pitchFamily="34" charset="0"/>
                <a:cs typeface="Arial" panose="020B0604020202020204" pitchFamily="34" charset="0"/>
              </a:rPr>
              <a:t>СЕРИЯ</a:t>
            </a:r>
            <a:r>
              <a:rPr lang="en-US" sz="700" spc="300" dirty="0">
                <a:solidFill>
                  <a:schemeClr val="bg1">
                    <a:lumMod val="50000"/>
                    <a:alpha val="75000"/>
                  </a:schemeClr>
                </a:solidFill>
                <a:latin typeface="Arial" panose="020B0604020202020204" pitchFamily="34" charset="0"/>
                <a:cs typeface="Arial" panose="020B0604020202020204" pitchFamily="34" charset="0"/>
              </a:rPr>
              <a:t> | </a:t>
            </a:r>
            <a:r>
              <a:rPr lang="ru-RU" sz="700" b="1" spc="300" dirty="0">
                <a:solidFill>
                  <a:schemeClr val="bg1">
                    <a:lumMod val="50000"/>
                    <a:alpha val="75000"/>
                  </a:schemeClr>
                </a:solidFill>
                <a:latin typeface="Arial" panose="020B0604020202020204" pitchFamily="34" charset="0"/>
                <a:cs typeface="Arial" panose="020B0604020202020204" pitchFamily="34" charset="0"/>
              </a:rPr>
              <a:t>АНТОЛОГИЯ ОБРАЗОВАНИЯ</a:t>
            </a:r>
            <a:endParaRPr lang="ru-RU" sz="700" spc="300" dirty="0">
              <a:solidFill>
                <a:schemeClr val="bg1">
                  <a:lumMod val="50000"/>
                  <a:alpha val="75000"/>
                </a:schemeClr>
              </a:solidFill>
            </a:endParaRPr>
          </a:p>
        </p:txBody>
      </p:sp>
      <p:pic>
        <p:nvPicPr>
          <p:cNvPr id="12" name="Рисунок 11">
            <a:extLst>
              <a:ext uri="{FF2B5EF4-FFF2-40B4-BE49-F238E27FC236}">
                <a16:creationId xmlns:a16="http://schemas.microsoft.com/office/drawing/2014/main" id="{7E78FE4C-5979-7B49-837B-F9BB13538BC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305413">
            <a:off x="6270064" y="512993"/>
            <a:ext cx="1903352" cy="2761728"/>
          </a:xfrm>
          <a:prstGeom prst="rect">
            <a:avLst/>
          </a:prstGeom>
          <a:ln>
            <a:solidFill>
              <a:schemeClr val="bg1">
                <a:lumMod val="85000"/>
              </a:schemeClr>
            </a:solidFill>
          </a:ln>
        </p:spPr>
      </p:pic>
      <p:pic>
        <p:nvPicPr>
          <p:cNvPr id="14" name="Рисунок 13">
            <a:extLst>
              <a:ext uri="{FF2B5EF4-FFF2-40B4-BE49-F238E27FC236}">
                <a16:creationId xmlns:a16="http://schemas.microsoft.com/office/drawing/2014/main" id="{D8E859AD-44ED-7A43-AE98-2C7B127BCD6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330323">
            <a:off x="7094526" y="1924433"/>
            <a:ext cx="1733040" cy="2514607"/>
          </a:xfrm>
          <a:prstGeom prst="rect">
            <a:avLst/>
          </a:prstGeom>
          <a:ln>
            <a:solidFill>
              <a:schemeClr val="bg1">
                <a:lumMod val="85000"/>
              </a:schemeClr>
            </a:solidFill>
          </a:ln>
        </p:spPr>
      </p:pic>
      <p:sp>
        <p:nvSpPr>
          <p:cNvPr id="19" name="Прямоугольник 18">
            <a:extLst>
              <a:ext uri="{FF2B5EF4-FFF2-40B4-BE49-F238E27FC236}">
                <a16:creationId xmlns:a16="http://schemas.microsoft.com/office/drawing/2014/main" id="{7A36FEEE-E0F7-0F42-A1BA-9917F7C40EE5}"/>
              </a:ext>
            </a:extLst>
          </p:cNvPr>
          <p:cNvSpPr/>
          <p:nvPr/>
        </p:nvSpPr>
        <p:spPr>
          <a:xfrm>
            <a:off x="3237005" y="755519"/>
            <a:ext cx="3279211" cy="3262432"/>
          </a:xfrm>
          <a:prstGeom prst="rect">
            <a:avLst/>
          </a:prstGeom>
        </p:spPr>
        <p:txBody>
          <a:bodyPr wrap="square">
            <a:spAutoFit/>
          </a:bodyPr>
          <a:lstStyle/>
          <a:p>
            <a:pPr marL="228594" indent="-228594">
              <a:spcBef>
                <a:spcPts val="1200"/>
              </a:spcBef>
              <a:buFont typeface="Arial" panose="020B0604020202020204" pitchFamily="34" charset="0"/>
              <a:buChar char="•"/>
            </a:pPr>
            <a:r>
              <a:rPr lang="ru-RU" sz="1600" dirty="0">
                <a:latin typeface="Arial" panose="020B0604020202020204" pitchFamily="34" charset="0"/>
                <a:cs typeface="Arial" panose="020B0604020202020204" pitchFamily="34" charset="0"/>
              </a:rPr>
              <a:t>Как помочь ребенку, испытывающему проблемы </a:t>
            </a:r>
            <a:br>
              <a:rPr lang="ru-RU" sz="1600" dirty="0">
                <a:latin typeface="Arial" panose="020B0604020202020204" pitchFamily="34" charset="0"/>
                <a:cs typeface="Arial" panose="020B0604020202020204" pitchFamily="34" charset="0"/>
              </a:rPr>
            </a:br>
            <a:r>
              <a:rPr lang="ru-RU" sz="1600" dirty="0">
                <a:latin typeface="Arial" panose="020B0604020202020204" pitchFamily="34" charset="0"/>
                <a:cs typeface="Arial" panose="020B0604020202020204" pitchFamily="34" charset="0"/>
              </a:rPr>
              <a:t>в обучении и поведении?</a:t>
            </a:r>
          </a:p>
          <a:p>
            <a:pPr marL="228594" indent="-228594">
              <a:spcBef>
                <a:spcPts val="1200"/>
              </a:spcBef>
              <a:buFont typeface="Arial" panose="020B0604020202020204" pitchFamily="34" charset="0"/>
              <a:buChar char="•"/>
            </a:pPr>
            <a:r>
              <a:rPr lang="ru-RU" sz="1600" dirty="0">
                <a:latin typeface="Arial" panose="020B0604020202020204" pitchFamily="34" charset="0"/>
                <a:cs typeface="Arial" panose="020B0604020202020204" pitchFamily="34" charset="0"/>
              </a:rPr>
              <a:t>Почему движение имеет столь важное значение </a:t>
            </a:r>
            <a:r>
              <a:rPr lang="en-US" sz="1600" dirty="0">
                <a:latin typeface="Arial" panose="020B0604020202020204" pitchFamily="34" charset="0"/>
                <a:cs typeface="Arial" panose="020B0604020202020204" pitchFamily="34" charset="0"/>
              </a:rPr>
              <a:t/>
            </a:r>
            <a:br>
              <a:rPr lang="en-US" sz="1600" dirty="0">
                <a:latin typeface="Arial" panose="020B0604020202020204" pitchFamily="34" charset="0"/>
                <a:cs typeface="Arial" panose="020B0604020202020204" pitchFamily="34" charset="0"/>
              </a:rPr>
            </a:br>
            <a:r>
              <a:rPr lang="ru-RU" sz="1600" dirty="0">
                <a:latin typeface="Arial" panose="020B0604020202020204" pitchFamily="34" charset="0"/>
                <a:cs typeface="Arial" panose="020B0604020202020204" pitchFamily="34" charset="0"/>
              </a:rPr>
              <a:t>в развитии ребенка?</a:t>
            </a:r>
          </a:p>
          <a:p>
            <a:pPr marL="228594" indent="-228594">
              <a:spcBef>
                <a:spcPts val="1200"/>
              </a:spcBef>
              <a:buFont typeface="Arial" panose="020B0604020202020204" pitchFamily="34" charset="0"/>
              <a:buChar char="•"/>
            </a:pPr>
            <a:r>
              <a:rPr lang="ru-RU" sz="1600" dirty="0">
                <a:latin typeface="Arial" panose="020B0604020202020204" pitchFamily="34" charset="0"/>
                <a:cs typeface="Arial" panose="020B0604020202020204" pitchFamily="34" charset="0"/>
              </a:rPr>
              <a:t>Как музыка влияет на развитие мозга детей?</a:t>
            </a:r>
          </a:p>
          <a:p>
            <a:pPr marL="228594" indent="-228594">
              <a:spcBef>
                <a:spcPts val="1200"/>
              </a:spcBef>
              <a:buFont typeface="Arial" panose="020B0604020202020204" pitchFamily="34" charset="0"/>
              <a:buChar char="•"/>
            </a:pPr>
            <a:r>
              <a:rPr lang="ru-RU" sz="1600" dirty="0">
                <a:latin typeface="Arial" panose="020B0604020202020204" pitchFamily="34" charset="0"/>
                <a:cs typeface="Arial" panose="020B0604020202020204" pitchFamily="34" charset="0"/>
              </a:rPr>
              <a:t>Какова роль сбалансированного питания </a:t>
            </a:r>
            <a:br>
              <a:rPr lang="ru-RU" sz="1600" dirty="0">
                <a:latin typeface="Arial" panose="020B0604020202020204" pitchFamily="34" charset="0"/>
                <a:cs typeface="Arial" panose="020B0604020202020204" pitchFamily="34" charset="0"/>
              </a:rPr>
            </a:br>
            <a:r>
              <a:rPr lang="ru-RU" sz="1600" dirty="0">
                <a:latin typeface="Arial" panose="020B0604020202020204" pitchFamily="34" charset="0"/>
                <a:cs typeface="Arial" panose="020B0604020202020204" pitchFamily="34" charset="0"/>
              </a:rPr>
              <a:t>в жизни ребенка?</a:t>
            </a:r>
          </a:p>
        </p:txBody>
      </p:sp>
    </p:spTree>
    <p:extLst>
      <p:ext uri="{BB962C8B-B14F-4D97-AF65-F5344CB8AC3E}">
        <p14:creationId xmlns:p14="http://schemas.microsoft.com/office/powerpoint/2010/main" val="3215769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5C15B3FE-9C16-5643-B4F0-9C0D2E53731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180" y="28332"/>
            <a:ext cx="3120649" cy="4531309"/>
          </a:xfrm>
          <a:prstGeom prst="rect">
            <a:avLst/>
          </a:prstGeom>
        </p:spPr>
      </p:pic>
      <p:sp>
        <p:nvSpPr>
          <p:cNvPr id="3" name="Прямоугольник 2">
            <a:extLst>
              <a:ext uri="{FF2B5EF4-FFF2-40B4-BE49-F238E27FC236}">
                <a16:creationId xmlns:a16="http://schemas.microsoft.com/office/drawing/2014/main" id="{70A549AF-7D3C-F240-A438-22F3FB6DFF65}"/>
              </a:ext>
            </a:extLst>
          </p:cNvPr>
          <p:cNvSpPr/>
          <p:nvPr/>
        </p:nvSpPr>
        <p:spPr>
          <a:xfrm>
            <a:off x="6074796" y="133416"/>
            <a:ext cx="3123600" cy="200055"/>
          </a:xfrm>
          <a:prstGeom prst="rect">
            <a:avLst/>
          </a:prstGeom>
        </p:spPr>
        <p:txBody>
          <a:bodyPr wrap="square">
            <a:spAutoFit/>
          </a:bodyPr>
          <a:lstStyle/>
          <a:p>
            <a:r>
              <a:rPr lang="ru-RU" sz="700" spc="300" dirty="0">
                <a:solidFill>
                  <a:schemeClr val="bg1">
                    <a:lumMod val="50000"/>
                    <a:alpha val="75000"/>
                  </a:schemeClr>
                </a:solidFill>
                <a:latin typeface="Arial" panose="020B0604020202020204" pitchFamily="34" charset="0"/>
                <a:cs typeface="Arial" panose="020B0604020202020204" pitchFamily="34" charset="0"/>
              </a:rPr>
              <a:t>СЕРИЯ</a:t>
            </a:r>
            <a:r>
              <a:rPr lang="en-US" sz="700" spc="300" dirty="0">
                <a:solidFill>
                  <a:schemeClr val="bg1">
                    <a:lumMod val="50000"/>
                    <a:alpha val="75000"/>
                  </a:schemeClr>
                </a:solidFill>
                <a:latin typeface="Arial" panose="020B0604020202020204" pitchFamily="34" charset="0"/>
                <a:cs typeface="Arial" panose="020B0604020202020204" pitchFamily="34" charset="0"/>
              </a:rPr>
              <a:t> | </a:t>
            </a:r>
            <a:r>
              <a:rPr lang="ru-RU" sz="700" b="1" spc="300" dirty="0">
                <a:solidFill>
                  <a:schemeClr val="bg1">
                    <a:lumMod val="50000"/>
                    <a:alpha val="75000"/>
                  </a:schemeClr>
                </a:solidFill>
                <a:latin typeface="Arial" panose="020B0604020202020204" pitchFamily="34" charset="0"/>
                <a:cs typeface="Arial" panose="020B0604020202020204" pitchFamily="34" charset="0"/>
              </a:rPr>
              <a:t>АНТОЛОГИЯ ОБРАЗОВАНИЯ</a:t>
            </a:r>
            <a:endParaRPr lang="ru-RU" sz="700" spc="300" dirty="0">
              <a:solidFill>
                <a:schemeClr val="bg1">
                  <a:lumMod val="50000"/>
                  <a:alpha val="75000"/>
                </a:schemeClr>
              </a:solidFill>
            </a:endParaRPr>
          </a:p>
        </p:txBody>
      </p:sp>
      <p:sp>
        <p:nvSpPr>
          <p:cNvPr id="6" name="Прямоугольник 5">
            <a:extLst>
              <a:ext uri="{FF2B5EF4-FFF2-40B4-BE49-F238E27FC236}">
                <a16:creationId xmlns:a16="http://schemas.microsoft.com/office/drawing/2014/main" id="{7A36FEEE-E0F7-0F42-A1BA-9917F7C40EE5}"/>
              </a:ext>
            </a:extLst>
          </p:cNvPr>
          <p:cNvSpPr/>
          <p:nvPr/>
        </p:nvSpPr>
        <p:spPr>
          <a:xfrm>
            <a:off x="3237005" y="755519"/>
            <a:ext cx="5511459" cy="3816429"/>
          </a:xfrm>
          <a:prstGeom prst="rect">
            <a:avLst/>
          </a:prstGeom>
        </p:spPr>
        <p:txBody>
          <a:bodyPr wrap="square">
            <a:spAutoFit/>
          </a:bodyPr>
          <a:lstStyle/>
          <a:p>
            <a:pPr>
              <a:spcBef>
                <a:spcPts val="1200"/>
              </a:spcBef>
            </a:pPr>
            <a:r>
              <a:rPr lang="ru-RU" sz="1600" dirty="0">
                <a:latin typeface="Arial" panose="020B0604020202020204" pitchFamily="34" charset="0"/>
                <a:cs typeface="Arial" panose="020B0604020202020204" pitchFamily="34" charset="0"/>
              </a:rPr>
              <a:t>В книге, блестяще написанной профессионалом, вы найдете информацию на темы, волнующие современных родителей, в том числе:</a:t>
            </a:r>
          </a:p>
          <a:p>
            <a:pPr marL="228594" indent="-228594">
              <a:spcBef>
                <a:spcPts val="1200"/>
              </a:spcBef>
              <a:buFont typeface="Arial" panose="020B0604020202020204" pitchFamily="34" charset="0"/>
              <a:buChar char="•"/>
            </a:pPr>
            <a:r>
              <a:rPr lang="ru-RU" sz="1600" dirty="0">
                <a:latin typeface="Arial" panose="020B0604020202020204" pitchFamily="34" charset="0"/>
                <a:cs typeface="Arial" panose="020B0604020202020204" pitchFamily="34" charset="0"/>
              </a:rPr>
              <a:t>о новейших исследованиях по подготовке к зачатию, о развитии в младенческом и раннем возрасте;</a:t>
            </a:r>
          </a:p>
          <a:p>
            <a:pPr marL="228594" indent="-228594">
              <a:spcBef>
                <a:spcPts val="1200"/>
              </a:spcBef>
              <a:buFont typeface="Arial" panose="020B0604020202020204" pitchFamily="34" charset="0"/>
              <a:buChar char="•"/>
            </a:pPr>
            <a:r>
              <a:rPr lang="ru-RU" sz="1600" dirty="0">
                <a:latin typeface="Arial" panose="020B0604020202020204" pitchFamily="34" charset="0"/>
                <a:cs typeface="Arial" panose="020B0604020202020204" pitchFamily="34" charset="0"/>
              </a:rPr>
              <a:t>о кризисе в проживании детства, вызванном изменениями в современном обществе;</a:t>
            </a:r>
          </a:p>
          <a:p>
            <a:pPr marL="228594" indent="-228594">
              <a:spcBef>
                <a:spcPts val="1200"/>
              </a:spcBef>
              <a:buFont typeface="Arial" panose="020B0604020202020204" pitchFamily="34" charset="0"/>
              <a:buChar char="•"/>
            </a:pPr>
            <a:r>
              <a:rPr lang="ru-RU" sz="1600" dirty="0">
                <a:latin typeface="Arial" panose="020B0604020202020204" pitchFamily="34" charset="0"/>
                <a:cs typeface="Arial" panose="020B0604020202020204" pitchFamily="34" charset="0"/>
              </a:rPr>
              <a:t>о важности первых лет жизни в развитии ребенка и во всей его дальнейшей жизни;</a:t>
            </a:r>
          </a:p>
          <a:p>
            <a:pPr marL="228594" indent="-228594">
              <a:spcBef>
                <a:spcPts val="1200"/>
              </a:spcBef>
              <a:buFont typeface="Arial" panose="020B0604020202020204" pitchFamily="34" charset="0"/>
              <a:buChar char="•"/>
            </a:pPr>
            <a:r>
              <a:rPr lang="ru-RU" sz="1600" dirty="0">
                <a:latin typeface="Arial" panose="020B0604020202020204" pitchFamily="34" charset="0"/>
                <a:cs typeface="Arial" panose="020B0604020202020204" pitchFamily="34" charset="0"/>
              </a:rPr>
              <a:t>о том, каким образом родители могут обеспечить лучший «старт» в жизни своему ребенку;</a:t>
            </a:r>
          </a:p>
          <a:p>
            <a:pPr marL="228594" indent="-228594">
              <a:spcBef>
                <a:spcPts val="1200"/>
              </a:spcBef>
              <a:buFont typeface="Arial" panose="020B0604020202020204" pitchFamily="34" charset="0"/>
              <a:buChar char="•"/>
            </a:pPr>
            <a:r>
              <a:rPr lang="ru-RU" sz="1600" dirty="0">
                <a:latin typeface="Arial" panose="020B0604020202020204" pitchFamily="34" charset="0"/>
                <a:cs typeface="Arial" panose="020B0604020202020204" pitchFamily="34" charset="0"/>
              </a:rPr>
              <a:t>о значении материнства.</a:t>
            </a:r>
          </a:p>
        </p:txBody>
      </p:sp>
      <p:grpSp>
        <p:nvGrpSpPr>
          <p:cNvPr id="8" name="Группа 7"/>
          <p:cNvGrpSpPr/>
          <p:nvPr/>
        </p:nvGrpSpPr>
        <p:grpSpPr>
          <a:xfrm>
            <a:off x="7635141" y="4449474"/>
            <a:ext cx="1390285" cy="276999"/>
            <a:chOff x="7553909" y="4449474"/>
            <a:chExt cx="1390285" cy="276999"/>
          </a:xfrm>
        </p:grpSpPr>
        <p:pic>
          <p:nvPicPr>
            <p:cNvPr id="9" name="Рисунок 8">
              <a:extLst>
                <a:ext uri="{FF2B5EF4-FFF2-40B4-BE49-F238E27FC236}">
                  <a16:creationId xmlns:a16="http://schemas.microsoft.com/office/drawing/2014/main" id="{245D9A17-B428-5D42-B505-4DD6BEEDB8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3909" y="4509442"/>
              <a:ext cx="1390285" cy="200056"/>
            </a:xfrm>
            <a:prstGeom prst="rect">
              <a:avLst/>
            </a:prstGeom>
          </p:spPr>
        </p:pic>
        <p:sp>
          <p:nvSpPr>
            <p:cNvPr id="10" name="TextBox 9">
              <a:extLst>
                <a:ext uri="{FF2B5EF4-FFF2-40B4-BE49-F238E27FC236}">
                  <a16:creationId xmlns:a16="http://schemas.microsoft.com/office/drawing/2014/main" id="{681A3F55-BE81-434D-B103-0AAFC5EA8B1B}"/>
                </a:ext>
              </a:extLst>
            </p:cNvPr>
            <p:cNvSpPr txBox="1"/>
            <p:nvPr/>
          </p:nvSpPr>
          <p:spPr>
            <a:xfrm>
              <a:off x="7853007" y="4449474"/>
              <a:ext cx="792088" cy="276999"/>
            </a:xfrm>
            <a:prstGeom prst="rect">
              <a:avLst/>
            </a:prstGeom>
            <a:noFill/>
          </p:spPr>
          <p:txBody>
            <a:bodyPr wrap="square" rtlCol="0">
              <a:spAutoFit/>
            </a:bodyPr>
            <a:lstStyle/>
            <a:p>
              <a:r>
                <a:rPr lang="ru-RU" sz="1200" b="1" dirty="0">
                  <a:solidFill>
                    <a:schemeClr val="bg1"/>
                  </a:solidFill>
                </a:rPr>
                <a:t>новинка</a:t>
              </a:r>
            </a:p>
          </p:txBody>
        </p:sp>
      </p:grpSp>
    </p:spTree>
    <p:extLst>
      <p:ext uri="{BB962C8B-B14F-4D97-AF65-F5344CB8AC3E}">
        <p14:creationId xmlns:p14="http://schemas.microsoft.com/office/powerpoint/2010/main" val="2211193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946E843-E6E7-5C46-B0BF-E7751D7B32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488"/>
            <a:ext cx="3419872" cy="4559830"/>
          </a:xfrm>
          <a:prstGeom prst="rect">
            <a:avLst/>
          </a:prstGeom>
        </p:spPr>
      </p:pic>
      <p:sp>
        <p:nvSpPr>
          <p:cNvPr id="4" name="Прямоугольник 3">
            <a:extLst>
              <a:ext uri="{FF2B5EF4-FFF2-40B4-BE49-F238E27FC236}">
                <a16:creationId xmlns:a16="http://schemas.microsoft.com/office/drawing/2014/main" id="{3597C1B1-41CB-6245-A3BE-E5001EE5FFB4}"/>
              </a:ext>
            </a:extLst>
          </p:cNvPr>
          <p:cNvSpPr/>
          <p:nvPr/>
        </p:nvSpPr>
        <p:spPr>
          <a:xfrm>
            <a:off x="3616628" y="1006438"/>
            <a:ext cx="5227014" cy="1815882"/>
          </a:xfrm>
          <a:prstGeom prst="rect">
            <a:avLst/>
          </a:prstGeom>
        </p:spPr>
        <p:txBody>
          <a:bodyPr wrap="square">
            <a:spAutoFit/>
          </a:bodyPr>
          <a:lstStyle/>
          <a:p>
            <a:r>
              <a:rPr lang="ru-RU" sz="1400" b="1" dirty="0">
                <a:latin typeface="Arial" panose="020B0604020202020204" pitchFamily="34" charset="0"/>
                <a:cs typeface="Arial" panose="020B0604020202020204" pitchFamily="34" charset="0"/>
              </a:rPr>
              <a:t>Наблюдение — один из самых полезных инструментов педагога, закрепленный в требованиях ФГОС ДО. </a:t>
            </a:r>
            <a:br>
              <a:rPr lang="ru-RU" sz="1400" b="1"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В книге вы найдете разработанные на базе наблюдений примеры реальных программ по работе с самыми разными  категориями детей. Автор  показывает кратчайший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и профессиональный путь к пониманию каждого ребенка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в группе и выстраиванию адекватного педагогического процесса.</a:t>
            </a:r>
          </a:p>
        </p:txBody>
      </p:sp>
      <p:pic>
        <p:nvPicPr>
          <p:cNvPr id="7" name="Рисунок 6">
            <a:extLst>
              <a:ext uri="{FF2B5EF4-FFF2-40B4-BE49-F238E27FC236}">
                <a16:creationId xmlns:a16="http://schemas.microsoft.com/office/drawing/2014/main" id="{B74239C6-42D1-144A-B16D-E5EAD2CB1D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7904" y="2933360"/>
            <a:ext cx="2372888" cy="1550430"/>
          </a:xfrm>
          <a:prstGeom prst="rect">
            <a:avLst/>
          </a:prstGeom>
          <a:ln w="6350">
            <a:solidFill>
              <a:schemeClr val="tx1"/>
            </a:solidFill>
          </a:ln>
        </p:spPr>
      </p:pic>
      <p:pic>
        <p:nvPicPr>
          <p:cNvPr id="9" name="Рисунок 8">
            <a:extLst>
              <a:ext uri="{FF2B5EF4-FFF2-40B4-BE49-F238E27FC236}">
                <a16:creationId xmlns:a16="http://schemas.microsoft.com/office/drawing/2014/main" id="{C686A006-5078-F249-A252-EEA214B338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94783" y="2933360"/>
            <a:ext cx="2372888" cy="1550430"/>
          </a:xfrm>
          <a:prstGeom prst="rect">
            <a:avLst/>
          </a:prstGeom>
          <a:ln w="6350">
            <a:solidFill>
              <a:schemeClr val="tx1"/>
            </a:solidFill>
          </a:ln>
        </p:spPr>
      </p:pic>
      <p:cxnSp>
        <p:nvCxnSpPr>
          <p:cNvPr id="11" name="Прямая соединительная линия 10">
            <a:extLst>
              <a:ext uri="{FF2B5EF4-FFF2-40B4-BE49-F238E27FC236}">
                <a16:creationId xmlns:a16="http://schemas.microsoft.com/office/drawing/2014/main" id="{21503A2F-52E2-6C4C-9C49-15E588958775}"/>
              </a:ext>
            </a:extLst>
          </p:cNvPr>
          <p:cNvCxnSpPr>
            <a:cxnSpLocks/>
            <a:stCxn id="7" idx="0"/>
            <a:endCxn id="7" idx="2"/>
          </p:cNvCxnSpPr>
          <p:nvPr/>
        </p:nvCxnSpPr>
        <p:spPr>
          <a:xfrm>
            <a:off x="4894348" y="2933360"/>
            <a:ext cx="0" cy="155043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56604151-E676-E246-B8AC-AEB40B2197D5}"/>
              </a:ext>
            </a:extLst>
          </p:cNvPr>
          <p:cNvCxnSpPr>
            <a:cxnSpLocks/>
            <a:stCxn id="9" idx="0"/>
            <a:endCxn id="9" idx="2"/>
          </p:cNvCxnSpPr>
          <p:nvPr/>
        </p:nvCxnSpPr>
        <p:spPr>
          <a:xfrm>
            <a:off x="7381227" y="2933360"/>
            <a:ext cx="0" cy="155043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4AEDAE39-ED53-0E45-B0C9-9473F4648722}"/>
              </a:ext>
            </a:extLst>
          </p:cNvPr>
          <p:cNvSpPr>
            <a:spLocks noGrp="1"/>
          </p:cNvSpPr>
          <p:nvPr>
            <p:ph type="title"/>
          </p:nvPr>
        </p:nvSpPr>
        <p:spPr>
          <a:xfrm>
            <a:off x="3616628" y="432527"/>
            <a:ext cx="5131836" cy="555047"/>
          </a:xfrm>
        </p:spPr>
        <p:txBody>
          <a:bodyPr>
            <a:normAutofit/>
          </a:bodyPr>
          <a:lstStyle/>
          <a:p>
            <a:pPr algn="l"/>
            <a:r>
              <a:rPr lang="ru-RU" sz="1400" b="1" spc="30" dirty="0">
                <a:latin typeface="Arial" panose="020B0604020202020204" pitchFamily="34" charset="0"/>
                <a:cs typeface="Arial" panose="020B0604020202020204" pitchFamily="34" charset="0"/>
              </a:rPr>
              <a:t>ПЕДАГОГИЧЕСКИЕ НАБЛЮДЕНИЯ В ДЕТСКОМ САДУ</a:t>
            </a:r>
            <a:r>
              <a:rPr lang="ru-RU" sz="1400" b="1" dirty="0">
                <a:latin typeface="Arial" panose="020B0604020202020204" pitchFamily="34" charset="0"/>
                <a:cs typeface="Arial" panose="020B0604020202020204" pitchFamily="34" charset="0"/>
              </a:rPr>
              <a:t/>
            </a:r>
            <a:br>
              <a:rPr lang="ru-RU" sz="1400" b="1" dirty="0">
                <a:latin typeface="Arial" panose="020B0604020202020204" pitchFamily="34" charset="0"/>
                <a:cs typeface="Arial" panose="020B0604020202020204" pitchFamily="34" charset="0"/>
              </a:rPr>
            </a:br>
            <a:r>
              <a:rPr lang="ru-RU" sz="400" b="1" dirty="0">
                <a:latin typeface="Arial" panose="020B0604020202020204" pitchFamily="34" charset="0"/>
                <a:cs typeface="Arial" panose="020B0604020202020204" pitchFamily="34" charset="0"/>
              </a:rPr>
              <a:t/>
            </a:r>
            <a:br>
              <a:rPr lang="ru-RU" sz="400" b="1" dirty="0">
                <a:latin typeface="Arial" panose="020B0604020202020204" pitchFamily="34" charset="0"/>
                <a:cs typeface="Arial" panose="020B0604020202020204" pitchFamily="34" charset="0"/>
              </a:rPr>
            </a:br>
            <a:r>
              <a:rPr lang="ru-RU" sz="1200" dirty="0">
                <a:latin typeface="Arial" panose="020B0604020202020204" pitchFamily="34" charset="0"/>
                <a:cs typeface="Arial" panose="020B0604020202020204" pitchFamily="34" charset="0"/>
              </a:rPr>
              <a:t>Л. В. Михайлова-Свирская</a:t>
            </a:r>
          </a:p>
        </p:txBody>
      </p:sp>
      <p:sp>
        <p:nvSpPr>
          <p:cNvPr id="15" name="Прямоугольник 14">
            <a:extLst>
              <a:ext uri="{FF2B5EF4-FFF2-40B4-BE49-F238E27FC236}">
                <a16:creationId xmlns:a16="http://schemas.microsoft.com/office/drawing/2014/main" id="{2FB3E981-EC36-3B4F-B3C7-8FDD4D822F09}"/>
              </a:ext>
            </a:extLst>
          </p:cNvPr>
          <p:cNvSpPr/>
          <p:nvPr/>
        </p:nvSpPr>
        <p:spPr>
          <a:xfrm>
            <a:off x="3616629" y="164388"/>
            <a:ext cx="5527372" cy="215444"/>
          </a:xfrm>
          <a:prstGeom prst="rect">
            <a:avLst/>
          </a:prstGeom>
        </p:spPr>
        <p:txBody>
          <a:bodyPr wrap="square">
            <a:spAutoFit/>
          </a:bodyPr>
          <a:lstStyle/>
          <a:p>
            <a:r>
              <a:rPr lang="ru-RU" sz="800" b="1" spc="220" dirty="0">
                <a:solidFill>
                  <a:schemeClr val="tx1">
                    <a:lumMod val="65000"/>
                    <a:lumOff val="35000"/>
                  </a:schemeClr>
                </a:solidFill>
                <a:latin typeface="Arial" panose="020B0604020202020204" pitchFamily="34" charset="0"/>
                <a:cs typeface="Arial" panose="020B0604020202020204" pitchFamily="34" charset="0"/>
              </a:rPr>
              <a:t>КОМПЛЕКТ ДЛЯ ОЦЕНКИ КАЧЕСТВА ДОШКОЛЬНОГО ОБРАЗОВАНИЯ</a:t>
            </a:r>
          </a:p>
        </p:txBody>
      </p:sp>
    </p:spTree>
    <p:extLst>
      <p:ext uri="{BB962C8B-B14F-4D97-AF65-F5344CB8AC3E}">
        <p14:creationId xmlns:p14="http://schemas.microsoft.com/office/powerpoint/2010/main" val="901237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B86AF78B-D96C-AB43-88D9-495EE7367A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2160" y="1283926"/>
            <a:ext cx="2160908" cy="1440000"/>
          </a:xfrm>
          <a:prstGeom prst="rect">
            <a:avLst/>
          </a:prstGeom>
          <a:ln w="6350">
            <a:solidFill>
              <a:schemeClr val="tx1">
                <a:lumMod val="75000"/>
                <a:lumOff val="25000"/>
              </a:schemeClr>
            </a:solidFill>
          </a:ln>
        </p:spPr>
      </p:pic>
      <p:sp>
        <p:nvSpPr>
          <p:cNvPr id="2" name="Title 1">
            <a:extLst>
              <a:ext uri="{FF2B5EF4-FFF2-40B4-BE49-F238E27FC236}">
                <a16:creationId xmlns:a16="http://schemas.microsoft.com/office/drawing/2014/main" id="{C495DB2A-AFB1-AE41-AED2-1001A57926E6}"/>
              </a:ext>
            </a:extLst>
          </p:cNvPr>
          <p:cNvSpPr>
            <a:spLocks noGrp="1"/>
          </p:cNvSpPr>
          <p:nvPr>
            <p:ph type="title"/>
          </p:nvPr>
        </p:nvSpPr>
        <p:spPr>
          <a:xfrm>
            <a:off x="3616629" y="443782"/>
            <a:ext cx="5514930" cy="744019"/>
          </a:xfrm>
        </p:spPr>
        <p:txBody>
          <a:bodyPr>
            <a:normAutofit fontScale="90000"/>
          </a:bodyPr>
          <a:lstStyle/>
          <a:p>
            <a:pPr algn="l"/>
            <a:r>
              <a:rPr lang="ru-RU" sz="1600" b="1" spc="30" dirty="0">
                <a:latin typeface="Arial" panose="020B0604020202020204" pitchFamily="34" charset="0"/>
                <a:cs typeface="Arial" panose="020B0604020202020204" pitchFamily="34" charset="0"/>
              </a:rPr>
              <a:t>ПРИМЕНЕНИЕ ПОРТФОЛИО В ДОШКОЛЬНЫХ ОРГАНИЗАЦИЯХ: 3–6 лет</a:t>
            </a:r>
            <a:r>
              <a:rPr lang="ru-RU" sz="1600" b="1" dirty="0">
                <a:latin typeface="Arial" panose="020B0604020202020204" pitchFamily="34" charset="0"/>
                <a:cs typeface="Arial" panose="020B0604020202020204" pitchFamily="34" charset="0"/>
              </a:rPr>
              <a:t/>
            </a:r>
            <a:br>
              <a:rPr lang="ru-RU" sz="1600" b="1" dirty="0">
                <a:latin typeface="Arial" panose="020B0604020202020204" pitchFamily="34" charset="0"/>
                <a:cs typeface="Arial" panose="020B0604020202020204" pitchFamily="34" charset="0"/>
              </a:rPr>
            </a:br>
            <a:r>
              <a:rPr lang="ru-RU" sz="300" b="1" dirty="0">
                <a:latin typeface="Arial" panose="020B0604020202020204" pitchFamily="34" charset="0"/>
                <a:cs typeface="Arial" panose="020B0604020202020204" pitchFamily="34" charset="0"/>
              </a:rPr>
              <a:t/>
            </a:r>
            <a:br>
              <a:rPr lang="ru-RU" sz="300" b="1" dirty="0">
                <a:latin typeface="Arial" panose="020B0604020202020204" pitchFamily="34" charset="0"/>
                <a:cs typeface="Arial" panose="020B0604020202020204" pitchFamily="34" charset="0"/>
              </a:rPr>
            </a:br>
            <a:r>
              <a:rPr lang="ru-RU" sz="1200" dirty="0">
                <a:latin typeface="Arial" panose="020B0604020202020204" pitchFamily="34" charset="0"/>
                <a:cs typeface="Arial" panose="020B0604020202020204" pitchFamily="34" charset="0"/>
              </a:rPr>
              <a:t>А. </a:t>
            </a:r>
            <a:r>
              <a:rPr lang="ru-RU" sz="1200" dirty="0" err="1">
                <a:latin typeface="Arial" panose="020B0604020202020204" pitchFamily="34" charset="0"/>
                <a:cs typeface="Arial" panose="020B0604020202020204" pitchFamily="34" charset="0"/>
              </a:rPr>
              <a:t>Бостельман</a:t>
            </a:r>
            <a:r>
              <a:rPr lang="ru-RU" sz="1200" dirty="0">
                <a:latin typeface="Arial" panose="020B0604020202020204" pitchFamily="34" charset="0"/>
                <a:cs typeface="Arial" panose="020B0604020202020204" pitchFamily="34" charset="0"/>
              </a:rPr>
              <a:t>, М. </a:t>
            </a:r>
            <a:r>
              <a:rPr lang="ru-RU" sz="1200" dirty="0" err="1">
                <a:latin typeface="Arial" panose="020B0604020202020204" pitchFamily="34" charset="0"/>
                <a:cs typeface="Arial" panose="020B0604020202020204" pitchFamily="34" charset="0"/>
              </a:rPr>
              <a:t>Финк</a:t>
            </a:r>
            <a:endParaRPr lang="ru-RU" sz="1300" dirty="0">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id="{724D3BB5-5130-D44A-923B-A31044B382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
            <a:ext cx="3410704" cy="4547606"/>
          </a:xfrm>
          <a:prstGeom prst="rect">
            <a:avLst/>
          </a:prstGeom>
        </p:spPr>
      </p:pic>
      <p:sp>
        <p:nvSpPr>
          <p:cNvPr id="4" name="Прямоугольник 3">
            <a:extLst>
              <a:ext uri="{FF2B5EF4-FFF2-40B4-BE49-F238E27FC236}">
                <a16:creationId xmlns:a16="http://schemas.microsoft.com/office/drawing/2014/main" id="{9898A7F1-EE88-4440-911B-C70768DC9629}"/>
              </a:ext>
            </a:extLst>
          </p:cNvPr>
          <p:cNvSpPr/>
          <p:nvPr/>
        </p:nvSpPr>
        <p:spPr>
          <a:xfrm>
            <a:off x="3629071" y="2789547"/>
            <a:ext cx="5514930" cy="1692771"/>
          </a:xfrm>
          <a:prstGeom prst="rect">
            <a:avLst/>
          </a:prstGeom>
        </p:spPr>
        <p:txBody>
          <a:bodyPr wrap="square">
            <a:spAutoFit/>
          </a:bodyPr>
          <a:lstStyle/>
          <a:p>
            <a:r>
              <a:rPr lang="ru-RU" sz="1300" spc="30" dirty="0">
                <a:latin typeface="Arial" panose="020B0604020202020204" pitchFamily="34" charset="0"/>
                <a:cs typeface="Arial" panose="020B0604020202020204" pitchFamily="34" charset="0"/>
              </a:rPr>
              <a:t>В этом руководстве педагог найдет </a:t>
            </a:r>
            <a:r>
              <a:rPr lang="ru-RU" sz="1300" b="1" spc="30" dirty="0">
                <a:latin typeface="Arial" panose="020B0604020202020204" pitchFamily="34" charset="0"/>
                <a:cs typeface="Arial" panose="020B0604020202020204" pitchFamily="34" charset="0"/>
              </a:rPr>
              <a:t>базовую информацию </a:t>
            </a:r>
            <a:br>
              <a:rPr lang="ru-RU" sz="1300" b="1" spc="30" dirty="0">
                <a:latin typeface="Arial" panose="020B0604020202020204" pitchFamily="34" charset="0"/>
                <a:cs typeface="Arial" panose="020B0604020202020204" pitchFamily="34" charset="0"/>
              </a:rPr>
            </a:br>
            <a:r>
              <a:rPr lang="ru-RU" sz="1300" b="1" spc="30" dirty="0">
                <a:latin typeface="Arial" panose="020B0604020202020204" pitchFamily="34" charset="0"/>
                <a:cs typeface="Arial" panose="020B0604020202020204" pitchFamily="34" charset="0"/>
              </a:rPr>
              <a:t>о том, как правильно документировать этапы развития ребенка</a:t>
            </a:r>
            <a:r>
              <a:rPr lang="ru-RU" sz="1300" spc="30" dirty="0">
                <a:latin typeface="Arial" panose="020B0604020202020204" pitchFamily="34" charset="0"/>
                <a:cs typeface="Arial" panose="020B0604020202020204" pitchFamily="34" charset="0"/>
              </a:rPr>
              <a:t>, специально разработанные материалы для быстрого копирования в портфолио, а также идеи по оформлению </a:t>
            </a:r>
            <a:br>
              <a:rPr lang="ru-RU" sz="1300" spc="30" dirty="0">
                <a:latin typeface="Arial" panose="020B0604020202020204" pitchFamily="34" charset="0"/>
                <a:cs typeface="Arial" panose="020B0604020202020204" pitchFamily="34" charset="0"/>
              </a:rPr>
            </a:br>
            <a:r>
              <a:rPr lang="ru-RU" sz="1300" spc="30" dirty="0">
                <a:latin typeface="Arial" panose="020B0604020202020204" pitchFamily="34" charset="0"/>
                <a:cs typeface="Arial" panose="020B0604020202020204" pitchFamily="34" charset="0"/>
              </a:rPr>
              <a:t>и наполнению портфолио, заполненные примеры страниц </a:t>
            </a:r>
            <a:br>
              <a:rPr lang="ru-RU" sz="1300" spc="30" dirty="0">
                <a:latin typeface="Arial" panose="020B0604020202020204" pitchFamily="34" charset="0"/>
                <a:cs typeface="Arial" panose="020B0604020202020204" pitchFamily="34" charset="0"/>
              </a:rPr>
            </a:br>
            <a:r>
              <a:rPr lang="ru-RU" sz="1300" spc="30" dirty="0">
                <a:latin typeface="Arial" panose="020B0604020202020204" pitchFamily="34" charset="0"/>
                <a:cs typeface="Arial" panose="020B0604020202020204" pitchFamily="34" charset="0"/>
              </a:rPr>
              <a:t>из оригинальных портфолио, полезные советы и отзывы коллег. </a:t>
            </a:r>
            <a:br>
              <a:rPr lang="ru-RU" sz="1300" spc="30" dirty="0">
                <a:latin typeface="Arial" panose="020B0604020202020204" pitchFamily="34" charset="0"/>
                <a:cs typeface="Arial" panose="020B0604020202020204" pitchFamily="34" charset="0"/>
              </a:rPr>
            </a:br>
            <a:r>
              <a:rPr lang="ru-RU" sz="1300" spc="30" dirty="0">
                <a:latin typeface="Arial" panose="020B0604020202020204" pitchFamily="34" charset="0"/>
                <a:cs typeface="Arial" panose="020B0604020202020204" pitchFamily="34" charset="0"/>
              </a:rPr>
              <a:t>А многочисленные цветные фотографии из жизни дошкольников покажут, что работать с портфолио реально и увлекательно!</a:t>
            </a:r>
          </a:p>
        </p:txBody>
      </p:sp>
      <p:pic>
        <p:nvPicPr>
          <p:cNvPr id="7" name="Рисунок 6">
            <a:extLst>
              <a:ext uri="{FF2B5EF4-FFF2-40B4-BE49-F238E27FC236}">
                <a16:creationId xmlns:a16="http://schemas.microsoft.com/office/drawing/2014/main" id="{F1D0758A-AD6D-F849-A66B-9680703508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37756" y="1283926"/>
            <a:ext cx="2160908" cy="1440000"/>
          </a:xfrm>
          <a:prstGeom prst="rect">
            <a:avLst/>
          </a:prstGeom>
          <a:ln w="6350">
            <a:solidFill>
              <a:schemeClr val="tx1">
                <a:lumMod val="75000"/>
                <a:lumOff val="25000"/>
              </a:schemeClr>
            </a:solidFill>
          </a:ln>
        </p:spPr>
      </p:pic>
      <p:cxnSp>
        <p:nvCxnSpPr>
          <p:cNvPr id="11" name="Прямая соединительная линия 10">
            <a:extLst>
              <a:ext uri="{FF2B5EF4-FFF2-40B4-BE49-F238E27FC236}">
                <a16:creationId xmlns:a16="http://schemas.microsoft.com/office/drawing/2014/main" id="{854806CA-9C6F-AB46-A07B-E115DCEE63CB}"/>
              </a:ext>
            </a:extLst>
          </p:cNvPr>
          <p:cNvCxnSpPr>
            <a:stCxn id="7" idx="0"/>
            <a:endCxn id="7" idx="2"/>
          </p:cNvCxnSpPr>
          <p:nvPr/>
        </p:nvCxnSpPr>
        <p:spPr>
          <a:xfrm>
            <a:off x="4818210" y="1283926"/>
            <a:ext cx="0" cy="144000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8D6C3DEF-75ED-8445-B03C-BAAC41EEE351}"/>
              </a:ext>
            </a:extLst>
          </p:cNvPr>
          <p:cNvCxnSpPr>
            <a:stCxn id="9" idx="0"/>
          </p:cNvCxnSpPr>
          <p:nvPr/>
        </p:nvCxnSpPr>
        <p:spPr>
          <a:xfrm>
            <a:off x="7092614" y="1283926"/>
            <a:ext cx="0" cy="145373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Прямоугольник 14">
            <a:extLst>
              <a:ext uri="{FF2B5EF4-FFF2-40B4-BE49-F238E27FC236}">
                <a16:creationId xmlns:a16="http://schemas.microsoft.com/office/drawing/2014/main" id="{78A3CEE8-FFD1-2246-8FBE-37DC569264AD}"/>
              </a:ext>
            </a:extLst>
          </p:cNvPr>
          <p:cNvSpPr/>
          <p:nvPr/>
        </p:nvSpPr>
        <p:spPr>
          <a:xfrm>
            <a:off x="3616629" y="164388"/>
            <a:ext cx="5527372" cy="215444"/>
          </a:xfrm>
          <a:prstGeom prst="rect">
            <a:avLst/>
          </a:prstGeom>
        </p:spPr>
        <p:txBody>
          <a:bodyPr wrap="square">
            <a:spAutoFit/>
          </a:bodyPr>
          <a:lstStyle/>
          <a:p>
            <a:r>
              <a:rPr lang="ru-RU" sz="800" b="1" spc="220" dirty="0">
                <a:solidFill>
                  <a:schemeClr val="tx1">
                    <a:lumMod val="65000"/>
                    <a:lumOff val="35000"/>
                  </a:schemeClr>
                </a:solidFill>
                <a:latin typeface="Arial" panose="020B0604020202020204" pitchFamily="34" charset="0"/>
                <a:cs typeface="Arial" panose="020B0604020202020204" pitchFamily="34" charset="0"/>
              </a:rPr>
              <a:t>КОМПЛЕКТ ДЛЯ ОЦЕНКИ КАЧЕСТВА ДОШКОЛЬНОГО ОБРАЗОВАНИЯ</a:t>
            </a:r>
          </a:p>
        </p:txBody>
      </p:sp>
    </p:spTree>
    <p:extLst>
      <p:ext uri="{BB962C8B-B14F-4D97-AF65-F5344CB8AC3E}">
        <p14:creationId xmlns:p14="http://schemas.microsoft.com/office/powerpoint/2010/main" val="2476163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0DF3B69-1A50-D24B-822F-31364BC54E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509801" cy="4587974"/>
          </a:xfrm>
          <a:prstGeom prst="rect">
            <a:avLst/>
          </a:prstGeom>
        </p:spPr>
      </p:pic>
      <p:sp>
        <p:nvSpPr>
          <p:cNvPr id="3" name="Заголовок 1">
            <a:extLst>
              <a:ext uri="{FF2B5EF4-FFF2-40B4-BE49-F238E27FC236}">
                <a16:creationId xmlns:a16="http://schemas.microsoft.com/office/drawing/2014/main" id="{22F06AE6-21B5-224C-BF9D-534E997F73EE}"/>
              </a:ext>
            </a:extLst>
          </p:cNvPr>
          <p:cNvSpPr>
            <a:spLocks noGrp="1"/>
          </p:cNvSpPr>
          <p:nvPr>
            <p:ph type="title"/>
          </p:nvPr>
        </p:nvSpPr>
        <p:spPr>
          <a:xfrm>
            <a:off x="3707904" y="275045"/>
            <a:ext cx="5328592" cy="568513"/>
          </a:xfrm>
        </p:spPr>
        <p:txBody>
          <a:bodyPr>
            <a:normAutofit/>
          </a:bodyPr>
          <a:lstStyle/>
          <a:p>
            <a:pPr algn="l"/>
            <a:r>
              <a:rPr lang="ru-RU" sz="1400" b="1" dirty="0">
                <a:latin typeface="Arial" panose="020B0604020202020204" pitchFamily="34" charset="0"/>
                <a:cs typeface="Arial" panose="020B0604020202020204" pitchFamily="34" charset="0"/>
              </a:rPr>
              <a:t>ПРОЕКТНАЯ ДЕЯТЕЛЬНОСТЬ </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В ДОШКОЛЬНОЙ ОРГАНИЗАЦИИ</a:t>
            </a:r>
            <a:endParaRPr lang="ru-RU" sz="1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8DA46A8-AC59-BE41-8A18-73FF5283F380}"/>
              </a:ext>
            </a:extLst>
          </p:cNvPr>
          <p:cNvSpPr txBox="1"/>
          <p:nvPr/>
        </p:nvSpPr>
        <p:spPr>
          <a:xfrm>
            <a:off x="3635896" y="1347574"/>
            <a:ext cx="5400600" cy="1892826"/>
          </a:xfrm>
          <a:prstGeom prst="rect">
            <a:avLst/>
          </a:prstGeom>
          <a:noFill/>
        </p:spPr>
        <p:txBody>
          <a:bodyPr wrap="square" rtlCol="0">
            <a:spAutoFit/>
          </a:bodyPr>
          <a:lstStyle/>
          <a:p>
            <a:r>
              <a:rPr lang="ru-RU" sz="1300" dirty="0" smtClean="0"/>
              <a:t>2</a:t>
            </a:r>
            <a:r>
              <a:rPr lang="ru-RU" sz="1300" dirty="0"/>
              <a:t>. ПРОФЕССИОНАЛЬНЫЕ СТАНДАРТЫ ПРОЕКТНОЙ ДЕЯТЕЛЬНОСТИ </a:t>
            </a:r>
            <a:endParaRPr lang="ru-RU" sz="1300" dirty="0" smtClean="0"/>
          </a:p>
          <a:p>
            <a:r>
              <a:rPr lang="ru-RU" sz="1300" dirty="0" smtClean="0"/>
              <a:t>2.1</a:t>
            </a:r>
            <a:r>
              <a:rPr lang="ru-RU" sz="1300" dirty="0"/>
              <a:t>. ОСНОВЫ ПРОЕКТНОЙ </a:t>
            </a:r>
            <a:r>
              <a:rPr lang="ru-RU" sz="1300" dirty="0" smtClean="0"/>
              <a:t>ДЕЯТЕЛЬНОСТИ.</a:t>
            </a:r>
          </a:p>
          <a:p>
            <a:r>
              <a:rPr lang="ru-RU" sz="1300" dirty="0" smtClean="0"/>
              <a:t>2.2</a:t>
            </a:r>
            <a:r>
              <a:rPr lang="ru-RU" sz="1300" dirty="0"/>
              <a:t>. ЭТАПЫ </a:t>
            </a:r>
            <a:r>
              <a:rPr lang="ru-RU" sz="1300" dirty="0" smtClean="0"/>
              <a:t>ПРОЕКТА.</a:t>
            </a:r>
          </a:p>
          <a:p>
            <a:r>
              <a:rPr lang="ru-RU" sz="1300" dirty="0" smtClean="0"/>
              <a:t>2.3</a:t>
            </a:r>
            <a:r>
              <a:rPr lang="ru-RU" sz="1300" dirty="0"/>
              <a:t>. УСТОЙЧИВЫЕ РЕЗУЛЬТАТЫ ПРОЕКТНОЙ </a:t>
            </a:r>
            <a:r>
              <a:rPr lang="ru-RU" sz="1300" dirty="0" smtClean="0"/>
              <a:t>ДЕЯТЕЛЬНОСТИ.</a:t>
            </a:r>
          </a:p>
          <a:p>
            <a:r>
              <a:rPr lang="ru-RU" sz="1300" dirty="0" smtClean="0"/>
              <a:t>2.4</a:t>
            </a:r>
            <a:r>
              <a:rPr lang="ru-RU" sz="1300" dirty="0"/>
              <a:t>. ОСОБЕННОСТИ ПРОЕКТНОЙ ДЕЯТЕЛЬНОСТИ С ДЕТЬМИ МЛАДШЕ ТРЕХ </a:t>
            </a:r>
            <a:r>
              <a:rPr lang="ru-RU" sz="1300" dirty="0" smtClean="0"/>
              <a:t>ЛЕТ.</a:t>
            </a:r>
          </a:p>
          <a:p>
            <a:r>
              <a:rPr lang="ru-RU" sz="1300" dirty="0" smtClean="0"/>
              <a:t>3</a:t>
            </a:r>
            <a:r>
              <a:rPr lang="ru-RU" sz="1300" dirty="0"/>
              <a:t>. СОЗДАНИЕ БЛАГОПРИЯТНОЙ АТМОСФЕРЫ ДЛЯ ПРОВЕДЕНИЯ</a:t>
            </a:r>
          </a:p>
          <a:p>
            <a:r>
              <a:rPr lang="ru-RU" sz="1300" dirty="0"/>
              <a:t>ПРОЕКТОВ В ДОШКОЛЬНЫХ </a:t>
            </a:r>
            <a:r>
              <a:rPr lang="ru-RU" sz="1300" dirty="0" smtClean="0"/>
              <a:t>ОРГАНИЗАЦИЯХ. </a:t>
            </a:r>
          </a:p>
          <a:p>
            <a:r>
              <a:rPr lang="ru-RU" sz="1300" dirty="0" smtClean="0"/>
              <a:t>4</a:t>
            </a:r>
            <a:r>
              <a:rPr lang="ru-RU" sz="1300" dirty="0"/>
              <a:t>. </a:t>
            </a:r>
            <a:r>
              <a:rPr lang="ru-RU" sz="1300" dirty="0" smtClean="0"/>
              <a:t>ПРИЛОЖЕНИЯ</a:t>
            </a:r>
            <a:endParaRPr lang="ru-RU" sz="1300" dirty="0"/>
          </a:p>
        </p:txBody>
      </p:sp>
      <p:sp>
        <p:nvSpPr>
          <p:cNvPr id="7" name="Прямоугольник 6">
            <a:extLst>
              <a:ext uri="{FF2B5EF4-FFF2-40B4-BE49-F238E27FC236}">
                <a16:creationId xmlns:a16="http://schemas.microsoft.com/office/drawing/2014/main" id="{64C4BC86-8228-BC48-A907-0ED3825371B3}"/>
              </a:ext>
            </a:extLst>
          </p:cNvPr>
          <p:cNvSpPr/>
          <p:nvPr/>
        </p:nvSpPr>
        <p:spPr>
          <a:xfrm>
            <a:off x="3707904" y="843558"/>
            <a:ext cx="1916102" cy="276999"/>
          </a:xfrm>
          <a:prstGeom prst="rect">
            <a:avLst/>
          </a:prstGeom>
        </p:spPr>
        <p:txBody>
          <a:bodyPr wrap="none">
            <a:spAutoFit/>
          </a:bodyPr>
          <a:lstStyle/>
          <a:p>
            <a:r>
              <a:rPr lang="ru-RU" sz="1200" dirty="0">
                <a:latin typeface="Arial" panose="020B0604020202020204" pitchFamily="34" charset="0"/>
                <a:cs typeface="Arial" panose="020B0604020202020204" pitchFamily="34" charset="0"/>
              </a:rPr>
              <a:t>Е. </a:t>
            </a:r>
            <a:r>
              <a:rPr lang="ru-RU" sz="1200" dirty="0" err="1">
                <a:latin typeface="Arial" panose="020B0604020202020204" pitchFamily="34" charset="0"/>
                <a:cs typeface="Arial" panose="020B0604020202020204" pitchFamily="34" charset="0"/>
              </a:rPr>
              <a:t>Райхерт-Гаршхаммер</a:t>
            </a:r>
            <a:endParaRPr lang="ru-RU" sz="1200" dirty="0"/>
          </a:p>
        </p:txBody>
      </p:sp>
    </p:spTree>
    <p:extLst>
      <p:ext uri="{BB962C8B-B14F-4D97-AF65-F5344CB8AC3E}">
        <p14:creationId xmlns:p14="http://schemas.microsoft.com/office/powerpoint/2010/main" val="36254225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95917AC3-8FE0-A042-A624-DA37D0897D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3440982" cy="4587975"/>
          </a:xfrm>
          <a:prstGeom prst="rect">
            <a:avLst/>
          </a:prstGeom>
        </p:spPr>
      </p:pic>
      <p:sp>
        <p:nvSpPr>
          <p:cNvPr id="10" name="TextBox 9">
            <a:extLst>
              <a:ext uri="{FF2B5EF4-FFF2-40B4-BE49-F238E27FC236}">
                <a16:creationId xmlns:a16="http://schemas.microsoft.com/office/drawing/2014/main" id="{BC568CA8-D47D-7F43-9145-E0FBE27E8924}"/>
              </a:ext>
            </a:extLst>
          </p:cNvPr>
          <p:cNvSpPr txBox="1"/>
          <p:nvPr/>
        </p:nvSpPr>
        <p:spPr>
          <a:xfrm>
            <a:off x="3650031" y="2854906"/>
            <a:ext cx="5493970" cy="1600438"/>
          </a:xfrm>
          <a:prstGeom prst="rect">
            <a:avLst/>
          </a:prstGeom>
          <a:noFill/>
        </p:spPr>
        <p:txBody>
          <a:bodyPr wrap="square" rtlCol="0">
            <a:spAutoFit/>
          </a:bodyPr>
          <a:lstStyle/>
          <a:p>
            <a:r>
              <a:rPr lang="ru-RU" sz="1400" b="1" dirty="0">
                <a:latin typeface="Arial" panose="020B0604020202020204" pitchFamily="34" charset="0"/>
                <a:cs typeface="Arial" panose="020B0604020202020204" pitchFamily="34" charset="0"/>
              </a:rPr>
              <a:t>Детский совет </a:t>
            </a:r>
            <a:r>
              <a:rPr lang="ru-RU" sz="1400" dirty="0">
                <a:latin typeface="Arial" panose="020B0604020202020204" pitchFamily="34" charset="0"/>
                <a:cs typeface="Arial" panose="020B0604020202020204" pitchFamily="34" charset="0"/>
              </a:rPr>
              <a:t>— принятая в мировой практике форма работы, позволяющая достигнуть баланса инициатив взрослых и детей, развить у детей способность управлять своей свободой и выбирать содержание своего обучения. Выбрав лучшее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из накопленного опыта, автор Л. В. Михайлова-Свирская</a:t>
            </a:r>
            <a:r>
              <a:rPr lang="en-US" sz="1400" dirty="0">
                <a:latin typeface="Arial" panose="020B0604020202020204" pitchFamily="34" charset="0"/>
                <a:cs typeface="Arial" panose="020B0604020202020204" pitchFamily="34" charset="0"/>
              </a:rPr>
              <a:t> </a:t>
            </a:r>
            <a:r>
              <a:rPr lang="ru-RU" sz="1400" dirty="0">
                <a:latin typeface="Arial" panose="020B0604020202020204" pitchFamily="34" charset="0"/>
                <a:cs typeface="Arial" panose="020B0604020202020204" pitchFamily="34" charset="0"/>
              </a:rPr>
              <a:t>представляет отечественную программу, разработанную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и апробированную в российских детских садах.</a:t>
            </a:r>
          </a:p>
        </p:txBody>
      </p:sp>
      <p:pic>
        <p:nvPicPr>
          <p:cNvPr id="14" name="Рисунок 13">
            <a:extLst>
              <a:ext uri="{FF2B5EF4-FFF2-40B4-BE49-F238E27FC236}">
                <a16:creationId xmlns:a16="http://schemas.microsoft.com/office/drawing/2014/main" id="{7F54D347-E43F-D148-8477-B49F6277848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309645" y="1165973"/>
            <a:ext cx="2467424" cy="1612200"/>
          </a:xfrm>
          <a:prstGeom prst="rect">
            <a:avLst/>
          </a:prstGeom>
          <a:ln w="6350">
            <a:solidFill>
              <a:schemeClr val="tx1">
                <a:lumMod val="65000"/>
                <a:lumOff val="35000"/>
              </a:schemeClr>
            </a:solidFill>
          </a:ln>
          <a:effectLst/>
        </p:spPr>
      </p:pic>
      <p:pic>
        <p:nvPicPr>
          <p:cNvPr id="15" name="Рисунок 14">
            <a:extLst>
              <a:ext uri="{FF2B5EF4-FFF2-40B4-BE49-F238E27FC236}">
                <a16:creationId xmlns:a16="http://schemas.microsoft.com/office/drawing/2014/main" id="{82A8057B-387D-314D-B8A0-EB215F4168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33861" y="1165973"/>
            <a:ext cx="2467426" cy="1612200"/>
          </a:xfrm>
          <a:prstGeom prst="rect">
            <a:avLst/>
          </a:prstGeom>
          <a:ln w="6350">
            <a:solidFill>
              <a:schemeClr val="tx1">
                <a:lumMod val="65000"/>
                <a:lumOff val="35000"/>
              </a:schemeClr>
            </a:solidFill>
          </a:ln>
          <a:effectLst/>
        </p:spPr>
      </p:pic>
      <p:cxnSp>
        <p:nvCxnSpPr>
          <p:cNvPr id="18" name="Прямая соединительная линия 17">
            <a:extLst>
              <a:ext uri="{FF2B5EF4-FFF2-40B4-BE49-F238E27FC236}">
                <a16:creationId xmlns:a16="http://schemas.microsoft.com/office/drawing/2014/main" id="{0514D956-5533-6F40-8192-8EDE7385A274}"/>
              </a:ext>
            </a:extLst>
          </p:cNvPr>
          <p:cNvCxnSpPr>
            <a:stCxn id="15" idx="0"/>
            <a:endCxn id="15" idx="2"/>
          </p:cNvCxnSpPr>
          <p:nvPr/>
        </p:nvCxnSpPr>
        <p:spPr>
          <a:xfrm>
            <a:off x="4967574" y="1165973"/>
            <a:ext cx="0" cy="161220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a:extLst>
              <a:ext uri="{FF2B5EF4-FFF2-40B4-BE49-F238E27FC236}">
                <a16:creationId xmlns:a16="http://schemas.microsoft.com/office/drawing/2014/main" id="{1FF02B43-4210-D441-B326-890ADB9F3383}"/>
              </a:ext>
            </a:extLst>
          </p:cNvPr>
          <p:cNvCxnSpPr>
            <a:stCxn id="14" idx="0"/>
            <a:endCxn id="14" idx="2"/>
          </p:cNvCxnSpPr>
          <p:nvPr/>
        </p:nvCxnSpPr>
        <p:spPr>
          <a:xfrm>
            <a:off x="7543357" y="1165973"/>
            <a:ext cx="0" cy="161220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Заголовок 1">
            <a:extLst>
              <a:ext uri="{FF2B5EF4-FFF2-40B4-BE49-F238E27FC236}">
                <a16:creationId xmlns:a16="http://schemas.microsoft.com/office/drawing/2014/main" id="{2EA065A3-2DF0-FE41-970A-6973080D43D5}"/>
              </a:ext>
            </a:extLst>
          </p:cNvPr>
          <p:cNvSpPr>
            <a:spLocks noGrp="1"/>
          </p:cNvSpPr>
          <p:nvPr>
            <p:ph type="title"/>
          </p:nvPr>
        </p:nvSpPr>
        <p:spPr>
          <a:xfrm>
            <a:off x="3661552" y="238698"/>
            <a:ext cx="5184576" cy="420748"/>
          </a:xfrm>
        </p:spPr>
        <p:txBody>
          <a:bodyPr>
            <a:noAutofit/>
          </a:bodyPr>
          <a:lstStyle/>
          <a:p>
            <a:pPr algn="l"/>
            <a:r>
              <a:rPr lang="ru-RU" sz="1400" b="1" dirty="0">
                <a:latin typeface="Arial" panose="020B0604020202020204" pitchFamily="34" charset="0"/>
                <a:cs typeface="Arial" panose="020B0604020202020204" pitchFamily="34" charset="0"/>
              </a:rPr>
              <a:t>ДЕТСКИЙ СОВЕТ</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Методические рекомендации</a:t>
            </a:r>
            <a:endParaRPr lang="ru-RU" sz="1400" dirty="0">
              <a:latin typeface="Arial" panose="020B0604020202020204" pitchFamily="34" charset="0"/>
              <a:cs typeface="Arial" panose="020B0604020202020204" pitchFamily="34" charset="0"/>
            </a:endParaRPr>
          </a:p>
        </p:txBody>
      </p:sp>
      <p:sp>
        <p:nvSpPr>
          <p:cNvPr id="21" name="Прямоугольник 20">
            <a:extLst>
              <a:ext uri="{FF2B5EF4-FFF2-40B4-BE49-F238E27FC236}">
                <a16:creationId xmlns:a16="http://schemas.microsoft.com/office/drawing/2014/main" id="{7E5334DB-4F48-EC4D-B6C2-D0D21B3BAB54}"/>
              </a:ext>
            </a:extLst>
          </p:cNvPr>
          <p:cNvSpPr/>
          <p:nvPr/>
        </p:nvSpPr>
        <p:spPr>
          <a:xfrm>
            <a:off x="3661552" y="761433"/>
            <a:ext cx="2095510" cy="276999"/>
          </a:xfrm>
          <a:prstGeom prst="rect">
            <a:avLst/>
          </a:prstGeom>
        </p:spPr>
        <p:txBody>
          <a:bodyPr wrap="none">
            <a:spAutoFit/>
          </a:bodyPr>
          <a:lstStyle/>
          <a:p>
            <a:r>
              <a:rPr lang="ru-RU" sz="1200" dirty="0">
                <a:latin typeface="Arial" panose="020B0604020202020204" pitchFamily="34" charset="0"/>
                <a:cs typeface="Arial" panose="020B0604020202020204" pitchFamily="34" charset="0"/>
              </a:rPr>
              <a:t>Л. В. Михайлова-Свирская</a:t>
            </a:r>
            <a:endParaRPr lang="ru-RU" sz="1200" dirty="0"/>
          </a:p>
        </p:txBody>
      </p:sp>
    </p:spTree>
    <p:extLst>
      <p:ext uri="{BB962C8B-B14F-4D97-AF65-F5344CB8AC3E}">
        <p14:creationId xmlns:p14="http://schemas.microsoft.com/office/powerpoint/2010/main" val="33619427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0AB2503A-069D-7E4A-B2A8-5CA5F515C0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0016" y="1102912"/>
            <a:ext cx="3129663" cy="2044902"/>
          </a:xfrm>
          <a:prstGeom prst="rect">
            <a:avLst/>
          </a:prstGeom>
          <a:ln w="6350">
            <a:solidFill>
              <a:schemeClr val="tx1"/>
            </a:solidFill>
          </a:ln>
        </p:spPr>
      </p:pic>
      <p:sp>
        <p:nvSpPr>
          <p:cNvPr id="3" name="Заголовок 1">
            <a:extLst>
              <a:ext uri="{FF2B5EF4-FFF2-40B4-BE49-F238E27FC236}">
                <a16:creationId xmlns:a16="http://schemas.microsoft.com/office/drawing/2014/main" id="{2AFB0E9D-F2A5-4148-9D6E-A95B72646637}"/>
              </a:ext>
            </a:extLst>
          </p:cNvPr>
          <p:cNvSpPr>
            <a:spLocks noGrp="1"/>
          </p:cNvSpPr>
          <p:nvPr>
            <p:ph type="title"/>
          </p:nvPr>
        </p:nvSpPr>
        <p:spPr>
          <a:xfrm>
            <a:off x="3635896" y="209133"/>
            <a:ext cx="4752528" cy="720080"/>
          </a:xfrm>
        </p:spPr>
        <p:txBody>
          <a:bodyPr>
            <a:noAutofit/>
          </a:bodyPr>
          <a:lstStyle/>
          <a:p>
            <a:pPr algn="l"/>
            <a:r>
              <a:rPr lang="ru-RU" sz="1400" b="1" dirty="0">
                <a:latin typeface="Arial" panose="020B0604020202020204" pitchFamily="34" charset="0"/>
                <a:cs typeface="Arial" panose="020B0604020202020204" pitchFamily="34" charset="0"/>
              </a:rPr>
              <a:t>ВОСПИТАНИЕ ЗВУКОМ</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Музыкальные занятия от 3 до 9 лет</a:t>
            </a:r>
            <a:br>
              <a:rPr lang="ru-RU" sz="1400" b="1" dirty="0">
                <a:latin typeface="Arial" panose="020B0604020202020204" pitchFamily="34" charset="0"/>
                <a:cs typeface="Arial" panose="020B0604020202020204" pitchFamily="34" charset="0"/>
              </a:rPr>
            </a:br>
            <a:r>
              <a:rPr lang="ru-RU" sz="500" b="1" dirty="0">
                <a:latin typeface="Arial" panose="020B0604020202020204" pitchFamily="34" charset="0"/>
                <a:cs typeface="Arial" panose="020B0604020202020204" pitchFamily="34" charset="0"/>
              </a:rPr>
              <a:t/>
            </a:r>
            <a:br>
              <a:rPr lang="ru-RU" sz="500" b="1" dirty="0">
                <a:latin typeface="Arial" panose="020B0604020202020204" pitchFamily="34" charset="0"/>
                <a:cs typeface="Arial" panose="020B0604020202020204" pitchFamily="34" charset="0"/>
              </a:rPr>
            </a:br>
            <a:r>
              <a:rPr lang="ru-RU" sz="1200" dirty="0">
                <a:latin typeface="Arial" panose="020B0604020202020204" pitchFamily="34" charset="0"/>
                <a:cs typeface="Arial" panose="020B0604020202020204" pitchFamily="34" charset="0"/>
              </a:rPr>
              <a:t>Т. А. </a:t>
            </a:r>
            <a:r>
              <a:rPr lang="ru-RU" sz="1200" dirty="0" err="1">
                <a:latin typeface="Arial" panose="020B0604020202020204" pitchFamily="34" charset="0"/>
                <a:cs typeface="Arial" panose="020B0604020202020204" pitchFamily="34" charset="0"/>
              </a:rPr>
              <a:t>Рокитянская</a:t>
            </a:r>
            <a:endParaRPr lang="ru-RU" sz="1200" b="1"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D7EBA6DE-36DE-0A44-98C2-61C1FD6F67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7580"/>
            <a:ext cx="3419872" cy="4559829"/>
          </a:xfrm>
          <a:prstGeom prst="rect">
            <a:avLst/>
          </a:prstGeom>
        </p:spPr>
      </p:pic>
      <p:sp>
        <p:nvSpPr>
          <p:cNvPr id="7" name="TextBox 6">
            <a:extLst>
              <a:ext uri="{FF2B5EF4-FFF2-40B4-BE49-F238E27FC236}">
                <a16:creationId xmlns:a16="http://schemas.microsoft.com/office/drawing/2014/main" id="{315D896F-CCB2-6A43-90D6-02AD6D37C4C1}"/>
              </a:ext>
            </a:extLst>
          </p:cNvPr>
          <p:cNvSpPr txBox="1"/>
          <p:nvPr/>
        </p:nvSpPr>
        <p:spPr>
          <a:xfrm>
            <a:off x="3635896" y="3404776"/>
            <a:ext cx="5184576" cy="1169551"/>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Уникальность полюбившейся многим педагогам программы в ее простоте и главном принципе: ребенок — главный. </a:t>
            </a:r>
          </a:p>
          <a:p>
            <a:r>
              <a:rPr lang="ru-RU" sz="1400" dirty="0">
                <a:latin typeface="Arial" panose="020B0604020202020204" pitchFamily="34" charset="0"/>
                <a:cs typeface="Arial" panose="020B0604020202020204" pitchFamily="34" charset="0"/>
              </a:rPr>
              <a:t>Дети сами придумывают, сами поют и танцуют, дирижируют, играют на инструментах и постепенно учатся качеству исполнения.</a:t>
            </a:r>
          </a:p>
        </p:txBody>
      </p:sp>
      <p:pic>
        <p:nvPicPr>
          <p:cNvPr id="8" name="Рисунок 7">
            <a:extLst>
              <a:ext uri="{FF2B5EF4-FFF2-40B4-BE49-F238E27FC236}">
                <a16:creationId xmlns:a16="http://schemas.microsoft.com/office/drawing/2014/main" id="{5E5B5AAC-EC8F-BE47-BA56-01A4E37D1A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27677" y="1102912"/>
            <a:ext cx="3437171" cy="2245826"/>
          </a:xfrm>
          <a:prstGeom prst="rect">
            <a:avLst/>
          </a:prstGeom>
          <a:ln w="6350">
            <a:solidFill>
              <a:schemeClr val="tx1"/>
            </a:solidFill>
          </a:ln>
        </p:spPr>
      </p:pic>
      <p:cxnSp>
        <p:nvCxnSpPr>
          <p:cNvPr id="12" name="Прямая соединительная линия 11">
            <a:extLst>
              <a:ext uri="{FF2B5EF4-FFF2-40B4-BE49-F238E27FC236}">
                <a16:creationId xmlns:a16="http://schemas.microsoft.com/office/drawing/2014/main" id="{F376CC68-57B7-7347-8490-86695BC27250}"/>
              </a:ext>
            </a:extLst>
          </p:cNvPr>
          <p:cNvCxnSpPr>
            <a:cxnSpLocks/>
            <a:stCxn id="8" idx="0"/>
            <a:endCxn id="8" idx="2"/>
          </p:cNvCxnSpPr>
          <p:nvPr/>
        </p:nvCxnSpPr>
        <p:spPr>
          <a:xfrm>
            <a:off x="5446263" y="1102912"/>
            <a:ext cx="0" cy="224582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915052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BA384EAB-52F6-1E4A-AB2E-8984E40829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0507" y="627533"/>
            <a:ext cx="2584193" cy="1688495"/>
          </a:xfrm>
          <a:prstGeom prst="rect">
            <a:avLst/>
          </a:prstGeom>
          <a:ln w="6350">
            <a:solidFill>
              <a:schemeClr val="tx1">
                <a:lumMod val="75000"/>
                <a:lumOff val="25000"/>
              </a:schemeClr>
            </a:solidFill>
          </a:ln>
        </p:spPr>
      </p:pic>
      <p:sp>
        <p:nvSpPr>
          <p:cNvPr id="3" name="Заголовок 1">
            <a:extLst>
              <a:ext uri="{FF2B5EF4-FFF2-40B4-BE49-F238E27FC236}">
                <a16:creationId xmlns:a16="http://schemas.microsoft.com/office/drawing/2014/main" id="{4F614E94-E6FD-4344-9262-9C21920F6CFF}"/>
              </a:ext>
            </a:extLst>
          </p:cNvPr>
          <p:cNvSpPr>
            <a:spLocks noGrp="1"/>
          </p:cNvSpPr>
          <p:nvPr>
            <p:ph type="title"/>
          </p:nvPr>
        </p:nvSpPr>
        <p:spPr>
          <a:xfrm>
            <a:off x="3689384" y="94744"/>
            <a:ext cx="5328592" cy="369333"/>
          </a:xfrm>
        </p:spPr>
        <p:txBody>
          <a:bodyPr>
            <a:normAutofit/>
          </a:bodyPr>
          <a:lstStyle/>
          <a:p>
            <a:pPr algn="l"/>
            <a:r>
              <a:rPr lang="ru-RU" sz="1400" b="1" dirty="0">
                <a:latin typeface="Arial" panose="020B0604020202020204" pitchFamily="34" charset="0"/>
                <a:cs typeface="Arial" panose="020B0604020202020204" pitchFamily="34" charset="0"/>
              </a:rPr>
              <a:t>ТЕАТРАЛИЗОВАННЫЕ ИГРЫ С ДЕТЬМИ ОТ 2 ЛЕТ</a:t>
            </a:r>
            <a:endParaRPr lang="ru-RU" sz="1400"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F6BE178C-3FAE-3541-97D6-363B64E3DA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3509800" cy="4587974"/>
          </a:xfrm>
          <a:prstGeom prst="rect">
            <a:avLst/>
          </a:prstGeom>
        </p:spPr>
      </p:pic>
      <p:sp>
        <p:nvSpPr>
          <p:cNvPr id="7" name="TextBox 6">
            <a:extLst>
              <a:ext uri="{FF2B5EF4-FFF2-40B4-BE49-F238E27FC236}">
                <a16:creationId xmlns:a16="http://schemas.microsoft.com/office/drawing/2014/main" id="{88ECA019-A6BA-0C49-9DF8-16F755AE91C8}"/>
              </a:ext>
            </a:extLst>
          </p:cNvPr>
          <p:cNvSpPr txBox="1"/>
          <p:nvPr/>
        </p:nvSpPr>
        <p:spPr>
          <a:xfrm>
            <a:off x="3653876" y="2313856"/>
            <a:ext cx="5328592" cy="2246769"/>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Возможно ли на таком раннем этапе психологического развития знакомство малышей с искусством театра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и целесообразно ли оно в педагогическом отношении? </a:t>
            </a:r>
            <a:endParaRPr lang="ru-RU" sz="700" dirty="0">
              <a:latin typeface="Arial" panose="020B0604020202020204" pitchFamily="34" charset="0"/>
              <a:cs typeface="Arial" panose="020B0604020202020204" pitchFamily="34" charset="0"/>
            </a:endParaRPr>
          </a:p>
          <a:p>
            <a:r>
              <a:rPr lang="ru-RU" sz="1400" dirty="0">
                <a:latin typeface="Arial" panose="020B0604020202020204" pitchFamily="34" charset="0"/>
                <a:cs typeface="Arial" panose="020B0604020202020204" pitchFamily="34" charset="0"/>
              </a:rPr>
              <a:t>Книга предлагает ответы на вопросы о целях, стратегиях, темах и содержании игр, намечая новые пути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как в воспитании и развитии детей раннего возраста,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так и в театральной педагогике дошкольного образования; описывает опыт работы театральных студий для малышей. Ярко и эмоционально написанные эссе предлагают практические рекомендации для занятий.</a:t>
            </a:r>
          </a:p>
        </p:txBody>
      </p:sp>
      <p:pic>
        <p:nvPicPr>
          <p:cNvPr id="8" name="Рисунок 7">
            <a:extLst>
              <a:ext uri="{FF2B5EF4-FFF2-40B4-BE49-F238E27FC236}">
                <a16:creationId xmlns:a16="http://schemas.microsoft.com/office/drawing/2014/main" id="{7592AD2F-E40E-8242-ACC6-2EA349B2C7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52365" y="627534"/>
            <a:ext cx="2580865" cy="1686321"/>
          </a:xfrm>
          <a:prstGeom prst="rect">
            <a:avLst/>
          </a:prstGeom>
          <a:ln w="6350">
            <a:solidFill>
              <a:schemeClr val="tx1">
                <a:lumMod val="75000"/>
                <a:lumOff val="25000"/>
              </a:schemeClr>
            </a:solidFill>
          </a:ln>
        </p:spPr>
      </p:pic>
      <p:cxnSp>
        <p:nvCxnSpPr>
          <p:cNvPr id="12" name="Прямая соединительная линия 11">
            <a:extLst>
              <a:ext uri="{FF2B5EF4-FFF2-40B4-BE49-F238E27FC236}">
                <a16:creationId xmlns:a16="http://schemas.microsoft.com/office/drawing/2014/main" id="{5659E590-18B3-4546-A560-8041126D6FBA}"/>
              </a:ext>
            </a:extLst>
          </p:cNvPr>
          <p:cNvCxnSpPr>
            <a:cxnSpLocks/>
            <a:stCxn id="8" idx="0"/>
            <a:endCxn id="8" idx="2"/>
          </p:cNvCxnSpPr>
          <p:nvPr/>
        </p:nvCxnSpPr>
        <p:spPr>
          <a:xfrm>
            <a:off x="5042798" y="627534"/>
            <a:ext cx="0" cy="1686321"/>
          </a:xfrm>
          <a:prstGeom prst="line">
            <a:avLst/>
          </a:prstGeom>
        </p:spPr>
        <p:style>
          <a:lnRef idx="1">
            <a:schemeClr val="dk1"/>
          </a:lnRef>
          <a:fillRef idx="0">
            <a:schemeClr val="dk1"/>
          </a:fillRef>
          <a:effectRef idx="0">
            <a:schemeClr val="dk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0D865D3B-DFB0-A347-86BC-74D26D1F739E}"/>
              </a:ext>
            </a:extLst>
          </p:cNvPr>
          <p:cNvCxnSpPr>
            <a:cxnSpLocks/>
            <a:stCxn id="10" idx="0"/>
            <a:endCxn id="10" idx="2"/>
          </p:cNvCxnSpPr>
          <p:nvPr/>
        </p:nvCxnSpPr>
        <p:spPr>
          <a:xfrm>
            <a:off x="7712604" y="627533"/>
            <a:ext cx="0" cy="168849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37821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829F3C26-7BF8-BC48-84FB-BCD63A361FD3}"/>
              </a:ext>
            </a:extLst>
          </p:cNvPr>
          <p:cNvSpPr>
            <a:spLocks noGrp="1"/>
          </p:cNvSpPr>
          <p:nvPr>
            <p:ph type="title"/>
          </p:nvPr>
        </p:nvSpPr>
        <p:spPr>
          <a:xfrm>
            <a:off x="4714222" y="202935"/>
            <a:ext cx="4260644" cy="1163685"/>
          </a:xfrm>
        </p:spPr>
        <p:txBody>
          <a:bodyPr>
            <a:normAutofit/>
          </a:bodyPr>
          <a:lstStyle/>
          <a:p>
            <a:pPr algn="l"/>
            <a:r>
              <a:rPr lang="ru-RU" sz="1400" b="1" dirty="0">
                <a:latin typeface="Arial" panose="020B0604020202020204" pitchFamily="34" charset="0"/>
                <a:cs typeface="Arial" panose="020B0604020202020204" pitchFamily="34" charset="0"/>
              </a:rPr>
              <a:t>ТЕАТР В ЧЕМОДАНЧИКЕ</a:t>
            </a:r>
            <a:br>
              <a:rPr lang="ru-RU" sz="1400" b="1" dirty="0">
                <a:latin typeface="Arial" panose="020B0604020202020204" pitchFamily="34" charset="0"/>
                <a:cs typeface="Arial" panose="020B0604020202020204" pitchFamily="34" charset="0"/>
              </a:rPr>
            </a:br>
            <a:r>
              <a:rPr lang="ru-RU" sz="400" b="1" dirty="0">
                <a:latin typeface="Arial" panose="020B0604020202020204" pitchFamily="34" charset="0"/>
                <a:cs typeface="Arial" panose="020B0604020202020204" pitchFamily="34" charset="0"/>
              </a:rPr>
              <a:t/>
            </a:r>
            <a:br>
              <a:rPr lang="ru-RU" sz="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Творческая деятельность и речевое развитие в детском саду</a:t>
            </a:r>
            <a:br>
              <a:rPr lang="ru-RU" sz="1400" b="1" dirty="0">
                <a:latin typeface="Arial" panose="020B0604020202020204" pitchFamily="34" charset="0"/>
                <a:cs typeface="Arial" panose="020B0604020202020204" pitchFamily="34" charset="0"/>
              </a:rPr>
            </a:br>
            <a:r>
              <a:rPr lang="ru-RU" sz="500" b="1" dirty="0">
                <a:latin typeface="Arial" panose="020B0604020202020204" pitchFamily="34" charset="0"/>
                <a:cs typeface="Arial" panose="020B0604020202020204" pitchFamily="34" charset="0"/>
              </a:rPr>
              <a:t/>
            </a:r>
            <a:br>
              <a:rPr lang="ru-RU" sz="500" b="1" dirty="0">
                <a:latin typeface="Arial" panose="020B0604020202020204" pitchFamily="34" charset="0"/>
                <a:cs typeface="Arial" panose="020B0604020202020204" pitchFamily="34" charset="0"/>
              </a:rPr>
            </a:br>
            <a:r>
              <a:rPr lang="ru-RU" sz="1200" dirty="0">
                <a:latin typeface="Arial" panose="020B0604020202020204" pitchFamily="34" charset="0"/>
                <a:cs typeface="Arial" panose="020B0604020202020204" pitchFamily="34" charset="0"/>
              </a:rPr>
              <a:t>А. </a:t>
            </a:r>
            <a:r>
              <a:rPr lang="ru-RU" sz="1200" dirty="0" err="1">
                <a:latin typeface="Arial" panose="020B0604020202020204" pitchFamily="34" charset="0"/>
                <a:cs typeface="Arial" panose="020B0604020202020204" pitchFamily="34" charset="0"/>
              </a:rPr>
              <a:t>Бостельман</a:t>
            </a:r>
            <a:r>
              <a:rPr lang="ru-RU" sz="1200" dirty="0">
                <a:latin typeface="Arial" panose="020B0604020202020204" pitchFamily="34" charset="0"/>
                <a:cs typeface="Arial" panose="020B0604020202020204" pitchFamily="34" charset="0"/>
              </a:rPr>
              <a:t>, М. </a:t>
            </a:r>
            <a:r>
              <a:rPr lang="ru-RU" sz="1200" dirty="0" err="1">
                <a:latin typeface="Arial" panose="020B0604020202020204" pitchFamily="34" charset="0"/>
                <a:cs typeface="Arial" panose="020B0604020202020204" pitchFamily="34" charset="0"/>
              </a:rPr>
              <a:t>Финк</a:t>
            </a:r>
            <a:endParaRPr lang="ru-RU" sz="1200"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743818B1-CFE8-D446-8191-EEABC937F1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163"/>
            <a:ext cx="4583811" cy="4583811"/>
          </a:xfrm>
          <a:prstGeom prst="rect">
            <a:avLst/>
          </a:prstGeom>
        </p:spPr>
      </p:pic>
      <p:sp>
        <p:nvSpPr>
          <p:cNvPr id="7" name="TextBox 6">
            <a:extLst>
              <a:ext uri="{FF2B5EF4-FFF2-40B4-BE49-F238E27FC236}">
                <a16:creationId xmlns:a16="http://schemas.microsoft.com/office/drawing/2014/main" id="{87222FE5-0DE1-0749-9B95-9648ADD63737}"/>
              </a:ext>
            </a:extLst>
          </p:cNvPr>
          <p:cNvSpPr txBox="1"/>
          <p:nvPr/>
        </p:nvSpPr>
        <p:spPr>
          <a:xfrm>
            <a:off x="4714222" y="1359171"/>
            <a:ext cx="4429778" cy="3108543"/>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Как по волшебству, повседневные истории, сказки, песни превращаются в сюжеты пьес с помощью магического чемоданчика, колдовского мешочка историй или забавных пальчиковых кукол.</a:t>
            </a:r>
          </a:p>
          <a:p>
            <a:r>
              <a:rPr lang="ru-RU" sz="1400" dirty="0">
                <a:latin typeface="Arial" panose="020B0604020202020204" pitchFamily="34" charset="0"/>
                <a:cs typeface="Arial" panose="020B0604020202020204" pitchFamily="34" charset="0"/>
              </a:rPr>
              <a:t>Собранные в книге идеи помогут самостоятельно изготовить необходимый театральный реквизит, подскажут, как правильно укрепить декорации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на крышке снятого с антресолей чемодана или превратить старый аквариум и картонную коробку в сцену, на которой разворачиваются захватывающие приключения. Придуманные сценарии и разыгранные представления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как нельзя лучше способствуют развитию речи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у детей дошкольного возраста.</a:t>
            </a:r>
          </a:p>
        </p:txBody>
      </p:sp>
    </p:spTree>
    <p:extLst>
      <p:ext uri="{BB962C8B-B14F-4D97-AF65-F5344CB8AC3E}">
        <p14:creationId xmlns:p14="http://schemas.microsoft.com/office/powerpoint/2010/main" val="32076361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979163A6-C03A-6948-B925-E3D88848DD43}"/>
              </a:ext>
            </a:extLst>
          </p:cNvPr>
          <p:cNvSpPr>
            <a:spLocks noGrp="1"/>
          </p:cNvSpPr>
          <p:nvPr>
            <p:ph type="title"/>
          </p:nvPr>
        </p:nvSpPr>
        <p:spPr>
          <a:xfrm>
            <a:off x="4720247" y="195486"/>
            <a:ext cx="4028217" cy="802096"/>
          </a:xfrm>
        </p:spPr>
        <p:txBody>
          <a:bodyPr>
            <a:normAutofit fontScale="90000"/>
          </a:bodyPr>
          <a:lstStyle/>
          <a:p>
            <a:pPr algn="l"/>
            <a:r>
              <a:rPr lang="ru-RU" sz="1600" b="1" dirty="0">
                <a:latin typeface="Arial" panose="020B0604020202020204" pitchFamily="34" charset="0"/>
                <a:cs typeface="Arial" panose="020B0604020202020204" pitchFamily="34" charset="0"/>
              </a:rPr>
              <a:t>ВОЛШЕБНЫЕ МЕШОЧКИ ИСТОРИЙ</a:t>
            </a:r>
            <a:br>
              <a:rPr lang="ru-RU" sz="1600" b="1" dirty="0">
                <a:latin typeface="Arial" panose="020B0604020202020204" pitchFamily="34" charset="0"/>
                <a:cs typeface="Arial" panose="020B0604020202020204" pitchFamily="34" charset="0"/>
              </a:rPr>
            </a:br>
            <a:r>
              <a:rPr lang="ru-RU" sz="300" b="1" dirty="0">
                <a:latin typeface="Arial" panose="020B0604020202020204" pitchFamily="34" charset="0"/>
                <a:cs typeface="Arial" panose="020B0604020202020204" pitchFamily="34" charset="0"/>
              </a:rPr>
              <a:t/>
            </a:r>
            <a:br>
              <a:rPr lang="ru-RU" sz="300" b="1" dirty="0">
                <a:latin typeface="Arial" panose="020B0604020202020204" pitchFamily="34" charset="0"/>
                <a:cs typeface="Arial" panose="020B0604020202020204" pitchFamily="34" charset="0"/>
              </a:rPr>
            </a:br>
            <a:r>
              <a:rPr lang="ru-RU" sz="1600" b="1" dirty="0">
                <a:latin typeface="Arial" panose="020B0604020202020204" pitchFamily="34" charset="0"/>
                <a:cs typeface="Arial" panose="020B0604020202020204" pitchFamily="34" charset="0"/>
              </a:rPr>
              <a:t>Инсценировки для детей раннего возраста</a:t>
            </a:r>
            <a:r>
              <a:rPr lang="ru-RU" sz="1400" dirty="0">
                <a:latin typeface="Arial" panose="020B0604020202020204" pitchFamily="34" charset="0"/>
                <a:cs typeface="Arial" panose="020B0604020202020204" pitchFamily="34" charset="0"/>
              </a:rPr>
              <a:t/>
            </a:r>
            <a:br>
              <a:rPr lang="ru-RU" sz="1400" dirty="0">
                <a:latin typeface="Arial" panose="020B0604020202020204" pitchFamily="34" charset="0"/>
                <a:cs typeface="Arial" panose="020B0604020202020204" pitchFamily="34" charset="0"/>
              </a:rPr>
            </a:br>
            <a:r>
              <a:rPr lang="ru-RU" sz="700" dirty="0">
                <a:latin typeface="Arial" panose="020B0604020202020204" pitchFamily="34" charset="0"/>
                <a:cs typeface="Arial" panose="020B0604020202020204" pitchFamily="34" charset="0"/>
              </a:rPr>
              <a:t/>
            </a:r>
            <a:br>
              <a:rPr lang="ru-RU" sz="700" dirty="0">
                <a:latin typeface="Arial" panose="020B0604020202020204" pitchFamily="34" charset="0"/>
                <a:cs typeface="Arial" panose="020B0604020202020204" pitchFamily="34" charset="0"/>
              </a:rPr>
            </a:br>
            <a:r>
              <a:rPr lang="ru-RU" sz="1200" dirty="0">
                <a:latin typeface="Arial" panose="020B0604020202020204" pitchFamily="34" charset="0"/>
                <a:cs typeface="Arial" panose="020B0604020202020204" pitchFamily="34" charset="0"/>
              </a:rPr>
              <a:t>С. </a:t>
            </a:r>
            <a:r>
              <a:rPr lang="ru-RU" sz="1200" dirty="0" err="1">
                <a:latin typeface="Arial" panose="020B0604020202020204" pitchFamily="34" charset="0"/>
                <a:cs typeface="Arial" panose="020B0604020202020204" pitchFamily="34" charset="0"/>
              </a:rPr>
              <a:t>Эстрайхер</a:t>
            </a:r>
            <a:r>
              <a:rPr lang="ru-RU" sz="1200" dirty="0">
                <a:latin typeface="Arial" panose="020B0604020202020204" pitchFamily="34" charset="0"/>
                <a:cs typeface="Arial" panose="020B0604020202020204" pitchFamily="34" charset="0"/>
              </a:rPr>
              <a:t>, С. </a:t>
            </a:r>
            <a:r>
              <a:rPr lang="ru-RU" sz="1200" dirty="0" err="1">
                <a:latin typeface="Arial" panose="020B0604020202020204" pitchFamily="34" charset="0"/>
                <a:cs typeface="Arial" panose="020B0604020202020204" pitchFamily="34" charset="0"/>
              </a:rPr>
              <a:t>Швинд</a:t>
            </a:r>
            <a:r>
              <a:rPr lang="ru-RU" sz="1200" dirty="0">
                <a:latin typeface="Arial" panose="020B0604020202020204" pitchFamily="34" charset="0"/>
                <a:cs typeface="Arial" panose="020B0604020202020204" pitchFamily="34" charset="0"/>
              </a:rPr>
              <a:t>, И. </a:t>
            </a:r>
            <a:r>
              <a:rPr lang="ru-RU" sz="1200" dirty="0" err="1">
                <a:latin typeface="Arial" panose="020B0604020202020204" pitchFamily="34" charset="0"/>
                <a:cs typeface="Arial" panose="020B0604020202020204" pitchFamily="34" charset="0"/>
              </a:rPr>
              <a:t>Трауб</a:t>
            </a:r>
            <a:endParaRPr lang="ru-RU" sz="1300"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378E5994-F388-8F40-8F41-D245E7B453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809"/>
            <a:ext cx="4587974" cy="4587974"/>
          </a:xfrm>
          <a:prstGeom prst="rect">
            <a:avLst/>
          </a:prstGeom>
        </p:spPr>
      </p:pic>
      <p:sp>
        <p:nvSpPr>
          <p:cNvPr id="7" name="TextBox 6">
            <a:extLst>
              <a:ext uri="{FF2B5EF4-FFF2-40B4-BE49-F238E27FC236}">
                <a16:creationId xmlns:a16="http://schemas.microsoft.com/office/drawing/2014/main" id="{B1ABBD92-11B9-624F-9C82-79FEFB232E55}"/>
              </a:ext>
            </a:extLst>
          </p:cNvPr>
          <p:cNvSpPr txBox="1"/>
          <p:nvPr/>
        </p:nvSpPr>
        <p:spPr>
          <a:xfrm>
            <a:off x="4796486" y="2921816"/>
            <a:ext cx="4312018" cy="1600438"/>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Мешочки историй помогают в форме коротких театральных инсценировок познакомить детей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с реалиями повседневной жизни. </a:t>
            </a:r>
          </a:p>
          <a:p>
            <a:r>
              <a:rPr lang="ru-RU" sz="1400" dirty="0">
                <a:latin typeface="Arial" panose="020B0604020202020204" pitchFamily="34" charset="0"/>
                <a:cs typeface="Arial" panose="020B0604020202020204" pitchFamily="34" charset="0"/>
              </a:rPr>
              <a:t>Издание представляет собой сборник сценариев с приложенными текстами и реквизитом, чтобы каждый педагог мог рассказать любую историю без подготовки.</a:t>
            </a:r>
          </a:p>
        </p:txBody>
      </p:sp>
      <p:pic>
        <p:nvPicPr>
          <p:cNvPr id="6" name="Рисунок 5">
            <a:extLst>
              <a:ext uri="{FF2B5EF4-FFF2-40B4-BE49-F238E27FC236}">
                <a16:creationId xmlns:a16="http://schemas.microsoft.com/office/drawing/2014/main" id="{36AB888A-5EAC-A84D-B63B-C5B88C72AC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949" y="1125637"/>
            <a:ext cx="3763499" cy="1724014"/>
          </a:xfrm>
          <a:prstGeom prst="rect">
            <a:avLst/>
          </a:prstGeom>
          <a:ln>
            <a:solidFill>
              <a:schemeClr val="tx1">
                <a:lumMod val="75000"/>
                <a:lumOff val="25000"/>
              </a:schemeClr>
            </a:solidFill>
          </a:ln>
        </p:spPr>
      </p:pic>
      <p:cxnSp>
        <p:nvCxnSpPr>
          <p:cNvPr id="13" name="Прямая соединительная линия 12">
            <a:extLst>
              <a:ext uri="{FF2B5EF4-FFF2-40B4-BE49-F238E27FC236}">
                <a16:creationId xmlns:a16="http://schemas.microsoft.com/office/drawing/2014/main" id="{6A53E1C3-A50B-644F-8530-A328224E4543}"/>
              </a:ext>
            </a:extLst>
          </p:cNvPr>
          <p:cNvCxnSpPr>
            <a:cxnSpLocks/>
            <a:stCxn id="6" idx="0"/>
            <a:endCxn id="6" idx="2"/>
          </p:cNvCxnSpPr>
          <p:nvPr/>
        </p:nvCxnSpPr>
        <p:spPr>
          <a:xfrm>
            <a:off x="6722699" y="1125637"/>
            <a:ext cx="0" cy="1724014"/>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480447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979163A6-C03A-6948-B925-E3D88848DD43}"/>
              </a:ext>
            </a:extLst>
          </p:cNvPr>
          <p:cNvSpPr>
            <a:spLocks noGrp="1"/>
          </p:cNvSpPr>
          <p:nvPr>
            <p:ph type="title"/>
          </p:nvPr>
        </p:nvSpPr>
        <p:spPr>
          <a:xfrm>
            <a:off x="5131913" y="208959"/>
            <a:ext cx="4028217" cy="802096"/>
          </a:xfrm>
        </p:spPr>
        <p:txBody>
          <a:bodyPr>
            <a:normAutofit fontScale="90000"/>
          </a:bodyPr>
          <a:lstStyle/>
          <a:p>
            <a:pPr algn="l"/>
            <a:r>
              <a:rPr lang="ru-RU" sz="1600" b="1" dirty="0">
                <a:latin typeface="Arial" panose="020B0604020202020204" pitchFamily="34" charset="0"/>
                <a:cs typeface="Arial" panose="020B0604020202020204" pitchFamily="34" charset="0"/>
              </a:rPr>
              <a:t>РАЗВИТИЕ ГРАФОМОТОРИКИ И РЕЧИ </a:t>
            </a:r>
            <a:br>
              <a:rPr lang="ru-RU" sz="1600" b="1" dirty="0">
                <a:latin typeface="Arial" panose="020B0604020202020204" pitchFamily="34" charset="0"/>
                <a:cs typeface="Arial" panose="020B0604020202020204" pitchFamily="34" charset="0"/>
              </a:rPr>
            </a:br>
            <a:r>
              <a:rPr lang="ru-RU" sz="1600" b="1" dirty="0">
                <a:latin typeface="Arial" panose="020B0604020202020204" pitchFamily="34" charset="0"/>
                <a:cs typeface="Arial" panose="020B0604020202020204" pitchFamily="34" charset="0"/>
              </a:rPr>
              <a:t>В ДЕТСКОМ САДУ</a:t>
            </a:r>
            <a:br>
              <a:rPr lang="ru-RU" sz="1600" b="1" dirty="0">
                <a:latin typeface="Arial" panose="020B0604020202020204" pitchFamily="34" charset="0"/>
                <a:cs typeface="Arial" panose="020B0604020202020204" pitchFamily="34" charset="0"/>
              </a:rPr>
            </a:br>
            <a:r>
              <a:rPr lang="ru-RU" sz="300" b="1" dirty="0">
                <a:latin typeface="Arial" panose="020B0604020202020204" pitchFamily="34" charset="0"/>
                <a:cs typeface="Arial" panose="020B0604020202020204" pitchFamily="34" charset="0"/>
              </a:rPr>
              <a:t/>
            </a:r>
            <a:br>
              <a:rPr lang="ru-RU" sz="300" b="1" dirty="0">
                <a:latin typeface="Arial" panose="020B0604020202020204" pitchFamily="34" charset="0"/>
                <a:cs typeface="Arial" panose="020B0604020202020204" pitchFamily="34" charset="0"/>
              </a:rPr>
            </a:br>
            <a:r>
              <a:rPr lang="ru-RU" sz="1600" b="1" dirty="0">
                <a:latin typeface="Arial" panose="020B0604020202020204" pitchFamily="34" charset="0"/>
                <a:cs typeface="Arial" panose="020B0604020202020204" pitchFamily="34" charset="0"/>
              </a:rPr>
              <a:t>Истории в стихах для занятий рисованием</a:t>
            </a:r>
            <a:r>
              <a:rPr lang="ru-RU" sz="700" dirty="0">
                <a:latin typeface="Arial" panose="020B0604020202020204" pitchFamily="34" charset="0"/>
                <a:cs typeface="Arial" panose="020B0604020202020204" pitchFamily="34" charset="0"/>
              </a:rPr>
              <a:t/>
            </a:r>
            <a:br>
              <a:rPr lang="ru-RU" sz="700" dirty="0">
                <a:latin typeface="Arial" panose="020B0604020202020204" pitchFamily="34" charset="0"/>
                <a:cs typeface="Arial" panose="020B0604020202020204" pitchFamily="34" charset="0"/>
              </a:rPr>
            </a:br>
            <a:r>
              <a:rPr lang="ru-RU" sz="1200" dirty="0">
                <a:latin typeface="Arial" panose="020B0604020202020204" pitchFamily="34" charset="0"/>
                <a:cs typeface="Arial" panose="020B0604020202020204" pitchFamily="34" charset="0"/>
              </a:rPr>
              <a:t>С. </a:t>
            </a:r>
            <a:r>
              <a:rPr lang="ru-RU" sz="1200" dirty="0" err="1">
                <a:latin typeface="Arial" panose="020B0604020202020204" pitchFamily="34" charset="0"/>
                <a:cs typeface="Arial" panose="020B0604020202020204" pitchFamily="34" charset="0"/>
              </a:rPr>
              <a:t>Эстрайхер</a:t>
            </a:r>
            <a:r>
              <a:rPr lang="ru-RU" sz="1200" dirty="0">
                <a:latin typeface="Arial" panose="020B0604020202020204" pitchFamily="34" charset="0"/>
                <a:cs typeface="Arial" panose="020B0604020202020204" pitchFamily="34" charset="0"/>
              </a:rPr>
              <a:t>, Ш. </a:t>
            </a:r>
            <a:r>
              <a:rPr lang="ru-RU" sz="1200" dirty="0" err="1">
                <a:latin typeface="Arial" panose="020B0604020202020204" pitchFamily="34" charset="0"/>
                <a:cs typeface="Arial" panose="020B0604020202020204" pitchFamily="34" charset="0"/>
              </a:rPr>
              <a:t>Френцель</a:t>
            </a:r>
            <a:endParaRPr lang="ru-RU" sz="13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1ABBD92-11B9-624F-9C82-79FEFB232E55}"/>
              </a:ext>
            </a:extLst>
          </p:cNvPr>
          <p:cNvSpPr txBox="1"/>
          <p:nvPr/>
        </p:nvSpPr>
        <p:spPr>
          <a:xfrm>
            <a:off x="5011957" y="1036389"/>
            <a:ext cx="4268128" cy="2377574"/>
          </a:xfrm>
          <a:prstGeom prst="rect">
            <a:avLst/>
          </a:prstGeom>
          <a:noFill/>
        </p:spPr>
        <p:txBody>
          <a:bodyPr wrap="square" rtlCol="0">
            <a:spAutoFit/>
          </a:bodyPr>
          <a:lstStyle/>
          <a:p>
            <a:pPr algn="l"/>
            <a:r>
              <a:rPr lang="ru-RU" sz="1350" b="0" i="0" u="none" strike="noStrike" baseline="0" dirty="0">
                <a:latin typeface="Arial" panose="020B0604020202020204" pitchFamily="34" charset="0"/>
                <a:cs typeface="Arial" panose="020B0604020202020204" pitchFamily="34" charset="0"/>
              </a:rPr>
              <a:t>Рассказывать стихи и одновременно изображать на бумаге их содержание — хороший способ развития речи и подготовки к письму. В книге собраны 24 стихотворения: каждой строфе соответствует этап создания рисунка, так — </a:t>
            </a:r>
            <a:br>
              <a:rPr lang="ru-RU" sz="1350" b="0" i="0" u="none" strike="noStrike" baseline="0" dirty="0">
                <a:latin typeface="Arial" panose="020B0604020202020204" pitchFamily="34" charset="0"/>
                <a:cs typeface="Arial" panose="020B0604020202020204" pitchFamily="34" charset="0"/>
              </a:rPr>
            </a:br>
            <a:r>
              <a:rPr lang="ru-RU" sz="1350" b="0" i="0" u="none" strike="noStrike" baseline="0" dirty="0">
                <a:latin typeface="Arial" panose="020B0604020202020204" pitchFamily="34" charset="0"/>
                <a:cs typeface="Arial" panose="020B0604020202020204" pitchFamily="34" charset="0"/>
              </a:rPr>
              <a:t>шаг за шагом — на листе появляется красочная картинка. Для отработки свободного движения руки изображения состоят из определенных </a:t>
            </a:r>
            <a:br>
              <a:rPr lang="ru-RU" sz="1350" b="0" i="0" u="none" strike="noStrike" baseline="0" dirty="0">
                <a:latin typeface="Arial" panose="020B0604020202020204" pitchFamily="34" charset="0"/>
                <a:cs typeface="Arial" panose="020B0604020202020204" pitchFamily="34" charset="0"/>
              </a:rPr>
            </a:br>
            <a:r>
              <a:rPr lang="ru-RU" sz="1350" b="0" i="0" u="none" strike="noStrike" baseline="0" dirty="0">
                <a:latin typeface="Arial" panose="020B0604020202020204" pitchFamily="34" charset="0"/>
                <a:cs typeface="Arial" panose="020B0604020202020204" pitchFamily="34" charset="0"/>
              </a:rPr>
              <a:t>линий и форм. А простые советы помогут избежать трудностей при формировании </a:t>
            </a:r>
            <a:r>
              <a:rPr lang="ru-RU" sz="1350" b="0" i="0" u="none" strike="noStrike" baseline="0" dirty="0" err="1">
                <a:latin typeface="Arial" panose="020B0604020202020204" pitchFamily="34" charset="0"/>
                <a:cs typeface="Arial" panose="020B0604020202020204" pitchFamily="34" charset="0"/>
              </a:rPr>
              <a:t>графомоторных</a:t>
            </a:r>
            <a:r>
              <a:rPr lang="ru-RU" sz="1350" b="0" i="0" u="none" strike="noStrike" baseline="0" dirty="0">
                <a:latin typeface="Arial" panose="020B0604020202020204" pitchFamily="34" charset="0"/>
                <a:cs typeface="Arial" panose="020B0604020202020204" pitchFamily="34" charset="0"/>
              </a:rPr>
              <a:t> навыков.</a:t>
            </a:r>
          </a:p>
        </p:txBody>
      </p:sp>
      <p:pic>
        <p:nvPicPr>
          <p:cNvPr id="11" name="Рисунок 10">
            <a:extLst>
              <a:ext uri="{FF2B5EF4-FFF2-40B4-BE49-F238E27FC236}">
                <a16:creationId xmlns:a16="http://schemas.microsoft.com/office/drawing/2014/main" id="{DD53D826-0FA4-405F-85B7-45F14FF890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4562" y="4469293"/>
            <a:ext cx="1581723" cy="296162"/>
          </a:xfrm>
          <a:prstGeom prst="rect">
            <a:avLst/>
          </a:prstGeom>
        </p:spPr>
      </p:pic>
      <p:sp>
        <p:nvSpPr>
          <p:cNvPr id="10" name="TextBox 9">
            <a:extLst>
              <a:ext uri="{FF2B5EF4-FFF2-40B4-BE49-F238E27FC236}">
                <a16:creationId xmlns:a16="http://schemas.microsoft.com/office/drawing/2014/main" id="{39971FEF-C6C4-4952-882E-BFDA592E40EA}"/>
              </a:ext>
            </a:extLst>
          </p:cNvPr>
          <p:cNvSpPr txBox="1"/>
          <p:nvPr/>
        </p:nvSpPr>
        <p:spPr>
          <a:xfrm>
            <a:off x="7596336" y="4443959"/>
            <a:ext cx="971573" cy="307777"/>
          </a:xfrm>
          <a:prstGeom prst="rect">
            <a:avLst/>
          </a:prstGeom>
          <a:noFill/>
        </p:spPr>
        <p:txBody>
          <a:bodyPr wrap="square" rtlCol="0">
            <a:spAutoFit/>
          </a:bodyPr>
          <a:lstStyle/>
          <a:p>
            <a:r>
              <a:rPr lang="ru-RU" sz="1400" b="1" dirty="0">
                <a:solidFill>
                  <a:schemeClr val="bg1"/>
                </a:solidFill>
              </a:rPr>
              <a:t>новинка</a:t>
            </a:r>
          </a:p>
        </p:txBody>
      </p:sp>
      <p:pic>
        <p:nvPicPr>
          <p:cNvPr id="12" name="Рисунок 11">
            <a:extLst>
              <a:ext uri="{FF2B5EF4-FFF2-40B4-BE49-F238E27FC236}">
                <a16:creationId xmlns:a16="http://schemas.microsoft.com/office/drawing/2014/main" id="{128A32A3-AC87-4A9D-B260-591CAA585C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9462" y="3358291"/>
            <a:ext cx="1177952" cy="1080000"/>
          </a:xfrm>
          <a:prstGeom prst="rect">
            <a:avLst/>
          </a:prstGeom>
          <a:ln>
            <a:solidFill>
              <a:schemeClr val="tx1"/>
            </a:solidFill>
          </a:ln>
        </p:spPr>
      </p:pic>
      <p:pic>
        <p:nvPicPr>
          <p:cNvPr id="15" name="Рисунок 14">
            <a:extLst>
              <a:ext uri="{FF2B5EF4-FFF2-40B4-BE49-F238E27FC236}">
                <a16:creationId xmlns:a16="http://schemas.microsoft.com/office/drawing/2014/main" id="{FC7051F3-0C02-437C-BAE4-1E379C79CD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2360" y="3192815"/>
            <a:ext cx="1178743" cy="1080000"/>
          </a:xfrm>
          <a:prstGeom prst="rect">
            <a:avLst/>
          </a:prstGeom>
          <a:ln>
            <a:solidFill>
              <a:schemeClr val="tx1"/>
            </a:solidFill>
          </a:ln>
        </p:spPr>
      </p:pic>
      <p:pic>
        <p:nvPicPr>
          <p:cNvPr id="17" name="Рисунок 16">
            <a:extLst>
              <a:ext uri="{FF2B5EF4-FFF2-40B4-BE49-F238E27FC236}">
                <a16:creationId xmlns:a16="http://schemas.microsoft.com/office/drawing/2014/main" id="{702B9A00-CE15-4EF4-B494-DBF6F55399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0414"/>
            <a:ext cx="4966595" cy="4551398"/>
          </a:xfrm>
          <a:prstGeom prst="rect">
            <a:avLst/>
          </a:prstGeom>
        </p:spPr>
      </p:pic>
    </p:spTree>
    <p:extLst>
      <p:ext uri="{BB962C8B-B14F-4D97-AF65-F5344CB8AC3E}">
        <p14:creationId xmlns:p14="http://schemas.microsoft.com/office/powerpoint/2010/main" val="13173707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BBC11B0B-80CD-D84C-A1CF-A2F983F8007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306213">
            <a:off x="6951104" y="1210251"/>
            <a:ext cx="1944824" cy="1769481"/>
          </a:xfrm>
          <a:prstGeom prst="rect">
            <a:avLst/>
          </a:prstGeom>
          <a:ln w="6350">
            <a:solidFill>
              <a:schemeClr val="tx1">
                <a:lumMod val="75000"/>
                <a:lumOff val="25000"/>
              </a:schemeClr>
            </a:solidFill>
          </a:ln>
        </p:spPr>
      </p:pic>
      <p:sp>
        <p:nvSpPr>
          <p:cNvPr id="3" name="Заголовок 1">
            <a:extLst>
              <a:ext uri="{FF2B5EF4-FFF2-40B4-BE49-F238E27FC236}">
                <a16:creationId xmlns:a16="http://schemas.microsoft.com/office/drawing/2014/main" id="{460A47EC-B112-0F44-8222-AE66CFB69563}"/>
              </a:ext>
            </a:extLst>
          </p:cNvPr>
          <p:cNvSpPr>
            <a:spLocks noGrp="1"/>
          </p:cNvSpPr>
          <p:nvPr>
            <p:ph type="title"/>
          </p:nvPr>
        </p:nvSpPr>
        <p:spPr>
          <a:xfrm>
            <a:off x="5119068" y="233934"/>
            <a:ext cx="4051474" cy="929602"/>
          </a:xfrm>
        </p:spPr>
        <p:txBody>
          <a:bodyPr>
            <a:noAutofit/>
          </a:bodyPr>
          <a:lstStyle/>
          <a:p>
            <a:pPr algn="l"/>
            <a:r>
              <a:rPr lang="ru-RU" sz="1400" b="1" dirty="0">
                <a:latin typeface="Arial" panose="020B0604020202020204" pitchFamily="34" charset="0"/>
                <a:cs typeface="Arial" panose="020B0604020202020204" pitchFamily="34" charset="0"/>
              </a:rPr>
              <a:t>АТЕЛЬЕ В ЯСЛЯХ</a:t>
            </a:r>
            <a:br>
              <a:rPr lang="ru-RU" sz="1400" b="1" dirty="0">
                <a:latin typeface="Arial" panose="020B0604020202020204" pitchFamily="34" charset="0"/>
                <a:cs typeface="Arial" panose="020B0604020202020204" pitchFamily="34" charset="0"/>
              </a:rPr>
            </a:br>
            <a:r>
              <a:rPr lang="ru-RU" sz="500" b="1" dirty="0">
                <a:latin typeface="Arial" panose="020B0604020202020204" pitchFamily="34" charset="0"/>
                <a:cs typeface="Arial" panose="020B0604020202020204" pitchFamily="34" charset="0"/>
              </a:rPr>
              <a:t/>
            </a:r>
            <a:br>
              <a:rPr lang="ru-RU" sz="500" b="1"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Рисуем, размазываем и мастерим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с детьми до 3 лет</a:t>
            </a:r>
            <a:br>
              <a:rPr lang="ru-RU" sz="1400" dirty="0">
                <a:latin typeface="Arial" panose="020B0604020202020204" pitchFamily="34" charset="0"/>
                <a:cs typeface="Arial" panose="020B0604020202020204" pitchFamily="34" charset="0"/>
              </a:rPr>
            </a:br>
            <a:r>
              <a:rPr lang="ru-RU" sz="600" dirty="0">
                <a:latin typeface="Arial" panose="020B0604020202020204" pitchFamily="34" charset="0"/>
                <a:cs typeface="Arial" panose="020B0604020202020204" pitchFamily="34" charset="0"/>
              </a:rPr>
              <a:t/>
            </a:r>
            <a:br>
              <a:rPr lang="ru-RU" sz="600" dirty="0">
                <a:latin typeface="Arial" panose="020B0604020202020204" pitchFamily="34" charset="0"/>
                <a:cs typeface="Arial" panose="020B0604020202020204" pitchFamily="34" charset="0"/>
              </a:rPr>
            </a:br>
            <a:r>
              <a:rPr lang="ru-RU" sz="1100" dirty="0">
                <a:latin typeface="Arial" panose="020B0604020202020204" pitchFamily="34" charset="0"/>
                <a:cs typeface="Arial" panose="020B0604020202020204" pitchFamily="34" charset="0"/>
              </a:rPr>
              <a:t>А. </a:t>
            </a:r>
            <a:r>
              <a:rPr lang="ru-RU" sz="1100" dirty="0" err="1">
                <a:latin typeface="Arial" panose="020B0604020202020204" pitchFamily="34" charset="0"/>
                <a:cs typeface="Arial" panose="020B0604020202020204" pitchFamily="34" charset="0"/>
              </a:rPr>
              <a:t>Бостельман</a:t>
            </a:r>
            <a:r>
              <a:rPr lang="ru-RU" sz="1100" dirty="0">
                <a:latin typeface="Arial" panose="020B0604020202020204" pitchFamily="34" charset="0"/>
                <a:cs typeface="Arial" panose="020B0604020202020204" pitchFamily="34" charset="0"/>
              </a:rPr>
              <a:t>, М. </a:t>
            </a:r>
            <a:r>
              <a:rPr lang="ru-RU" sz="1100" dirty="0" err="1">
                <a:latin typeface="Arial" panose="020B0604020202020204" pitchFamily="34" charset="0"/>
                <a:cs typeface="Arial" panose="020B0604020202020204" pitchFamily="34" charset="0"/>
              </a:rPr>
              <a:t>Финк</a:t>
            </a:r>
            <a:endParaRPr lang="ru-RU" sz="1200"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03169FD8-5D19-DD4E-A67C-99B35E5ABF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5005063" cy="4587974"/>
          </a:xfrm>
          <a:prstGeom prst="rect">
            <a:avLst/>
          </a:prstGeom>
        </p:spPr>
      </p:pic>
      <p:sp>
        <p:nvSpPr>
          <p:cNvPr id="7" name="TextBox 6">
            <a:extLst>
              <a:ext uri="{FF2B5EF4-FFF2-40B4-BE49-F238E27FC236}">
                <a16:creationId xmlns:a16="http://schemas.microsoft.com/office/drawing/2014/main" id="{0F837214-EAE9-4C4B-9F30-441C6E4CCDDA}"/>
              </a:ext>
            </a:extLst>
          </p:cNvPr>
          <p:cNvSpPr txBox="1"/>
          <p:nvPr/>
        </p:nvSpPr>
        <p:spPr>
          <a:xfrm>
            <a:off x="5087628" y="3331947"/>
            <a:ext cx="4056372" cy="1169551"/>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Как правильно организовать ателье, подробно рассказывается в этом пособии, в нем размещены рецепты красок и практические советы по подготовке инструментов для рисования и других творческих занятий.</a:t>
            </a:r>
          </a:p>
        </p:txBody>
      </p:sp>
      <p:pic>
        <p:nvPicPr>
          <p:cNvPr id="8" name="Рисунок 7">
            <a:extLst>
              <a:ext uri="{FF2B5EF4-FFF2-40B4-BE49-F238E27FC236}">
                <a16:creationId xmlns:a16="http://schemas.microsoft.com/office/drawing/2014/main" id="{A1F0CC5A-2D51-4843-8CBE-E4319BF7248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00941" y="1423465"/>
            <a:ext cx="1883149" cy="1769481"/>
          </a:xfrm>
          <a:prstGeom prst="rect">
            <a:avLst/>
          </a:prstGeom>
          <a:ln w="6350">
            <a:solidFill>
              <a:schemeClr val="tx1">
                <a:lumMod val="75000"/>
                <a:lumOff val="25000"/>
              </a:schemeClr>
            </a:solidFill>
          </a:ln>
        </p:spPr>
      </p:pic>
    </p:spTree>
    <p:extLst>
      <p:ext uri="{BB962C8B-B14F-4D97-AF65-F5344CB8AC3E}">
        <p14:creationId xmlns:p14="http://schemas.microsoft.com/office/powerpoint/2010/main" val="19707968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38423475-C9A2-6E45-8AAF-54F5E2FA0917}"/>
              </a:ext>
            </a:extLst>
          </p:cNvPr>
          <p:cNvSpPr>
            <a:spLocks noGrp="1"/>
          </p:cNvSpPr>
          <p:nvPr>
            <p:ph type="title"/>
          </p:nvPr>
        </p:nvSpPr>
        <p:spPr>
          <a:xfrm>
            <a:off x="5144656" y="137511"/>
            <a:ext cx="4135506" cy="716442"/>
          </a:xfrm>
        </p:spPr>
        <p:txBody>
          <a:bodyPr>
            <a:normAutofit fontScale="90000"/>
          </a:bodyPr>
          <a:lstStyle/>
          <a:p>
            <a:pPr algn="l"/>
            <a:r>
              <a:rPr lang="ru-RU" sz="1300" b="1" dirty="0">
                <a:latin typeface="Arial" panose="020B0604020202020204" pitchFamily="34" charset="0"/>
                <a:cs typeface="Arial" panose="020B0604020202020204" pitchFamily="34" charset="0"/>
              </a:rPr>
              <a:t>ТВОРЧЕСКАЯ МАСТЕРСКАЯ  В ДЕТСКОМ САДУ</a:t>
            </a:r>
            <a:r>
              <a:rPr lang="ru-RU" sz="1400" b="1" dirty="0">
                <a:latin typeface="Arial" panose="020B0604020202020204" pitchFamily="34" charset="0"/>
                <a:cs typeface="Arial" panose="020B0604020202020204" pitchFamily="34" charset="0"/>
              </a:rPr>
              <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Рисуем, лепим, конструируем</a:t>
            </a:r>
            <a:r>
              <a:rPr lang="ru-RU" sz="1400" dirty="0">
                <a:latin typeface="Arial" panose="020B0604020202020204" pitchFamily="34" charset="0"/>
                <a:cs typeface="Arial" panose="020B0604020202020204" pitchFamily="34" charset="0"/>
              </a:rPr>
              <a:t/>
            </a:r>
            <a:br>
              <a:rPr lang="ru-RU" sz="1400" dirty="0">
                <a:latin typeface="Arial" panose="020B0604020202020204" pitchFamily="34" charset="0"/>
                <a:cs typeface="Arial" panose="020B0604020202020204" pitchFamily="34" charset="0"/>
              </a:rPr>
            </a:br>
            <a:r>
              <a:rPr lang="ru-RU" sz="600" dirty="0">
                <a:latin typeface="Arial" panose="020B0604020202020204" pitchFamily="34" charset="0"/>
                <a:cs typeface="Arial" panose="020B0604020202020204" pitchFamily="34" charset="0"/>
              </a:rPr>
              <a:t/>
            </a:r>
            <a:br>
              <a:rPr lang="ru-RU" sz="600" dirty="0">
                <a:latin typeface="Arial" panose="020B0604020202020204" pitchFamily="34" charset="0"/>
                <a:cs typeface="Arial" panose="020B0604020202020204" pitchFamily="34" charset="0"/>
              </a:rPr>
            </a:br>
            <a:r>
              <a:rPr lang="ru-RU" sz="1300" dirty="0">
                <a:latin typeface="Arial" panose="020B0604020202020204" pitchFamily="34" charset="0"/>
                <a:cs typeface="Arial" panose="020B0604020202020204" pitchFamily="34" charset="0"/>
              </a:rPr>
              <a:t>М. </a:t>
            </a:r>
            <a:r>
              <a:rPr lang="ru-RU" sz="1300" dirty="0" err="1">
                <a:latin typeface="Arial" panose="020B0604020202020204" pitchFamily="34" charset="0"/>
                <a:cs typeface="Arial" panose="020B0604020202020204" pitchFamily="34" charset="0"/>
              </a:rPr>
              <a:t>Финк</a:t>
            </a:r>
            <a:r>
              <a:rPr lang="ru-RU" sz="1300" dirty="0">
                <a:latin typeface="Arial" panose="020B0604020202020204" pitchFamily="34" charset="0"/>
                <a:cs typeface="Arial" panose="020B0604020202020204" pitchFamily="34" charset="0"/>
              </a:rPr>
              <a:t>, А. </a:t>
            </a:r>
            <a:r>
              <a:rPr lang="ru-RU" sz="1300" dirty="0" err="1">
                <a:latin typeface="Arial" panose="020B0604020202020204" pitchFamily="34" charset="0"/>
                <a:cs typeface="Arial" panose="020B0604020202020204" pitchFamily="34" charset="0"/>
              </a:rPr>
              <a:t>Бостельман</a:t>
            </a:r>
            <a:endParaRPr lang="ru-RU" sz="1300"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D252FF9F-8F68-0744-8674-7BA9BE6F68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318" y="0"/>
            <a:ext cx="5005063" cy="4587974"/>
          </a:xfrm>
          <a:prstGeom prst="rect">
            <a:avLst/>
          </a:prstGeom>
        </p:spPr>
      </p:pic>
      <p:sp>
        <p:nvSpPr>
          <p:cNvPr id="7" name="TextBox 6">
            <a:extLst>
              <a:ext uri="{FF2B5EF4-FFF2-40B4-BE49-F238E27FC236}">
                <a16:creationId xmlns:a16="http://schemas.microsoft.com/office/drawing/2014/main" id="{CE915A6F-CD40-D345-9FC3-C24C7F45BAAD}"/>
              </a:ext>
            </a:extLst>
          </p:cNvPr>
          <p:cNvSpPr txBox="1"/>
          <p:nvPr/>
        </p:nvSpPr>
        <p:spPr>
          <a:xfrm>
            <a:off x="5148063" y="2460682"/>
            <a:ext cx="4011967" cy="2092881"/>
          </a:xfrm>
          <a:prstGeom prst="rect">
            <a:avLst/>
          </a:prstGeom>
          <a:noFill/>
        </p:spPr>
        <p:txBody>
          <a:bodyPr wrap="square" rtlCol="0">
            <a:spAutoFit/>
          </a:bodyPr>
          <a:lstStyle/>
          <a:p>
            <a:r>
              <a:rPr lang="ru-RU" sz="1300" b="1" dirty="0">
                <a:latin typeface="Arial" panose="020B0604020202020204" pitchFamily="34" charset="0"/>
                <a:cs typeface="Arial" panose="020B0604020202020204" pitchFamily="34" charset="0"/>
              </a:rPr>
              <a:t>Рисование, лепка, конструирование </a:t>
            </a:r>
            <a:r>
              <a:rPr lang="ru-RU" sz="1300" dirty="0">
                <a:latin typeface="Arial" panose="020B0604020202020204" pitchFamily="34" charset="0"/>
                <a:cs typeface="Arial" panose="020B0604020202020204" pitchFamily="34" charset="0"/>
              </a:rPr>
              <a:t>— важнейшая часть дошкольного образования. Каждый рисунок, каждая вылепленная фигурка отражают результаты познания ребенком окружающего мира. В книге собраны идеи проектов в области художественно-эстетического развития, которые можно без особого труда реализовать в детском саду, освоив при этом доступные детям основные художественные техники.</a:t>
            </a:r>
          </a:p>
        </p:txBody>
      </p:sp>
      <p:pic>
        <p:nvPicPr>
          <p:cNvPr id="10" name="Рисунок 9">
            <a:extLst>
              <a:ext uri="{FF2B5EF4-FFF2-40B4-BE49-F238E27FC236}">
                <a16:creationId xmlns:a16="http://schemas.microsoft.com/office/drawing/2014/main" id="{606CBB83-4635-BA41-9E46-4F52C21CB0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0072" y="1065142"/>
            <a:ext cx="2892769" cy="1325143"/>
          </a:xfrm>
          <a:prstGeom prst="rect">
            <a:avLst/>
          </a:prstGeom>
          <a:ln>
            <a:solidFill>
              <a:schemeClr val="tx1">
                <a:lumMod val="75000"/>
                <a:lumOff val="25000"/>
              </a:schemeClr>
            </a:solidFill>
          </a:ln>
        </p:spPr>
      </p:pic>
      <p:cxnSp>
        <p:nvCxnSpPr>
          <p:cNvPr id="12" name="Прямая соединительная линия 11">
            <a:extLst>
              <a:ext uri="{FF2B5EF4-FFF2-40B4-BE49-F238E27FC236}">
                <a16:creationId xmlns:a16="http://schemas.microsoft.com/office/drawing/2014/main" id="{41FC27BB-FA43-9547-B453-510B7301F567}"/>
              </a:ext>
            </a:extLst>
          </p:cNvPr>
          <p:cNvCxnSpPr>
            <a:cxnSpLocks/>
            <a:stCxn id="10" idx="0"/>
            <a:endCxn id="10" idx="2"/>
          </p:cNvCxnSpPr>
          <p:nvPr/>
        </p:nvCxnSpPr>
        <p:spPr>
          <a:xfrm>
            <a:off x="6666457" y="1065142"/>
            <a:ext cx="0" cy="132514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96617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CD6F6A77-68D3-8047-BF40-C519B4FA2264}"/>
              </a:ext>
            </a:extLst>
          </p:cNvPr>
          <p:cNvSpPr>
            <a:spLocks noGrp="1"/>
          </p:cNvSpPr>
          <p:nvPr>
            <p:ph type="title"/>
          </p:nvPr>
        </p:nvSpPr>
        <p:spPr>
          <a:xfrm>
            <a:off x="4840447" y="476733"/>
            <a:ext cx="3985145" cy="564265"/>
          </a:xfrm>
        </p:spPr>
        <p:txBody>
          <a:bodyPr>
            <a:noAutofit/>
          </a:bodyPr>
          <a:lstStyle/>
          <a:p>
            <a:pPr algn="l"/>
            <a:r>
              <a:rPr lang="ru-RU" sz="1400" b="1" dirty="0">
                <a:latin typeface="Arial" panose="020B0604020202020204" pitchFamily="34" charset="0"/>
                <a:cs typeface="Arial" panose="020B0604020202020204" pitchFamily="34" charset="0"/>
              </a:rPr>
              <a:t>ИГРЫ С ГЛИНОЙ</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Творческие занятия с детьми от 3 до 7 лет</a:t>
            </a:r>
            <a:br>
              <a:rPr lang="ru-RU" sz="1400" b="1" dirty="0">
                <a:latin typeface="Arial" panose="020B0604020202020204" pitchFamily="34" charset="0"/>
                <a:cs typeface="Arial" panose="020B0604020202020204" pitchFamily="34" charset="0"/>
              </a:rPr>
            </a:br>
            <a:r>
              <a:rPr lang="ru-RU" sz="500" b="1" dirty="0">
                <a:latin typeface="Arial" panose="020B0604020202020204" pitchFamily="34" charset="0"/>
                <a:cs typeface="Arial" panose="020B0604020202020204" pitchFamily="34" charset="0"/>
              </a:rPr>
              <a:t/>
            </a:r>
            <a:br>
              <a:rPr lang="ru-RU" sz="500" b="1" dirty="0">
                <a:latin typeface="Arial" panose="020B0604020202020204" pitchFamily="34" charset="0"/>
                <a:cs typeface="Arial" panose="020B0604020202020204" pitchFamily="34" charset="0"/>
              </a:rPr>
            </a:br>
            <a:r>
              <a:rPr lang="ru-RU" sz="1200" dirty="0">
                <a:latin typeface="Arial" panose="020B0604020202020204" pitchFamily="34" charset="0"/>
                <a:cs typeface="Arial" panose="020B0604020202020204" pitchFamily="34" charset="0"/>
              </a:rPr>
              <a:t>А. М. </a:t>
            </a:r>
            <a:r>
              <a:rPr lang="ru-RU" sz="1200" dirty="0" err="1">
                <a:latin typeface="Arial" panose="020B0604020202020204" pitchFamily="34" charset="0"/>
                <a:cs typeface="Arial" panose="020B0604020202020204" pitchFamily="34" charset="0"/>
              </a:rPr>
              <a:t>Лельчук</a:t>
            </a:r>
            <a:endParaRPr lang="ru-RU" sz="1200" b="1" dirty="0">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F76AF3D1-DD58-EF44-BE44-A13CCC9B70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0506"/>
            <a:ext cx="4577467" cy="4577467"/>
          </a:xfrm>
          <a:prstGeom prst="rect">
            <a:avLst/>
          </a:prstGeom>
        </p:spPr>
      </p:pic>
      <p:sp>
        <p:nvSpPr>
          <p:cNvPr id="7" name="TextBox 6">
            <a:extLst>
              <a:ext uri="{FF2B5EF4-FFF2-40B4-BE49-F238E27FC236}">
                <a16:creationId xmlns:a16="http://schemas.microsoft.com/office/drawing/2014/main" id="{3E37E223-0703-1742-8998-8F178B1743CE}"/>
              </a:ext>
            </a:extLst>
          </p:cNvPr>
          <p:cNvSpPr txBox="1"/>
          <p:nvPr/>
        </p:nvSpPr>
        <p:spPr>
          <a:xfrm>
            <a:off x="4840447" y="3363838"/>
            <a:ext cx="4283968" cy="738664"/>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Как работать с материалом, лепить жизнь </a:t>
            </a:r>
          </a:p>
          <a:p>
            <a:r>
              <a:rPr lang="ru-RU" sz="1400" dirty="0">
                <a:latin typeface="Arial" panose="020B0604020202020204" pitchFamily="34" charset="0"/>
                <a:cs typeface="Arial" panose="020B0604020202020204" pitchFamily="34" charset="0"/>
              </a:rPr>
              <a:t>и сказку, вести за собой детей и их родителей — вы найдете в книге все секреты мастера.</a:t>
            </a:r>
          </a:p>
        </p:txBody>
      </p:sp>
      <p:grpSp>
        <p:nvGrpSpPr>
          <p:cNvPr id="2" name="Группа 1"/>
          <p:cNvGrpSpPr/>
          <p:nvPr/>
        </p:nvGrpSpPr>
        <p:grpSpPr>
          <a:xfrm>
            <a:off x="4960942" y="1441663"/>
            <a:ext cx="3744153" cy="1715152"/>
            <a:chOff x="4936056" y="1927228"/>
            <a:chExt cx="3744153" cy="1715152"/>
          </a:xfrm>
        </p:grpSpPr>
        <p:pic>
          <p:nvPicPr>
            <p:cNvPr id="4" name="Рисунок 3">
              <a:extLst>
                <a:ext uri="{FF2B5EF4-FFF2-40B4-BE49-F238E27FC236}">
                  <a16:creationId xmlns:a16="http://schemas.microsoft.com/office/drawing/2014/main" id="{32F7FC4C-4FB1-2B40-96F0-35FA16CA79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6056" y="1927228"/>
              <a:ext cx="3744153" cy="1715152"/>
            </a:xfrm>
            <a:prstGeom prst="rect">
              <a:avLst/>
            </a:prstGeom>
            <a:ln w="6350">
              <a:solidFill>
                <a:schemeClr val="tx1">
                  <a:lumMod val="75000"/>
                  <a:lumOff val="25000"/>
                </a:schemeClr>
              </a:solidFill>
            </a:ln>
          </p:spPr>
        </p:pic>
        <p:cxnSp>
          <p:nvCxnSpPr>
            <p:cNvPr id="12" name="Прямая соединительная линия 11">
              <a:extLst>
                <a:ext uri="{FF2B5EF4-FFF2-40B4-BE49-F238E27FC236}">
                  <a16:creationId xmlns:a16="http://schemas.microsoft.com/office/drawing/2014/main" id="{7E59162D-6703-F141-9542-354D094F021B}"/>
                </a:ext>
              </a:extLst>
            </p:cNvPr>
            <p:cNvCxnSpPr/>
            <p:nvPr/>
          </p:nvCxnSpPr>
          <p:spPr>
            <a:xfrm>
              <a:off x="6804117" y="1927228"/>
              <a:ext cx="0" cy="1715152"/>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1667142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436CC38E-88C2-7F45-9B0C-DC99109E2135}"/>
              </a:ext>
            </a:extLst>
          </p:cNvPr>
          <p:cNvSpPr>
            <a:spLocks noGrp="1"/>
          </p:cNvSpPr>
          <p:nvPr>
            <p:ph type="title"/>
          </p:nvPr>
        </p:nvSpPr>
        <p:spPr>
          <a:xfrm>
            <a:off x="5076056" y="164447"/>
            <a:ext cx="3816424" cy="920336"/>
          </a:xfrm>
        </p:spPr>
        <p:txBody>
          <a:bodyPr>
            <a:noAutofit/>
          </a:bodyPr>
          <a:lstStyle/>
          <a:p>
            <a:pPr algn="l"/>
            <a:r>
              <a:rPr lang="ru-RU" sz="1400" b="1" dirty="0">
                <a:latin typeface="Arial" panose="020B0604020202020204" pitchFamily="34" charset="0"/>
                <a:cs typeface="Arial" panose="020B0604020202020204" pitchFamily="34" charset="0"/>
              </a:rPr>
              <a:t>ПЛАСТИЛИНОЛЕПИЕ</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Занятия с пластилином для детей дошкольного возраста</a:t>
            </a:r>
          </a:p>
        </p:txBody>
      </p:sp>
      <p:pic>
        <p:nvPicPr>
          <p:cNvPr id="5" name="Рисунок 4">
            <a:extLst>
              <a:ext uri="{FF2B5EF4-FFF2-40B4-BE49-F238E27FC236}">
                <a16:creationId xmlns:a16="http://schemas.microsoft.com/office/drawing/2014/main" id="{5BB9BBF0-CCB6-8E48-AB29-5076484C3B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950688" cy="4538130"/>
          </a:xfrm>
          <a:prstGeom prst="rect">
            <a:avLst/>
          </a:prstGeom>
        </p:spPr>
      </p:pic>
      <p:sp>
        <p:nvSpPr>
          <p:cNvPr id="6" name="TextBox 5">
            <a:extLst>
              <a:ext uri="{FF2B5EF4-FFF2-40B4-BE49-F238E27FC236}">
                <a16:creationId xmlns:a16="http://schemas.microsoft.com/office/drawing/2014/main" id="{E1D309E8-70B5-D147-8BF0-BFC78EB8C1BE}"/>
              </a:ext>
            </a:extLst>
          </p:cNvPr>
          <p:cNvSpPr txBox="1"/>
          <p:nvPr/>
        </p:nvSpPr>
        <p:spPr>
          <a:xfrm>
            <a:off x="5076056" y="1586681"/>
            <a:ext cx="3816424" cy="2031325"/>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Детские психологи и педагоги единодушны во мнении: лепка — кладезь возможностей для развития вашего ребенка. Это занятие поможет развить мелкую моторику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и интеллект, творческие способности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и воображение, терпение и усидчивость.</a:t>
            </a:r>
          </a:p>
          <a:p>
            <a:r>
              <a:rPr lang="ru-RU" sz="1400" dirty="0">
                <a:latin typeface="Arial" panose="020B0604020202020204" pitchFamily="34" charset="0"/>
                <a:cs typeface="Arial" panose="020B0604020202020204" pitchFamily="34" charset="0"/>
              </a:rPr>
              <a:t>В игровой форме уроки </a:t>
            </a:r>
            <a:r>
              <a:rPr lang="ru-RU" sz="1400" dirty="0" err="1">
                <a:latin typeface="Arial" panose="020B0604020202020204" pitchFamily="34" charset="0"/>
                <a:cs typeface="Arial" panose="020B0604020202020204" pitchFamily="34" charset="0"/>
              </a:rPr>
              <a:t>пластилинолепия</a:t>
            </a:r>
            <a:r>
              <a:rPr lang="ru-RU" sz="1400" dirty="0">
                <a:latin typeface="Arial" panose="020B0604020202020204" pitchFamily="34" charset="0"/>
                <a:cs typeface="Arial" panose="020B0604020202020204" pitchFamily="34" charset="0"/>
              </a:rPr>
              <a:t> откроют ребенку мир флоры и фауны, научат творить, дружить и общаться.</a:t>
            </a:r>
          </a:p>
        </p:txBody>
      </p:sp>
      <p:sp>
        <p:nvSpPr>
          <p:cNvPr id="4" name="Прямоугольник 3">
            <a:extLst>
              <a:ext uri="{FF2B5EF4-FFF2-40B4-BE49-F238E27FC236}">
                <a16:creationId xmlns:a16="http://schemas.microsoft.com/office/drawing/2014/main" id="{140F3877-8DBA-8A43-9DDD-5D4AAFDBF2A2}"/>
              </a:ext>
            </a:extLst>
          </p:cNvPr>
          <p:cNvSpPr/>
          <p:nvPr/>
        </p:nvSpPr>
        <p:spPr>
          <a:xfrm>
            <a:off x="5060476" y="952568"/>
            <a:ext cx="1040606" cy="276999"/>
          </a:xfrm>
          <a:prstGeom prst="rect">
            <a:avLst/>
          </a:prstGeom>
        </p:spPr>
        <p:txBody>
          <a:bodyPr wrap="none">
            <a:spAutoFit/>
          </a:bodyPr>
          <a:lstStyle/>
          <a:p>
            <a:r>
              <a:rPr lang="ru-RU" sz="1200" dirty="0">
                <a:latin typeface="Arial" panose="020B0604020202020204" pitchFamily="34" charset="0"/>
                <a:cs typeface="Arial" panose="020B0604020202020204" pitchFamily="34" charset="0"/>
              </a:rPr>
              <a:t>Б. </a:t>
            </a:r>
            <a:r>
              <a:rPr lang="ru-RU" sz="1200" dirty="0" err="1">
                <a:latin typeface="Arial" panose="020B0604020202020204" pitchFamily="34" charset="0"/>
                <a:cs typeface="Arial" panose="020B0604020202020204" pitchFamily="34" charset="0"/>
              </a:rPr>
              <a:t>Кьюксарт</a:t>
            </a:r>
            <a:endParaRPr lang="ru-RU" sz="1200" dirty="0"/>
          </a:p>
        </p:txBody>
      </p:sp>
    </p:spTree>
    <p:extLst>
      <p:ext uri="{BB962C8B-B14F-4D97-AF65-F5344CB8AC3E}">
        <p14:creationId xmlns:p14="http://schemas.microsoft.com/office/powerpoint/2010/main" val="1614906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0DF3B69-1A50-D24B-822F-31364BC54E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509801" cy="4587974"/>
          </a:xfrm>
          <a:prstGeom prst="rect">
            <a:avLst/>
          </a:prstGeom>
        </p:spPr>
      </p:pic>
      <p:sp>
        <p:nvSpPr>
          <p:cNvPr id="3" name="Заголовок 1">
            <a:extLst>
              <a:ext uri="{FF2B5EF4-FFF2-40B4-BE49-F238E27FC236}">
                <a16:creationId xmlns:a16="http://schemas.microsoft.com/office/drawing/2014/main" id="{22F06AE6-21B5-224C-BF9D-534E997F73EE}"/>
              </a:ext>
            </a:extLst>
          </p:cNvPr>
          <p:cNvSpPr>
            <a:spLocks noGrp="1"/>
          </p:cNvSpPr>
          <p:nvPr>
            <p:ph type="title"/>
          </p:nvPr>
        </p:nvSpPr>
        <p:spPr>
          <a:xfrm>
            <a:off x="3707904" y="275045"/>
            <a:ext cx="5328592" cy="568513"/>
          </a:xfrm>
        </p:spPr>
        <p:txBody>
          <a:bodyPr>
            <a:normAutofit/>
          </a:bodyPr>
          <a:lstStyle/>
          <a:p>
            <a:pPr algn="l"/>
            <a:r>
              <a:rPr lang="ru-RU" sz="1400" b="1" dirty="0">
                <a:latin typeface="Arial" panose="020B0604020202020204" pitchFamily="34" charset="0"/>
                <a:cs typeface="Arial" panose="020B0604020202020204" pitchFamily="34" charset="0"/>
              </a:rPr>
              <a:t>ПРОЕКТНАЯ ДЕЯТЕЛЬНОСТЬ </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В ДОШКОЛЬНОЙ ОРГАНИЗАЦИИ</a:t>
            </a:r>
            <a:endParaRPr lang="ru-RU" sz="1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8DA46A8-AC59-BE41-8A18-73FF5283F380}"/>
              </a:ext>
            </a:extLst>
          </p:cNvPr>
          <p:cNvSpPr txBox="1"/>
          <p:nvPr/>
        </p:nvSpPr>
        <p:spPr>
          <a:xfrm>
            <a:off x="3563888" y="1085452"/>
            <a:ext cx="5472608" cy="3293209"/>
          </a:xfrm>
          <a:prstGeom prst="rect">
            <a:avLst/>
          </a:prstGeom>
          <a:noFill/>
        </p:spPr>
        <p:txBody>
          <a:bodyPr wrap="square" rtlCol="0">
            <a:spAutoFit/>
          </a:bodyPr>
          <a:lstStyle/>
          <a:p>
            <a:r>
              <a:rPr lang="ru-RU" sz="1300" dirty="0" smtClean="0"/>
              <a:t>2.1</a:t>
            </a:r>
            <a:r>
              <a:rPr lang="ru-RU" sz="1300" dirty="0"/>
              <a:t>. ОСНОВЫ ПРОЕКТНОЙ </a:t>
            </a:r>
            <a:r>
              <a:rPr lang="ru-RU" sz="1300" dirty="0" smtClean="0"/>
              <a:t>ДЕЯТЕЛЬНОСТИ.</a:t>
            </a:r>
          </a:p>
          <a:p>
            <a:r>
              <a:rPr lang="ru-RU" sz="1300" dirty="0" smtClean="0"/>
              <a:t>2.1.1</a:t>
            </a:r>
            <a:r>
              <a:rPr lang="ru-RU" sz="1300" dirty="0"/>
              <a:t>. Ведение диалога и роль педагогического </a:t>
            </a:r>
            <a:r>
              <a:rPr lang="ru-RU" sz="1300" dirty="0" smtClean="0"/>
              <a:t>коллектива.</a:t>
            </a:r>
          </a:p>
          <a:p>
            <a:r>
              <a:rPr lang="ru-RU" sz="1300" dirty="0" smtClean="0"/>
              <a:t>2.1.2</a:t>
            </a:r>
            <a:r>
              <a:rPr lang="ru-RU" sz="1300" dirty="0"/>
              <a:t>. </a:t>
            </a:r>
            <a:r>
              <a:rPr lang="ru-RU" sz="1300" dirty="0" err="1"/>
              <a:t>Партиципация</a:t>
            </a:r>
            <a:r>
              <a:rPr lang="ru-RU" sz="1300" dirty="0"/>
              <a:t> с самого начала </a:t>
            </a:r>
            <a:r>
              <a:rPr lang="ru-RU" sz="1300" dirty="0" smtClean="0"/>
              <a:t>проекта.</a:t>
            </a:r>
          </a:p>
          <a:p>
            <a:r>
              <a:rPr lang="ru-RU" sz="1300" dirty="0" smtClean="0"/>
              <a:t>2.1.3</a:t>
            </a:r>
            <a:r>
              <a:rPr lang="ru-RU" sz="1300" dirty="0"/>
              <a:t>. Комплексное обучение и акцент на отдельных </a:t>
            </a:r>
            <a:r>
              <a:rPr lang="ru-RU" sz="1300" dirty="0" smtClean="0"/>
              <a:t>темах.</a:t>
            </a:r>
          </a:p>
          <a:p>
            <a:r>
              <a:rPr lang="ru-RU" sz="1300" dirty="0" smtClean="0"/>
              <a:t>2.1.4</a:t>
            </a:r>
            <a:r>
              <a:rPr lang="ru-RU" sz="1300" dirty="0"/>
              <a:t>. Организация проекта и формирование групп — открытая проектная деятельность как </a:t>
            </a:r>
            <a:r>
              <a:rPr lang="ru-RU" sz="1300" dirty="0" smtClean="0"/>
              <a:t>цель.</a:t>
            </a:r>
          </a:p>
          <a:p>
            <a:r>
              <a:rPr lang="ru-RU" sz="1300" dirty="0" smtClean="0"/>
              <a:t>2.1.5</a:t>
            </a:r>
            <a:r>
              <a:rPr lang="ru-RU" sz="1300" dirty="0"/>
              <a:t>. Актуальные проекты в повседневной </a:t>
            </a:r>
            <a:r>
              <a:rPr lang="ru-RU" sz="1300" dirty="0" smtClean="0"/>
              <a:t>практике.</a:t>
            </a:r>
          </a:p>
          <a:p>
            <a:r>
              <a:rPr lang="ru-RU" sz="1300" dirty="0" smtClean="0"/>
              <a:t>2.1.6</a:t>
            </a:r>
            <a:r>
              <a:rPr lang="ru-RU" sz="1300" dirty="0"/>
              <a:t>. Активное привлечение членов семьи к проектной </a:t>
            </a:r>
            <a:r>
              <a:rPr lang="ru-RU" sz="1300" dirty="0" smtClean="0"/>
              <a:t>деятельности.</a:t>
            </a:r>
          </a:p>
          <a:p>
            <a:r>
              <a:rPr lang="ru-RU" sz="1300" dirty="0" smtClean="0"/>
              <a:t>2.1.7</a:t>
            </a:r>
            <a:r>
              <a:rPr lang="ru-RU" sz="1300" dirty="0"/>
              <a:t>. Готовность к </a:t>
            </a:r>
            <a:r>
              <a:rPr lang="ru-RU" sz="1300" dirty="0" smtClean="0"/>
              <a:t>сотрудничеству.</a:t>
            </a:r>
            <a:endParaRPr lang="ru-RU" sz="1300" dirty="0"/>
          </a:p>
          <a:p>
            <a:r>
              <a:rPr lang="ru-RU" sz="1300" dirty="0"/>
              <a:t>2.1.8. Документация и оценка проекта как ключевые </a:t>
            </a:r>
            <a:r>
              <a:rPr lang="ru-RU" sz="1300" dirty="0" smtClean="0"/>
              <a:t>процессы.</a:t>
            </a:r>
            <a:endParaRPr lang="ru-RU" sz="1300" dirty="0"/>
          </a:p>
          <a:p>
            <a:r>
              <a:rPr lang="ru-RU" sz="1300" dirty="0"/>
              <a:t>2.2. ЭТАПЫ </a:t>
            </a:r>
            <a:r>
              <a:rPr lang="ru-RU" sz="1300" dirty="0" smtClean="0"/>
              <a:t>ПРОЕКТА.</a:t>
            </a:r>
          </a:p>
          <a:p>
            <a:r>
              <a:rPr lang="ru-RU" sz="1300" dirty="0" smtClean="0"/>
              <a:t>2.2.1</a:t>
            </a:r>
            <a:r>
              <a:rPr lang="ru-RU" sz="1300" dirty="0"/>
              <a:t>. Поиск новых проектов и формирование групп как ключевой </a:t>
            </a:r>
            <a:r>
              <a:rPr lang="ru-RU" sz="1300" dirty="0" smtClean="0"/>
              <a:t>этап.</a:t>
            </a:r>
            <a:endParaRPr lang="ru-RU" sz="1300" dirty="0"/>
          </a:p>
          <a:p>
            <a:r>
              <a:rPr lang="ru-RU" sz="1300" dirty="0"/>
              <a:t>2.2.2. Начало проекта — совместное </a:t>
            </a:r>
            <a:r>
              <a:rPr lang="ru-RU" sz="1300" dirty="0" smtClean="0"/>
              <a:t>планирование.</a:t>
            </a:r>
          </a:p>
          <a:p>
            <a:r>
              <a:rPr lang="ru-RU" sz="1300" dirty="0" smtClean="0"/>
              <a:t>2.2.3</a:t>
            </a:r>
            <a:r>
              <a:rPr lang="ru-RU" sz="1300" dirty="0"/>
              <a:t>. Реализация проекта — документирование и </a:t>
            </a:r>
            <a:r>
              <a:rPr lang="ru-RU" sz="1300" dirty="0" smtClean="0"/>
              <a:t>анализ.</a:t>
            </a:r>
            <a:endParaRPr lang="ru-RU" sz="1300" dirty="0"/>
          </a:p>
          <a:p>
            <a:r>
              <a:rPr lang="ru-RU" sz="1300" dirty="0"/>
              <a:t>2.2.4. Окончание проекта — презентация и </a:t>
            </a:r>
            <a:r>
              <a:rPr lang="ru-RU" sz="1300" dirty="0" smtClean="0"/>
              <a:t>оценка.</a:t>
            </a:r>
          </a:p>
          <a:p>
            <a:r>
              <a:rPr lang="ru-RU" sz="1300" dirty="0" smtClean="0"/>
              <a:t>2.2.5</a:t>
            </a:r>
            <a:r>
              <a:rPr lang="ru-RU" sz="1300" dirty="0"/>
              <a:t>. Продолжение </a:t>
            </a:r>
            <a:r>
              <a:rPr lang="ru-RU" sz="1300" dirty="0" smtClean="0"/>
              <a:t>проекта.</a:t>
            </a:r>
            <a:endParaRPr lang="ru-RU" sz="1300" dirty="0"/>
          </a:p>
        </p:txBody>
      </p:sp>
      <p:sp>
        <p:nvSpPr>
          <p:cNvPr id="7" name="Прямоугольник 6">
            <a:extLst>
              <a:ext uri="{FF2B5EF4-FFF2-40B4-BE49-F238E27FC236}">
                <a16:creationId xmlns:a16="http://schemas.microsoft.com/office/drawing/2014/main" id="{64C4BC86-8228-BC48-A907-0ED3825371B3}"/>
              </a:ext>
            </a:extLst>
          </p:cNvPr>
          <p:cNvSpPr/>
          <p:nvPr/>
        </p:nvSpPr>
        <p:spPr>
          <a:xfrm>
            <a:off x="3707904" y="843558"/>
            <a:ext cx="1916102" cy="276999"/>
          </a:xfrm>
          <a:prstGeom prst="rect">
            <a:avLst/>
          </a:prstGeom>
        </p:spPr>
        <p:txBody>
          <a:bodyPr wrap="none">
            <a:spAutoFit/>
          </a:bodyPr>
          <a:lstStyle/>
          <a:p>
            <a:r>
              <a:rPr lang="ru-RU" sz="1200" dirty="0">
                <a:latin typeface="Arial" panose="020B0604020202020204" pitchFamily="34" charset="0"/>
                <a:cs typeface="Arial" panose="020B0604020202020204" pitchFamily="34" charset="0"/>
              </a:rPr>
              <a:t>Е. </a:t>
            </a:r>
            <a:r>
              <a:rPr lang="ru-RU" sz="1200" dirty="0" err="1">
                <a:latin typeface="Arial" panose="020B0604020202020204" pitchFamily="34" charset="0"/>
                <a:cs typeface="Arial" panose="020B0604020202020204" pitchFamily="34" charset="0"/>
              </a:rPr>
              <a:t>Райхерт-Гаршхаммер</a:t>
            </a:r>
            <a:endParaRPr lang="ru-RU" sz="1200" dirty="0"/>
          </a:p>
        </p:txBody>
      </p:sp>
    </p:spTree>
    <p:extLst>
      <p:ext uri="{BB962C8B-B14F-4D97-AF65-F5344CB8AC3E}">
        <p14:creationId xmlns:p14="http://schemas.microsoft.com/office/powerpoint/2010/main" val="2382938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134D548D-5B60-F043-8385-0B360E8B2AB2}"/>
              </a:ext>
            </a:extLst>
          </p:cNvPr>
          <p:cNvSpPr>
            <a:spLocks noGrp="1"/>
          </p:cNvSpPr>
          <p:nvPr>
            <p:ph type="title"/>
          </p:nvPr>
        </p:nvSpPr>
        <p:spPr>
          <a:xfrm>
            <a:off x="5127574" y="82720"/>
            <a:ext cx="3888432" cy="983484"/>
          </a:xfrm>
        </p:spPr>
        <p:txBody>
          <a:bodyPr>
            <a:normAutofit/>
          </a:bodyPr>
          <a:lstStyle/>
          <a:p>
            <a:pPr algn="l"/>
            <a:r>
              <a:rPr lang="ru-RU" sz="1400" b="1" dirty="0">
                <a:latin typeface="Arial" panose="020B0604020202020204" pitchFamily="34" charset="0"/>
                <a:cs typeface="Arial" panose="020B0604020202020204" pitchFamily="34" charset="0"/>
              </a:rPr>
              <a:t>33 БЛЕСТЯЩИЕ ИДЕИ </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ДЛЯ ДЕТСКОГО САДА</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Делаем игрушки своими руками</a:t>
            </a:r>
          </a:p>
        </p:txBody>
      </p:sp>
      <p:pic>
        <p:nvPicPr>
          <p:cNvPr id="5" name="Рисунок 4">
            <a:extLst>
              <a:ext uri="{FF2B5EF4-FFF2-40B4-BE49-F238E27FC236}">
                <a16:creationId xmlns:a16="http://schemas.microsoft.com/office/drawing/2014/main" id="{7E849EE3-36E5-734A-A69A-410A6BB5D0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898"/>
            <a:ext cx="4993020" cy="4576936"/>
          </a:xfrm>
          <a:prstGeom prst="rect">
            <a:avLst/>
          </a:prstGeom>
        </p:spPr>
      </p:pic>
      <p:sp>
        <p:nvSpPr>
          <p:cNvPr id="7" name="TextBox 6">
            <a:extLst>
              <a:ext uri="{FF2B5EF4-FFF2-40B4-BE49-F238E27FC236}">
                <a16:creationId xmlns:a16="http://schemas.microsoft.com/office/drawing/2014/main" id="{91B1EBFC-84D1-4B43-AD5E-9743FA4EB007}"/>
              </a:ext>
            </a:extLst>
          </p:cNvPr>
          <p:cNvSpPr txBox="1"/>
          <p:nvPr/>
        </p:nvSpPr>
        <p:spPr>
          <a:xfrm>
            <a:off x="5127574" y="1255156"/>
            <a:ext cx="3888432" cy="2893100"/>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Пустые пластиковые бутылочки, картонные коробки из-под обуви, контейнеры из-под ягод и овощей — для большинства взрослых это не что иное, как мусор. </a:t>
            </a:r>
          </a:p>
          <a:p>
            <a:r>
              <a:rPr lang="ru-RU" sz="1400" dirty="0">
                <a:latin typeface="Arial" panose="020B0604020202020204" pitchFamily="34" charset="0"/>
                <a:cs typeface="Arial" panose="020B0604020202020204" pitchFamily="34" charset="0"/>
              </a:rPr>
              <a:t>Для малышей все эти предметы — настоящее сокровище: они таят в себе множество тайн, которые хочется исследовать. </a:t>
            </a:r>
          </a:p>
          <a:p>
            <a:r>
              <a:rPr lang="ru-RU" sz="1400" dirty="0">
                <a:latin typeface="Arial" panose="020B0604020202020204" pitchFamily="34" charset="0"/>
                <a:cs typeface="Arial" panose="020B0604020202020204" pitchFamily="34" charset="0"/>
              </a:rPr>
              <a:t>Благодаря творческому подходу педагогов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к образовательному процессу, отслужившая свое упаковка превращается </a:t>
            </a:r>
          </a:p>
          <a:p>
            <a:r>
              <a:rPr lang="ru-RU" sz="1400" dirty="0">
                <a:latin typeface="Arial" panose="020B0604020202020204" pitchFamily="34" charset="0"/>
                <a:cs typeface="Arial" panose="020B0604020202020204" pitchFamily="34" charset="0"/>
              </a:rPr>
              <a:t>в неспецифический развивающий материал.</a:t>
            </a:r>
          </a:p>
        </p:txBody>
      </p:sp>
      <p:sp>
        <p:nvSpPr>
          <p:cNvPr id="4" name="Прямоугольник 3">
            <a:extLst>
              <a:ext uri="{FF2B5EF4-FFF2-40B4-BE49-F238E27FC236}">
                <a16:creationId xmlns:a16="http://schemas.microsoft.com/office/drawing/2014/main" id="{2A715E60-24C8-BC4A-9AAB-B682E40EA086}"/>
              </a:ext>
            </a:extLst>
          </p:cNvPr>
          <p:cNvSpPr/>
          <p:nvPr/>
        </p:nvSpPr>
        <p:spPr>
          <a:xfrm>
            <a:off x="5127574" y="944426"/>
            <a:ext cx="1888209" cy="276999"/>
          </a:xfrm>
          <a:prstGeom prst="rect">
            <a:avLst/>
          </a:prstGeom>
        </p:spPr>
        <p:txBody>
          <a:bodyPr wrap="none">
            <a:spAutoFit/>
          </a:bodyPr>
          <a:lstStyle/>
          <a:p>
            <a:r>
              <a:rPr lang="ru-RU" sz="1200" dirty="0">
                <a:latin typeface="Arial" panose="020B0604020202020204" pitchFamily="34" charset="0"/>
                <a:cs typeface="Arial" panose="020B0604020202020204" pitchFamily="34" charset="0"/>
              </a:rPr>
              <a:t>А. </a:t>
            </a:r>
            <a:r>
              <a:rPr lang="ru-RU" sz="1200" dirty="0" err="1">
                <a:latin typeface="Arial" panose="020B0604020202020204" pitchFamily="34" charset="0"/>
                <a:cs typeface="Arial" panose="020B0604020202020204" pitchFamily="34" charset="0"/>
              </a:rPr>
              <a:t>Бостельман</a:t>
            </a:r>
            <a:r>
              <a:rPr lang="ru-RU" sz="1200" dirty="0">
                <a:latin typeface="Arial" panose="020B0604020202020204" pitchFamily="34" charset="0"/>
                <a:cs typeface="Arial" panose="020B0604020202020204" pitchFamily="34" charset="0"/>
              </a:rPr>
              <a:t>, М. </a:t>
            </a:r>
            <a:r>
              <a:rPr lang="ru-RU" sz="1200" dirty="0" err="1">
                <a:latin typeface="Arial" panose="020B0604020202020204" pitchFamily="34" charset="0"/>
                <a:cs typeface="Arial" panose="020B0604020202020204" pitchFamily="34" charset="0"/>
              </a:rPr>
              <a:t>Финк</a:t>
            </a:r>
            <a:endParaRPr lang="ru-RU" sz="1200" dirty="0"/>
          </a:p>
        </p:txBody>
      </p:sp>
    </p:spTree>
    <p:extLst>
      <p:ext uri="{BB962C8B-B14F-4D97-AF65-F5344CB8AC3E}">
        <p14:creationId xmlns:p14="http://schemas.microsoft.com/office/powerpoint/2010/main" val="32514795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9567391A-117E-FD40-BAB2-76BE64F6E3E9}"/>
              </a:ext>
            </a:extLst>
          </p:cNvPr>
          <p:cNvSpPr>
            <a:spLocks noGrp="1"/>
          </p:cNvSpPr>
          <p:nvPr>
            <p:ph type="title"/>
          </p:nvPr>
        </p:nvSpPr>
        <p:spPr>
          <a:xfrm>
            <a:off x="4788023" y="93948"/>
            <a:ext cx="4246337" cy="920336"/>
          </a:xfrm>
        </p:spPr>
        <p:txBody>
          <a:bodyPr>
            <a:normAutofit/>
          </a:bodyPr>
          <a:lstStyle/>
          <a:p>
            <a:pPr algn="l"/>
            <a:r>
              <a:rPr lang="ru-RU" sz="1400" b="1" dirty="0">
                <a:latin typeface="Arial" panose="020B0604020202020204" pitchFamily="34" charset="0"/>
                <a:cs typeface="Arial" panose="020B0604020202020204" pitchFamily="34" charset="0"/>
              </a:rPr>
              <a:t>ПОСМОТРИТЕ, ЧТО Я УМЕЮ!</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Эвристическое обучение детей раннего возраста</a:t>
            </a:r>
          </a:p>
        </p:txBody>
      </p:sp>
      <p:sp>
        <p:nvSpPr>
          <p:cNvPr id="6" name="TextBox 5">
            <a:extLst>
              <a:ext uri="{FF2B5EF4-FFF2-40B4-BE49-F238E27FC236}">
                <a16:creationId xmlns:a16="http://schemas.microsoft.com/office/drawing/2014/main" id="{02EB62AB-2A6F-3F4E-8B9E-826CC0DC2311}"/>
              </a:ext>
            </a:extLst>
          </p:cNvPr>
          <p:cNvSpPr txBox="1"/>
          <p:nvPr/>
        </p:nvSpPr>
        <p:spPr>
          <a:xfrm>
            <a:off x="4788023" y="3206098"/>
            <a:ext cx="4208840" cy="1169551"/>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Пособие представляет перечень игровых ситуаций и элементарных экспериментов, описывает необходимый набор материалов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и условий по организации развивающей образовательной среды.</a:t>
            </a:r>
          </a:p>
        </p:txBody>
      </p:sp>
      <p:pic>
        <p:nvPicPr>
          <p:cNvPr id="7" name="Рисунок 6">
            <a:extLst>
              <a:ext uri="{FF2B5EF4-FFF2-40B4-BE49-F238E27FC236}">
                <a16:creationId xmlns:a16="http://schemas.microsoft.com/office/drawing/2014/main" id="{E1D39218-618D-6E46-B9F1-CBBA85CCE0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4587972" cy="4587972"/>
          </a:xfrm>
          <a:prstGeom prst="rect">
            <a:avLst/>
          </a:prstGeom>
        </p:spPr>
      </p:pic>
      <p:pic>
        <p:nvPicPr>
          <p:cNvPr id="11" name="Рисунок 10">
            <a:extLst>
              <a:ext uri="{FF2B5EF4-FFF2-40B4-BE49-F238E27FC236}">
                <a16:creationId xmlns:a16="http://schemas.microsoft.com/office/drawing/2014/main" id="{368DBF28-5A21-DE4F-90E0-C18310B7C2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0032" y="1255574"/>
            <a:ext cx="3966349" cy="1816938"/>
          </a:xfrm>
          <a:prstGeom prst="rect">
            <a:avLst/>
          </a:prstGeom>
          <a:ln>
            <a:solidFill>
              <a:schemeClr val="tx1">
                <a:lumMod val="75000"/>
                <a:lumOff val="25000"/>
              </a:schemeClr>
            </a:solidFill>
          </a:ln>
        </p:spPr>
      </p:pic>
      <p:cxnSp>
        <p:nvCxnSpPr>
          <p:cNvPr id="13" name="Прямая соединительная линия 12">
            <a:extLst>
              <a:ext uri="{FF2B5EF4-FFF2-40B4-BE49-F238E27FC236}">
                <a16:creationId xmlns:a16="http://schemas.microsoft.com/office/drawing/2014/main" id="{9F27BE78-58C1-8F4A-B6E1-91FF4ABBE4F9}"/>
              </a:ext>
            </a:extLst>
          </p:cNvPr>
          <p:cNvCxnSpPr>
            <a:stCxn id="11" idx="0"/>
            <a:endCxn id="11" idx="2"/>
          </p:cNvCxnSpPr>
          <p:nvPr/>
        </p:nvCxnSpPr>
        <p:spPr>
          <a:xfrm>
            <a:off x="6843207" y="1255574"/>
            <a:ext cx="0" cy="1816938"/>
          </a:xfrm>
          <a:prstGeom prst="line">
            <a:avLst/>
          </a:prstGeom>
        </p:spPr>
        <p:style>
          <a:lnRef idx="1">
            <a:schemeClr val="dk1"/>
          </a:lnRef>
          <a:fillRef idx="0">
            <a:schemeClr val="dk1"/>
          </a:fillRef>
          <a:effectRef idx="0">
            <a:schemeClr val="dk1"/>
          </a:effectRef>
          <a:fontRef idx="minor">
            <a:schemeClr val="tx1"/>
          </a:fontRef>
        </p:style>
      </p:cxnSp>
      <p:sp>
        <p:nvSpPr>
          <p:cNvPr id="14" name="Прямоугольник 13">
            <a:extLst>
              <a:ext uri="{FF2B5EF4-FFF2-40B4-BE49-F238E27FC236}">
                <a16:creationId xmlns:a16="http://schemas.microsoft.com/office/drawing/2014/main" id="{CA357CAF-150B-E249-9BFB-947E8900B0C4}"/>
              </a:ext>
            </a:extLst>
          </p:cNvPr>
          <p:cNvSpPr/>
          <p:nvPr/>
        </p:nvSpPr>
        <p:spPr>
          <a:xfrm>
            <a:off x="4788024" y="888820"/>
            <a:ext cx="1888209" cy="276999"/>
          </a:xfrm>
          <a:prstGeom prst="rect">
            <a:avLst/>
          </a:prstGeom>
        </p:spPr>
        <p:txBody>
          <a:bodyPr wrap="none">
            <a:spAutoFit/>
          </a:bodyPr>
          <a:lstStyle/>
          <a:p>
            <a:r>
              <a:rPr lang="ru-RU" sz="1200" dirty="0">
                <a:latin typeface="Arial" panose="020B0604020202020204" pitchFamily="34" charset="0"/>
                <a:cs typeface="Arial" panose="020B0604020202020204" pitchFamily="34" charset="0"/>
              </a:rPr>
              <a:t>А. </a:t>
            </a:r>
            <a:r>
              <a:rPr lang="ru-RU" sz="1200" dirty="0" err="1">
                <a:latin typeface="Arial" panose="020B0604020202020204" pitchFamily="34" charset="0"/>
                <a:cs typeface="Arial" panose="020B0604020202020204" pitchFamily="34" charset="0"/>
              </a:rPr>
              <a:t>Бостельман</a:t>
            </a:r>
            <a:r>
              <a:rPr lang="ru-RU" sz="1200" dirty="0">
                <a:latin typeface="Arial" panose="020B0604020202020204" pitchFamily="34" charset="0"/>
                <a:cs typeface="Arial" panose="020B0604020202020204" pitchFamily="34" charset="0"/>
              </a:rPr>
              <a:t>, М. </a:t>
            </a:r>
            <a:r>
              <a:rPr lang="ru-RU" sz="1200" dirty="0" err="1">
                <a:latin typeface="Arial" panose="020B0604020202020204" pitchFamily="34" charset="0"/>
                <a:cs typeface="Arial" panose="020B0604020202020204" pitchFamily="34" charset="0"/>
              </a:rPr>
              <a:t>Финк</a:t>
            </a:r>
            <a:endParaRPr lang="ru-RU" sz="1200" dirty="0"/>
          </a:p>
        </p:txBody>
      </p:sp>
    </p:spTree>
    <p:extLst>
      <p:ext uri="{BB962C8B-B14F-4D97-AF65-F5344CB8AC3E}">
        <p14:creationId xmlns:p14="http://schemas.microsoft.com/office/powerpoint/2010/main" val="15273293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3A11E1C8-D5D0-3044-969E-30ED9BBA6A9B}"/>
              </a:ext>
            </a:extLst>
          </p:cNvPr>
          <p:cNvSpPr>
            <a:spLocks noGrp="1"/>
          </p:cNvSpPr>
          <p:nvPr>
            <p:ph type="title"/>
          </p:nvPr>
        </p:nvSpPr>
        <p:spPr>
          <a:xfrm>
            <a:off x="5178414" y="202366"/>
            <a:ext cx="3744416" cy="957489"/>
          </a:xfrm>
        </p:spPr>
        <p:txBody>
          <a:bodyPr>
            <a:normAutofit/>
          </a:bodyPr>
          <a:lstStyle/>
          <a:p>
            <a:pPr algn="l"/>
            <a:r>
              <a:rPr lang="ru-RU" sz="1400" b="1" dirty="0">
                <a:latin typeface="Arial" panose="020B0604020202020204" pitchFamily="34" charset="0"/>
                <a:cs typeface="Arial" panose="020B0604020202020204" pitchFamily="34" charset="0"/>
              </a:rPr>
              <a:t>ЭКСПЕРИМЕНТИРУЕМ И ИГРАЕМ </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НА ПОДНОСЕ</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40 идей для занятий с детьми в яслях </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и детском саду</a:t>
            </a:r>
          </a:p>
        </p:txBody>
      </p:sp>
      <p:pic>
        <p:nvPicPr>
          <p:cNvPr id="5" name="Рисунок 4">
            <a:extLst>
              <a:ext uri="{FF2B5EF4-FFF2-40B4-BE49-F238E27FC236}">
                <a16:creationId xmlns:a16="http://schemas.microsoft.com/office/drawing/2014/main" id="{DDD961E5-9093-8A48-9F3C-CDA1198062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005064" cy="4587974"/>
          </a:xfrm>
          <a:prstGeom prst="rect">
            <a:avLst/>
          </a:prstGeom>
        </p:spPr>
      </p:pic>
      <p:sp>
        <p:nvSpPr>
          <p:cNvPr id="7" name="TextBox 6">
            <a:extLst>
              <a:ext uri="{FF2B5EF4-FFF2-40B4-BE49-F238E27FC236}">
                <a16:creationId xmlns:a16="http://schemas.microsoft.com/office/drawing/2014/main" id="{F1A7E649-D6A4-B940-A443-5A1031AA79D9}"/>
              </a:ext>
            </a:extLst>
          </p:cNvPr>
          <p:cNvSpPr txBox="1"/>
          <p:nvPr/>
        </p:nvSpPr>
        <p:spPr>
          <a:xfrm>
            <a:off x="5178414" y="1552036"/>
            <a:ext cx="3858082" cy="2893100"/>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Для организации индивидуального образовательного процесса в яслях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и детском саду воспитателям могут помочь самые обычные материалы и предметы. Только их надо правильно скомпоновать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и выложить детям для игры на пластиковых или деревянных подносах. </a:t>
            </a:r>
            <a:endParaRPr lang="ru-RU" sz="700" dirty="0">
              <a:latin typeface="Arial" panose="020B0604020202020204" pitchFamily="34" charset="0"/>
              <a:cs typeface="Arial" panose="020B0604020202020204" pitchFamily="34" charset="0"/>
            </a:endParaRPr>
          </a:p>
          <a:p>
            <a:r>
              <a:rPr lang="ru-RU" sz="1400" dirty="0">
                <a:latin typeface="Arial" panose="020B0604020202020204" pitchFamily="34" charset="0"/>
                <a:cs typeface="Arial" panose="020B0604020202020204" pitchFamily="34" charset="0"/>
              </a:rPr>
              <a:t>Выполняя игровые задания, дети развивают мелкую моторику, глазомер, конструктивное и творческое мышление, экспериментируют и открывают для себя окружающий мир и делают это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с удовольствием и интересом.</a:t>
            </a:r>
          </a:p>
        </p:txBody>
      </p:sp>
      <p:sp>
        <p:nvSpPr>
          <p:cNvPr id="4" name="Прямоугольник 3">
            <a:extLst>
              <a:ext uri="{FF2B5EF4-FFF2-40B4-BE49-F238E27FC236}">
                <a16:creationId xmlns:a16="http://schemas.microsoft.com/office/drawing/2014/main" id="{A8F13266-63E1-9C46-82C0-683A77A32E68}"/>
              </a:ext>
            </a:extLst>
          </p:cNvPr>
          <p:cNvSpPr/>
          <p:nvPr/>
        </p:nvSpPr>
        <p:spPr>
          <a:xfrm>
            <a:off x="5178414" y="1217446"/>
            <a:ext cx="4572000" cy="276999"/>
          </a:xfrm>
          <a:prstGeom prst="rect">
            <a:avLst/>
          </a:prstGeom>
        </p:spPr>
        <p:txBody>
          <a:bodyPr>
            <a:spAutoFit/>
          </a:bodyPr>
          <a:lstStyle/>
          <a:p>
            <a:r>
              <a:rPr lang="ru-RU" sz="1200" dirty="0">
                <a:latin typeface="Arial" panose="020B0604020202020204" pitchFamily="34" charset="0"/>
                <a:cs typeface="Arial" panose="020B0604020202020204" pitchFamily="34" charset="0"/>
              </a:rPr>
              <a:t>А. </a:t>
            </a:r>
            <a:r>
              <a:rPr lang="ru-RU" sz="1200" dirty="0" err="1">
                <a:latin typeface="Arial" panose="020B0604020202020204" pitchFamily="34" charset="0"/>
                <a:cs typeface="Arial" panose="020B0604020202020204" pitchFamily="34" charset="0"/>
              </a:rPr>
              <a:t>Бостельман</a:t>
            </a:r>
            <a:r>
              <a:rPr lang="ru-RU" sz="1200" dirty="0">
                <a:latin typeface="Arial" panose="020B0604020202020204" pitchFamily="34" charset="0"/>
                <a:cs typeface="Arial" panose="020B0604020202020204" pitchFamily="34" charset="0"/>
              </a:rPr>
              <a:t>, М. </a:t>
            </a:r>
            <a:r>
              <a:rPr lang="ru-RU" sz="1200" dirty="0" err="1">
                <a:latin typeface="Arial" panose="020B0604020202020204" pitchFamily="34" charset="0"/>
                <a:cs typeface="Arial" panose="020B0604020202020204" pitchFamily="34" charset="0"/>
              </a:rPr>
              <a:t>Финк</a:t>
            </a:r>
            <a:endParaRPr lang="ru-RU" sz="1200" dirty="0"/>
          </a:p>
        </p:txBody>
      </p:sp>
    </p:spTree>
    <p:extLst>
      <p:ext uri="{BB962C8B-B14F-4D97-AF65-F5344CB8AC3E}">
        <p14:creationId xmlns:p14="http://schemas.microsoft.com/office/powerpoint/2010/main" val="11939522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4FB6E46D-23EA-9643-9EE3-3B192BEE912E}"/>
              </a:ext>
            </a:extLst>
          </p:cNvPr>
          <p:cNvSpPr>
            <a:spLocks noGrp="1"/>
          </p:cNvSpPr>
          <p:nvPr>
            <p:ph type="title"/>
          </p:nvPr>
        </p:nvSpPr>
        <p:spPr>
          <a:xfrm>
            <a:off x="5148064" y="117551"/>
            <a:ext cx="3685421" cy="914400"/>
          </a:xfrm>
        </p:spPr>
        <p:txBody>
          <a:bodyPr>
            <a:noAutofit/>
          </a:bodyPr>
          <a:lstStyle/>
          <a:p>
            <a:pPr algn="l"/>
            <a:r>
              <a:rPr lang="ru-RU" sz="1400" b="1" dirty="0">
                <a:latin typeface="Arial" panose="020B0604020202020204" pitchFamily="34" charset="0"/>
                <a:cs typeface="Arial" panose="020B0604020202020204" pitchFamily="34" charset="0"/>
              </a:rPr>
              <a:t>ИГРЫ НА ПОДНОСЕ ДЛЯ ДЕТЕЙ </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ОТ 2 ДО 4 ЛЕТ</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33 увлекательные идеи при переходе из яслей в детский сад</a:t>
            </a:r>
          </a:p>
        </p:txBody>
      </p:sp>
      <p:sp>
        <p:nvSpPr>
          <p:cNvPr id="5" name="TextBox 4">
            <a:extLst>
              <a:ext uri="{FF2B5EF4-FFF2-40B4-BE49-F238E27FC236}">
                <a16:creationId xmlns:a16="http://schemas.microsoft.com/office/drawing/2014/main" id="{A34774A6-F758-CE4B-B993-C23A6D65C7DD}"/>
              </a:ext>
            </a:extLst>
          </p:cNvPr>
          <p:cNvSpPr txBox="1"/>
          <p:nvPr/>
        </p:nvSpPr>
        <p:spPr>
          <a:xfrm>
            <a:off x="943897" y="2418735"/>
            <a:ext cx="2846438" cy="369332"/>
          </a:xfrm>
          <a:prstGeom prst="rect">
            <a:avLst/>
          </a:prstGeom>
          <a:noFill/>
        </p:spPr>
        <p:txBody>
          <a:bodyPr wrap="square" rtlCol="0">
            <a:spAutoFit/>
          </a:bodyPr>
          <a:lstStyle/>
          <a:p>
            <a:r>
              <a:rPr lang="ru-RU" dirty="0"/>
              <a:t>Обложка</a:t>
            </a:r>
          </a:p>
        </p:txBody>
      </p:sp>
      <p:sp>
        <p:nvSpPr>
          <p:cNvPr id="6" name="TextBox 5">
            <a:extLst>
              <a:ext uri="{FF2B5EF4-FFF2-40B4-BE49-F238E27FC236}">
                <a16:creationId xmlns:a16="http://schemas.microsoft.com/office/drawing/2014/main" id="{2171E11C-3612-8541-BEB6-2A986C0DE6B0}"/>
              </a:ext>
            </a:extLst>
          </p:cNvPr>
          <p:cNvSpPr txBox="1"/>
          <p:nvPr/>
        </p:nvSpPr>
        <p:spPr>
          <a:xfrm>
            <a:off x="5148064" y="1405754"/>
            <a:ext cx="3846849" cy="3108543"/>
          </a:xfrm>
          <a:prstGeom prst="rect">
            <a:avLst/>
          </a:prstGeom>
          <a:noFill/>
        </p:spPr>
        <p:txBody>
          <a:bodyPr wrap="square" rtlCol="0">
            <a:spAutoFit/>
          </a:bodyPr>
          <a:lstStyle/>
          <a:p>
            <a:pPr marL="28575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Что произойдет, если капля воды попадет в песок, в крупу или на бумагу? </a:t>
            </a:r>
          </a:p>
          <a:p>
            <a:pPr marL="28575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Из каких фигур можно собрать квадрат? </a:t>
            </a:r>
          </a:p>
          <a:p>
            <a:pPr marL="285750" indent="-285750">
              <a:buFont typeface="Arial" panose="020B0604020202020204" pitchFamily="34" charset="0"/>
              <a:buChar char="•"/>
            </a:pPr>
            <a:r>
              <a:rPr lang="ru-RU" sz="1400" dirty="0">
                <a:latin typeface="Arial" panose="020B0604020202020204" pitchFamily="34" charset="0"/>
                <a:cs typeface="Arial" panose="020B0604020202020204" pitchFamily="34" charset="0"/>
              </a:rPr>
              <a:t>Как распределить камешки по цвету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и количеству? </a:t>
            </a:r>
          </a:p>
          <a:p>
            <a:r>
              <a:rPr lang="ru-RU" sz="1400" dirty="0">
                <a:latin typeface="Arial" panose="020B0604020202020204" pitchFamily="34" charset="0"/>
                <a:cs typeface="Arial" panose="020B0604020202020204" pitchFamily="34" charset="0"/>
              </a:rPr>
              <a:t>Книга представляет собой сборник заданий с прекрасными фотоиллюстрациями.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В каждом задании даны варианты его усложнения. Степень трудности подбирается в соответствии с уровнем развития ребенка, поэтому обучающие подносы идеально подходят для развития при переходе от раннего детства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к дошкольному.</a:t>
            </a:r>
          </a:p>
        </p:txBody>
      </p:sp>
      <p:pic>
        <p:nvPicPr>
          <p:cNvPr id="9" name="Рисунок 8">
            <a:extLst>
              <a:ext uri="{FF2B5EF4-FFF2-40B4-BE49-F238E27FC236}">
                <a16:creationId xmlns:a16="http://schemas.microsoft.com/office/drawing/2014/main" id="{44DF431E-9A5B-6848-B9B3-8F8AFB991E0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5007741" cy="4587974"/>
          </a:xfrm>
          <a:prstGeom prst="rect">
            <a:avLst/>
          </a:prstGeom>
        </p:spPr>
      </p:pic>
      <p:sp>
        <p:nvSpPr>
          <p:cNvPr id="2" name="Прямоугольник 1">
            <a:extLst>
              <a:ext uri="{FF2B5EF4-FFF2-40B4-BE49-F238E27FC236}">
                <a16:creationId xmlns:a16="http://schemas.microsoft.com/office/drawing/2014/main" id="{1C59F50A-14BA-B84B-9E2F-97A8C3576481}"/>
              </a:ext>
            </a:extLst>
          </p:cNvPr>
          <p:cNvSpPr/>
          <p:nvPr/>
        </p:nvSpPr>
        <p:spPr>
          <a:xfrm>
            <a:off x="5148064" y="1020606"/>
            <a:ext cx="3796130" cy="276999"/>
          </a:xfrm>
          <a:prstGeom prst="rect">
            <a:avLst/>
          </a:prstGeom>
        </p:spPr>
        <p:txBody>
          <a:bodyPr wrap="square">
            <a:spAutoFit/>
          </a:bodyPr>
          <a:lstStyle/>
          <a:p>
            <a:r>
              <a:rPr lang="ru-RU" sz="1200" dirty="0">
                <a:latin typeface="Arial" panose="020B0604020202020204" pitchFamily="34" charset="0"/>
                <a:cs typeface="Arial" panose="020B0604020202020204" pitchFamily="34" charset="0"/>
              </a:rPr>
              <a:t>А. </a:t>
            </a:r>
            <a:r>
              <a:rPr lang="ru-RU" sz="1200" dirty="0" err="1">
                <a:latin typeface="Arial" panose="020B0604020202020204" pitchFamily="34" charset="0"/>
                <a:cs typeface="Arial" panose="020B0604020202020204" pitchFamily="34" charset="0"/>
              </a:rPr>
              <a:t>Бостельман</a:t>
            </a:r>
            <a:r>
              <a:rPr lang="ru-RU" sz="1200" dirty="0">
                <a:latin typeface="Arial" panose="020B0604020202020204" pitchFamily="34" charset="0"/>
                <a:cs typeface="Arial" panose="020B0604020202020204" pitchFamily="34" charset="0"/>
              </a:rPr>
              <a:t>, К. </a:t>
            </a:r>
            <a:r>
              <a:rPr lang="ru-RU" sz="1200" dirty="0" err="1">
                <a:latin typeface="Arial" panose="020B0604020202020204" pitchFamily="34" charset="0"/>
                <a:cs typeface="Arial" panose="020B0604020202020204" pitchFamily="34" charset="0"/>
              </a:rPr>
              <a:t>Тильке</a:t>
            </a:r>
            <a:r>
              <a:rPr lang="ru-RU" sz="1200" dirty="0">
                <a:latin typeface="Arial" panose="020B0604020202020204" pitchFamily="34" charset="0"/>
                <a:cs typeface="Arial" panose="020B0604020202020204" pitchFamily="34" charset="0"/>
              </a:rPr>
              <a:t>             </a:t>
            </a:r>
            <a:endParaRPr lang="ru-RU" sz="1200" dirty="0"/>
          </a:p>
        </p:txBody>
      </p:sp>
    </p:spTree>
    <p:extLst>
      <p:ext uri="{BB962C8B-B14F-4D97-AF65-F5344CB8AC3E}">
        <p14:creationId xmlns:p14="http://schemas.microsoft.com/office/powerpoint/2010/main" val="26717272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a:extLst>
              <a:ext uri="{FF2B5EF4-FFF2-40B4-BE49-F238E27FC236}">
                <a16:creationId xmlns:a16="http://schemas.microsoft.com/office/drawing/2014/main" id="{9736468A-7510-2D4E-A287-7811B49A61C1}"/>
              </a:ext>
            </a:extLst>
          </p:cNvPr>
          <p:cNvSpPr>
            <a:spLocks noGrp="1"/>
          </p:cNvSpPr>
          <p:nvPr>
            <p:ph type="title"/>
          </p:nvPr>
        </p:nvSpPr>
        <p:spPr>
          <a:xfrm>
            <a:off x="5207461" y="225406"/>
            <a:ext cx="3936539" cy="796018"/>
          </a:xfrm>
        </p:spPr>
        <p:txBody>
          <a:bodyPr>
            <a:normAutofit/>
          </a:bodyPr>
          <a:lstStyle/>
          <a:p>
            <a:pPr algn="l"/>
            <a:r>
              <a:rPr lang="ru-RU" sz="1400" b="1" dirty="0">
                <a:latin typeface="Arial" panose="020B0604020202020204" pitchFamily="34" charset="0"/>
                <a:cs typeface="Arial" panose="020B0604020202020204" pitchFamily="34" charset="0"/>
              </a:rPr>
              <a:t>ЭКСПЕРИМЕНТЫ В ВАННЕ</a:t>
            </a:r>
            <a:br>
              <a:rPr lang="ru-RU" sz="1400" b="1"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Развивающие игры для детей</a:t>
            </a:r>
            <a:br>
              <a:rPr lang="ru-RU" sz="1400" dirty="0">
                <a:latin typeface="Arial" panose="020B0604020202020204" pitchFamily="34" charset="0"/>
                <a:cs typeface="Arial" panose="020B0604020202020204" pitchFamily="34" charset="0"/>
              </a:rPr>
            </a:br>
            <a:r>
              <a:rPr lang="ru-RU" sz="600" dirty="0">
                <a:latin typeface="Arial" panose="020B0604020202020204" pitchFamily="34" charset="0"/>
                <a:cs typeface="Arial" panose="020B0604020202020204" pitchFamily="34" charset="0"/>
              </a:rPr>
              <a:t/>
            </a:r>
            <a:br>
              <a:rPr lang="ru-RU" sz="600" dirty="0">
                <a:latin typeface="Arial" panose="020B0604020202020204" pitchFamily="34" charset="0"/>
                <a:cs typeface="Arial" panose="020B0604020202020204" pitchFamily="34" charset="0"/>
              </a:rPr>
            </a:br>
            <a:r>
              <a:rPr lang="ru-RU" sz="1100" dirty="0">
                <a:latin typeface="Arial" panose="020B0604020202020204" pitchFamily="34" charset="0"/>
                <a:cs typeface="Arial" panose="020B0604020202020204" pitchFamily="34" charset="0"/>
              </a:rPr>
              <a:t>А. </a:t>
            </a:r>
            <a:r>
              <a:rPr lang="ru-RU" sz="1100" dirty="0" err="1">
                <a:latin typeface="Arial" panose="020B0604020202020204" pitchFamily="34" charset="0"/>
                <a:cs typeface="Arial" panose="020B0604020202020204" pitchFamily="34" charset="0"/>
              </a:rPr>
              <a:t>Бостельман</a:t>
            </a:r>
            <a:r>
              <a:rPr lang="ru-RU" sz="1100" dirty="0">
                <a:latin typeface="Arial" panose="020B0604020202020204" pitchFamily="34" charset="0"/>
                <a:cs typeface="Arial" panose="020B0604020202020204" pitchFamily="34" charset="0"/>
              </a:rPr>
              <a:t>, М. </a:t>
            </a:r>
            <a:r>
              <a:rPr lang="ru-RU" sz="1100" dirty="0" err="1">
                <a:latin typeface="Arial" panose="020B0604020202020204" pitchFamily="34" charset="0"/>
                <a:cs typeface="Arial" panose="020B0604020202020204" pitchFamily="34" charset="0"/>
              </a:rPr>
              <a:t>Финк</a:t>
            </a:r>
            <a:endParaRPr lang="ru-RU" sz="1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3F4B801-F487-D740-AC48-6B5327A10560}"/>
              </a:ext>
            </a:extLst>
          </p:cNvPr>
          <p:cNvSpPr txBox="1"/>
          <p:nvPr/>
        </p:nvSpPr>
        <p:spPr>
          <a:xfrm>
            <a:off x="5105716" y="3565978"/>
            <a:ext cx="3862418" cy="954107"/>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В пособии собраны 30 наглядных примеров для поддержки детской познавательной игры в ванне, а также практические советы опытных педагогов.</a:t>
            </a:r>
          </a:p>
        </p:txBody>
      </p:sp>
      <p:pic>
        <p:nvPicPr>
          <p:cNvPr id="6" name="Рисунок 5">
            <a:extLst>
              <a:ext uri="{FF2B5EF4-FFF2-40B4-BE49-F238E27FC236}">
                <a16:creationId xmlns:a16="http://schemas.microsoft.com/office/drawing/2014/main" id="{7CF6BE88-15EE-6E45-B8CE-94A48661C9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7573" y="1184012"/>
            <a:ext cx="2750561" cy="1260000"/>
          </a:xfrm>
          <a:prstGeom prst="rect">
            <a:avLst/>
          </a:prstGeom>
          <a:ln w="6350">
            <a:solidFill>
              <a:schemeClr val="tx1">
                <a:lumMod val="75000"/>
                <a:lumOff val="25000"/>
              </a:schemeClr>
            </a:solidFill>
          </a:ln>
        </p:spPr>
      </p:pic>
      <p:cxnSp>
        <p:nvCxnSpPr>
          <p:cNvPr id="11" name="Прямая соединительная линия 10">
            <a:extLst>
              <a:ext uri="{FF2B5EF4-FFF2-40B4-BE49-F238E27FC236}">
                <a16:creationId xmlns:a16="http://schemas.microsoft.com/office/drawing/2014/main" id="{46BF3857-F2F6-B144-AE14-D4B203AE7584}"/>
              </a:ext>
            </a:extLst>
          </p:cNvPr>
          <p:cNvCxnSpPr>
            <a:stCxn id="9" idx="0"/>
          </p:cNvCxnSpPr>
          <p:nvPr/>
        </p:nvCxnSpPr>
        <p:spPr>
          <a:xfrm>
            <a:off x="6582742" y="2069489"/>
            <a:ext cx="11348" cy="1260000"/>
          </a:xfrm>
          <a:prstGeom prst="line">
            <a:avLst/>
          </a:prstGeom>
        </p:spPr>
        <p:style>
          <a:lnRef idx="1">
            <a:schemeClr val="dk1"/>
          </a:lnRef>
          <a:fillRef idx="0">
            <a:schemeClr val="dk1"/>
          </a:fillRef>
          <a:effectRef idx="0">
            <a:schemeClr val="dk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CFF7CCB4-D516-6041-968F-251AE08D0DEB}"/>
              </a:ext>
            </a:extLst>
          </p:cNvPr>
          <p:cNvCxnSpPr>
            <a:stCxn id="6" idx="0"/>
            <a:endCxn id="6" idx="2"/>
          </p:cNvCxnSpPr>
          <p:nvPr/>
        </p:nvCxnSpPr>
        <p:spPr>
          <a:xfrm>
            <a:off x="7592854" y="1184012"/>
            <a:ext cx="0" cy="1260000"/>
          </a:xfrm>
          <a:prstGeom prst="line">
            <a:avLst/>
          </a:prstGeom>
        </p:spPr>
        <p:style>
          <a:lnRef idx="1">
            <a:schemeClr val="dk1"/>
          </a:lnRef>
          <a:fillRef idx="0">
            <a:schemeClr val="dk1"/>
          </a:fillRef>
          <a:effectRef idx="0">
            <a:schemeClr val="dk1"/>
          </a:effectRef>
          <a:fontRef idx="minor">
            <a:schemeClr val="tx1"/>
          </a:fontRef>
        </p:style>
      </p:cxnSp>
      <p:grpSp>
        <p:nvGrpSpPr>
          <p:cNvPr id="10" name="Группа 9">
            <a:extLst>
              <a:ext uri="{FF2B5EF4-FFF2-40B4-BE49-F238E27FC236}">
                <a16:creationId xmlns:a16="http://schemas.microsoft.com/office/drawing/2014/main" id="{72957FE8-8CE2-6848-985E-3F3A19D23723}"/>
              </a:ext>
            </a:extLst>
          </p:cNvPr>
          <p:cNvGrpSpPr/>
          <p:nvPr/>
        </p:nvGrpSpPr>
        <p:grpSpPr>
          <a:xfrm>
            <a:off x="5207461" y="2069489"/>
            <a:ext cx="2750561" cy="1260000"/>
            <a:chOff x="5221862" y="1941750"/>
            <a:chExt cx="2750561" cy="1260000"/>
          </a:xfrm>
        </p:grpSpPr>
        <p:pic>
          <p:nvPicPr>
            <p:cNvPr id="9" name="Рисунок 8">
              <a:extLst>
                <a:ext uri="{FF2B5EF4-FFF2-40B4-BE49-F238E27FC236}">
                  <a16:creationId xmlns:a16="http://schemas.microsoft.com/office/drawing/2014/main" id="{191675B7-8828-C245-93A5-6BFBD8FBA9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1862" y="1941750"/>
              <a:ext cx="2750561" cy="1260000"/>
            </a:xfrm>
            <a:prstGeom prst="rect">
              <a:avLst/>
            </a:prstGeom>
            <a:ln w="6350">
              <a:solidFill>
                <a:schemeClr val="tx1">
                  <a:lumMod val="75000"/>
                  <a:lumOff val="25000"/>
                </a:schemeClr>
              </a:solidFill>
            </a:ln>
          </p:spPr>
        </p:pic>
        <p:cxnSp>
          <p:nvCxnSpPr>
            <p:cNvPr id="12" name="Прямая соединительная линия 11">
              <a:extLst>
                <a:ext uri="{FF2B5EF4-FFF2-40B4-BE49-F238E27FC236}">
                  <a16:creationId xmlns:a16="http://schemas.microsoft.com/office/drawing/2014/main" id="{AD753DCF-8500-B94E-8AE1-C9EC8F70E8F2}"/>
                </a:ext>
              </a:extLst>
            </p:cNvPr>
            <p:cNvCxnSpPr/>
            <p:nvPr/>
          </p:nvCxnSpPr>
          <p:spPr>
            <a:xfrm>
              <a:off x="6597143" y="1941750"/>
              <a:ext cx="0" cy="1260000"/>
            </a:xfrm>
            <a:prstGeom prst="line">
              <a:avLst/>
            </a:prstGeom>
          </p:spPr>
          <p:style>
            <a:lnRef idx="1">
              <a:schemeClr val="dk1"/>
            </a:lnRef>
            <a:fillRef idx="0">
              <a:schemeClr val="dk1"/>
            </a:fillRef>
            <a:effectRef idx="0">
              <a:schemeClr val="dk1"/>
            </a:effectRef>
            <a:fontRef idx="minor">
              <a:schemeClr val="tx1"/>
            </a:fontRef>
          </p:style>
        </p:cxnSp>
      </p:grpSp>
      <p:pic>
        <p:nvPicPr>
          <p:cNvPr id="17" name="Рисунок 16">
            <a:extLst>
              <a:ext uri="{FF2B5EF4-FFF2-40B4-BE49-F238E27FC236}">
                <a16:creationId xmlns:a16="http://schemas.microsoft.com/office/drawing/2014/main" id="{3EC50404-B202-4385-9C25-C18E409E37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4914245" cy="4589025"/>
          </a:xfrm>
          <a:prstGeom prst="rect">
            <a:avLst/>
          </a:prstGeom>
        </p:spPr>
      </p:pic>
    </p:spTree>
    <p:extLst>
      <p:ext uri="{BB962C8B-B14F-4D97-AF65-F5344CB8AC3E}">
        <p14:creationId xmlns:p14="http://schemas.microsoft.com/office/powerpoint/2010/main" val="7725685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899B3AB-A502-9445-B196-17BC6EA50D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2551"/>
            <a:ext cx="3190649" cy="2127099"/>
          </a:xfrm>
          <a:prstGeom prst="rect">
            <a:avLst/>
          </a:prstGeom>
        </p:spPr>
      </p:pic>
      <p:pic>
        <p:nvPicPr>
          <p:cNvPr id="7" name="Рисунок 6">
            <a:extLst>
              <a:ext uri="{FF2B5EF4-FFF2-40B4-BE49-F238E27FC236}">
                <a16:creationId xmlns:a16="http://schemas.microsoft.com/office/drawing/2014/main" id="{7B00FE84-75A2-9646-8351-FC03123CCE7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0629" y="1170812"/>
            <a:ext cx="3257350" cy="2171566"/>
          </a:xfrm>
          <a:prstGeom prst="rect">
            <a:avLst/>
          </a:prstGeom>
        </p:spPr>
      </p:pic>
      <p:pic>
        <p:nvPicPr>
          <p:cNvPr id="8" name="Рисунок 7">
            <a:extLst>
              <a:ext uri="{FF2B5EF4-FFF2-40B4-BE49-F238E27FC236}">
                <a16:creationId xmlns:a16="http://schemas.microsoft.com/office/drawing/2014/main" id="{467C1BAF-B67D-AD42-9C9B-06B33754E1B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21432101">
            <a:off x="52183" y="2477881"/>
            <a:ext cx="3328533" cy="2219022"/>
          </a:xfrm>
          <a:prstGeom prst="rect">
            <a:avLst/>
          </a:prstGeom>
        </p:spPr>
      </p:pic>
      <p:pic>
        <p:nvPicPr>
          <p:cNvPr id="9" name="Рисунок 8">
            <a:extLst>
              <a:ext uri="{FF2B5EF4-FFF2-40B4-BE49-F238E27FC236}">
                <a16:creationId xmlns:a16="http://schemas.microsoft.com/office/drawing/2014/main" id="{FAC3E1E9-D11B-3045-8083-F7F068790BD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203741">
            <a:off x="5318537" y="9114"/>
            <a:ext cx="3157493" cy="2104996"/>
          </a:xfrm>
          <a:prstGeom prst="rect">
            <a:avLst/>
          </a:prstGeom>
        </p:spPr>
      </p:pic>
      <p:sp>
        <p:nvSpPr>
          <p:cNvPr id="5" name="Прямоугольник 4">
            <a:extLst>
              <a:ext uri="{FF2B5EF4-FFF2-40B4-BE49-F238E27FC236}">
                <a16:creationId xmlns:a16="http://schemas.microsoft.com/office/drawing/2014/main" id="{AEA53C97-69EF-EC43-9D59-A0CD3DCE51C5}"/>
              </a:ext>
            </a:extLst>
          </p:cNvPr>
          <p:cNvSpPr/>
          <p:nvPr/>
        </p:nvSpPr>
        <p:spPr>
          <a:xfrm>
            <a:off x="3235611" y="243955"/>
            <a:ext cx="2253669" cy="1315745"/>
          </a:xfrm>
          <a:prstGeom prst="rect">
            <a:avLst/>
          </a:prstGeom>
        </p:spPr>
        <p:txBody>
          <a:bodyPr wrap="square">
            <a:spAutoFit/>
          </a:bodyPr>
          <a:lstStyle/>
          <a:p>
            <a:r>
              <a:rPr lang="ru-RU" sz="1050" dirty="0" err="1">
                <a:latin typeface="Arial" panose="020B0604020202020204" pitchFamily="34" charset="0"/>
                <a:cs typeface="Arial" panose="020B0604020202020204" pitchFamily="34" charset="0"/>
              </a:rPr>
              <a:t>Юст</a:t>
            </a:r>
            <a:r>
              <a:rPr lang="ru-RU" sz="1050" dirty="0">
                <a:latin typeface="Arial" panose="020B0604020202020204" pitchFamily="34" charset="0"/>
                <a:cs typeface="Arial" panose="020B0604020202020204" pitchFamily="34" charset="0"/>
              </a:rPr>
              <a:t> Р., Мюллер М. </a:t>
            </a:r>
          </a:p>
          <a:p>
            <a:r>
              <a:rPr lang="ru-RU" sz="1350" b="1" dirty="0">
                <a:solidFill>
                  <a:srgbClr val="00A8C0"/>
                </a:solidFill>
                <a:latin typeface="Arial" panose="020B0604020202020204" pitchFamily="34" charset="0"/>
                <a:cs typeface="Arial" panose="020B0604020202020204" pitchFamily="34" charset="0"/>
              </a:rPr>
              <a:t>ЗАНИМАТЕЛЬНАЯ </a:t>
            </a:r>
            <a:br>
              <a:rPr lang="ru-RU" sz="1350" b="1" dirty="0">
                <a:solidFill>
                  <a:srgbClr val="00A8C0"/>
                </a:solidFill>
                <a:latin typeface="Arial" panose="020B0604020202020204" pitchFamily="34" charset="0"/>
                <a:cs typeface="Arial" panose="020B0604020202020204" pitchFamily="34" charset="0"/>
              </a:rPr>
            </a:br>
            <a:r>
              <a:rPr lang="ru-RU" sz="1350" b="1" dirty="0">
                <a:solidFill>
                  <a:srgbClr val="00A8C0"/>
                </a:solidFill>
                <a:latin typeface="Arial" panose="020B0604020202020204" pitchFamily="34" charset="0"/>
                <a:cs typeface="Arial" panose="020B0604020202020204" pitchFamily="34" charset="0"/>
              </a:rPr>
              <a:t>ФИЗКУЛЬТУРА: </a:t>
            </a:r>
            <a:r>
              <a:rPr lang="ru-RU" sz="1350" b="1" dirty="0">
                <a:latin typeface="Arial" panose="020B0604020202020204" pitchFamily="34" charset="0"/>
                <a:cs typeface="Arial" panose="020B0604020202020204" pitchFamily="34" charset="0"/>
              </a:rPr>
              <a:t/>
            </a:r>
            <a:br>
              <a:rPr lang="ru-RU" sz="1350" b="1" dirty="0">
                <a:latin typeface="Arial" panose="020B0604020202020204" pitchFamily="34" charset="0"/>
                <a:cs typeface="Arial" panose="020B0604020202020204" pitchFamily="34" charset="0"/>
              </a:rPr>
            </a:br>
            <a:r>
              <a:rPr lang="ru-RU" sz="1050" b="1" dirty="0">
                <a:latin typeface="Arial" panose="020B0604020202020204" pitchFamily="34" charset="0"/>
                <a:cs typeface="Arial" panose="020B0604020202020204" pitchFamily="34" charset="0"/>
              </a:rPr>
              <a:t>32 идеи для занятий </a:t>
            </a:r>
            <a:br>
              <a:rPr lang="ru-RU" sz="1050" b="1" dirty="0">
                <a:latin typeface="Arial" panose="020B0604020202020204" pitchFamily="34" charset="0"/>
                <a:cs typeface="Arial" panose="020B0604020202020204" pitchFamily="34" charset="0"/>
              </a:rPr>
            </a:br>
            <a:r>
              <a:rPr lang="ru-RU" sz="1050" b="1" dirty="0">
                <a:latin typeface="Arial" panose="020B0604020202020204" pitchFamily="34" charset="0"/>
                <a:cs typeface="Arial" panose="020B0604020202020204" pitchFamily="34" charset="0"/>
              </a:rPr>
              <a:t>по физическому развитию </a:t>
            </a:r>
          </a:p>
          <a:p>
            <a:r>
              <a:rPr lang="ru-RU" sz="1050" b="1" dirty="0">
                <a:latin typeface="Arial" panose="020B0604020202020204" pitchFamily="34" charset="0"/>
                <a:cs typeface="Arial" panose="020B0604020202020204" pitchFamily="34" charset="0"/>
              </a:rPr>
              <a:t>детей от 3 до 7 лет </a:t>
            </a:r>
          </a:p>
          <a:p>
            <a:r>
              <a:rPr lang="ru-RU" sz="1050" dirty="0">
                <a:latin typeface="Arial" panose="020B0604020202020204" pitchFamily="34" charset="0"/>
                <a:cs typeface="Arial" panose="020B0604020202020204" pitchFamily="34" charset="0"/>
              </a:rPr>
              <a:t>(32 карт. + брошюра 32 стр.)</a:t>
            </a:r>
            <a:endParaRPr lang="ru-RU" sz="1350" dirty="0">
              <a:latin typeface="Arial" panose="020B0604020202020204" pitchFamily="34" charset="0"/>
              <a:cs typeface="Arial" panose="020B0604020202020204" pitchFamily="34" charset="0"/>
            </a:endParaRPr>
          </a:p>
        </p:txBody>
      </p:sp>
      <p:sp>
        <p:nvSpPr>
          <p:cNvPr id="6" name="Прямоугольник 5">
            <a:extLst>
              <a:ext uri="{FF2B5EF4-FFF2-40B4-BE49-F238E27FC236}">
                <a16:creationId xmlns:a16="http://schemas.microsoft.com/office/drawing/2014/main" id="{7843BA66-AE46-D344-9B75-15628E438C40}"/>
              </a:ext>
            </a:extLst>
          </p:cNvPr>
          <p:cNvSpPr/>
          <p:nvPr/>
        </p:nvSpPr>
        <p:spPr>
          <a:xfrm>
            <a:off x="3262928" y="1679833"/>
            <a:ext cx="2505474" cy="1315745"/>
          </a:xfrm>
          <a:prstGeom prst="rect">
            <a:avLst/>
          </a:prstGeom>
        </p:spPr>
        <p:txBody>
          <a:bodyPr wrap="square">
            <a:spAutoFit/>
          </a:bodyPr>
          <a:lstStyle/>
          <a:p>
            <a:r>
              <a:rPr lang="ru-RU" sz="1050" dirty="0" err="1">
                <a:latin typeface="Arial" panose="020B0604020202020204" pitchFamily="34" charset="0"/>
                <a:cs typeface="Arial" panose="020B0604020202020204" pitchFamily="34" charset="0"/>
              </a:rPr>
              <a:t>Юст</a:t>
            </a:r>
            <a:r>
              <a:rPr lang="ru-RU" sz="1050" dirty="0">
                <a:latin typeface="Arial" panose="020B0604020202020204" pitchFamily="34" charset="0"/>
                <a:cs typeface="Arial" panose="020B0604020202020204" pitchFamily="34" charset="0"/>
              </a:rPr>
              <a:t> Р., Мюллер М. </a:t>
            </a:r>
          </a:p>
          <a:p>
            <a:r>
              <a:rPr lang="ru-RU" sz="1350" b="1" dirty="0">
                <a:solidFill>
                  <a:srgbClr val="00850B"/>
                </a:solidFill>
                <a:latin typeface="Arial" panose="020B0604020202020204" pitchFamily="34" charset="0"/>
                <a:cs typeface="Arial" panose="020B0604020202020204" pitchFamily="34" charset="0"/>
              </a:rPr>
              <a:t>ТЕРРИТОРИЯ ИГР </a:t>
            </a:r>
            <a:br>
              <a:rPr lang="ru-RU" sz="1350" b="1" dirty="0">
                <a:solidFill>
                  <a:srgbClr val="00850B"/>
                </a:solidFill>
                <a:latin typeface="Arial" panose="020B0604020202020204" pitchFamily="34" charset="0"/>
                <a:cs typeface="Arial" panose="020B0604020202020204" pitchFamily="34" charset="0"/>
              </a:rPr>
            </a:br>
            <a:r>
              <a:rPr lang="ru-RU" sz="1350" b="1" dirty="0">
                <a:solidFill>
                  <a:srgbClr val="00850B"/>
                </a:solidFill>
                <a:latin typeface="Arial" panose="020B0604020202020204" pitchFamily="34" charset="0"/>
                <a:cs typeface="Arial" panose="020B0604020202020204" pitchFamily="34" charset="0"/>
              </a:rPr>
              <a:t>И ПРИКЛЮЧЕНИЙ:</a:t>
            </a:r>
          </a:p>
          <a:p>
            <a:r>
              <a:rPr lang="ru-RU" sz="1050" b="1" dirty="0">
                <a:latin typeface="Arial" panose="020B0604020202020204" pitchFamily="34" charset="0"/>
                <a:cs typeface="Arial" panose="020B0604020202020204" pitchFamily="34" charset="0"/>
              </a:rPr>
              <a:t>32 идеи для занятий </a:t>
            </a:r>
            <a:br>
              <a:rPr lang="ru-RU" sz="1050" b="1" dirty="0">
                <a:latin typeface="Arial" panose="020B0604020202020204" pitchFamily="34" charset="0"/>
                <a:cs typeface="Arial" panose="020B0604020202020204" pitchFamily="34" charset="0"/>
              </a:rPr>
            </a:br>
            <a:r>
              <a:rPr lang="ru-RU" sz="1050" b="1" dirty="0">
                <a:latin typeface="Arial" panose="020B0604020202020204" pitchFamily="34" charset="0"/>
                <a:cs typeface="Arial" panose="020B0604020202020204" pitchFamily="34" charset="0"/>
              </a:rPr>
              <a:t>по физическому развитию </a:t>
            </a:r>
          </a:p>
          <a:p>
            <a:r>
              <a:rPr lang="ru-RU" sz="1050" b="1" dirty="0">
                <a:latin typeface="Arial" panose="020B0604020202020204" pitchFamily="34" charset="0"/>
                <a:cs typeface="Arial" panose="020B0604020202020204" pitchFamily="34" charset="0"/>
              </a:rPr>
              <a:t>детей от 3 до 7 лет </a:t>
            </a:r>
            <a:br>
              <a:rPr lang="ru-RU" sz="1050" b="1" dirty="0">
                <a:latin typeface="Arial" panose="020B0604020202020204" pitchFamily="34" charset="0"/>
                <a:cs typeface="Arial" panose="020B0604020202020204" pitchFamily="34" charset="0"/>
              </a:rPr>
            </a:br>
            <a:r>
              <a:rPr lang="ru-RU" sz="1050" dirty="0">
                <a:latin typeface="Arial" panose="020B0604020202020204" pitchFamily="34" charset="0"/>
                <a:cs typeface="Arial" panose="020B0604020202020204" pitchFamily="34" charset="0"/>
              </a:rPr>
              <a:t>(32 карт. + брошюра 32 стр.)</a:t>
            </a:r>
            <a:endParaRPr lang="en-US" sz="1050" dirty="0">
              <a:latin typeface="Arial" panose="020B0604020202020204" pitchFamily="34" charset="0"/>
              <a:cs typeface="Arial" panose="020B0604020202020204" pitchFamily="34" charset="0"/>
            </a:endParaRPr>
          </a:p>
        </p:txBody>
      </p:sp>
      <p:sp>
        <p:nvSpPr>
          <p:cNvPr id="10" name="Прямоугольник 9">
            <a:extLst>
              <a:ext uri="{FF2B5EF4-FFF2-40B4-BE49-F238E27FC236}">
                <a16:creationId xmlns:a16="http://schemas.microsoft.com/office/drawing/2014/main" id="{6CB236B7-2940-CC4B-B622-F8FCB39506C1}"/>
              </a:ext>
            </a:extLst>
          </p:cNvPr>
          <p:cNvSpPr/>
          <p:nvPr/>
        </p:nvSpPr>
        <p:spPr>
          <a:xfrm>
            <a:off x="3275856" y="3197356"/>
            <a:ext cx="2736304" cy="1315745"/>
          </a:xfrm>
          <a:prstGeom prst="rect">
            <a:avLst/>
          </a:prstGeom>
        </p:spPr>
        <p:txBody>
          <a:bodyPr wrap="square">
            <a:spAutoFit/>
          </a:bodyPr>
          <a:lstStyle/>
          <a:p>
            <a:r>
              <a:rPr lang="ru-RU" sz="1050" dirty="0" err="1">
                <a:latin typeface="Arial" panose="020B0604020202020204" pitchFamily="34" charset="0"/>
                <a:cs typeface="Arial" panose="020B0604020202020204" pitchFamily="34" charset="0"/>
              </a:rPr>
              <a:t>Юст</a:t>
            </a:r>
            <a:r>
              <a:rPr lang="ru-RU" sz="1050" dirty="0">
                <a:latin typeface="Arial" panose="020B0604020202020204" pitchFamily="34" charset="0"/>
                <a:cs typeface="Arial" panose="020B0604020202020204" pitchFamily="34" charset="0"/>
              </a:rPr>
              <a:t> Р., Мюллер М. </a:t>
            </a:r>
          </a:p>
          <a:p>
            <a:r>
              <a:rPr lang="ru-RU" sz="1350" b="1" dirty="0">
                <a:solidFill>
                  <a:srgbClr val="FF8800"/>
                </a:solidFill>
                <a:latin typeface="Arial" panose="020B0604020202020204" pitchFamily="34" charset="0"/>
                <a:cs typeface="Arial" panose="020B0604020202020204" pitchFamily="34" charset="0"/>
              </a:rPr>
              <a:t>ТЕРРИТОРИЯ ДВИЖЕНИЯ </a:t>
            </a:r>
            <a:br>
              <a:rPr lang="ru-RU" sz="1350" b="1" dirty="0">
                <a:solidFill>
                  <a:srgbClr val="FF8800"/>
                </a:solidFill>
                <a:latin typeface="Arial" panose="020B0604020202020204" pitchFamily="34" charset="0"/>
                <a:cs typeface="Arial" panose="020B0604020202020204" pitchFamily="34" charset="0"/>
              </a:rPr>
            </a:br>
            <a:r>
              <a:rPr lang="ru-RU" sz="1350" b="1" dirty="0">
                <a:solidFill>
                  <a:srgbClr val="FF8800"/>
                </a:solidFill>
                <a:latin typeface="Arial" panose="020B0604020202020204" pitchFamily="34" charset="0"/>
                <a:cs typeface="Arial" panose="020B0604020202020204" pitchFamily="34" charset="0"/>
              </a:rPr>
              <a:t>И ТВОРЧЕСТВА: </a:t>
            </a:r>
          </a:p>
          <a:p>
            <a:r>
              <a:rPr lang="ru-RU" sz="1050" b="1" dirty="0">
                <a:latin typeface="Arial" panose="020B0604020202020204" pitchFamily="34" charset="0"/>
                <a:cs typeface="Arial" panose="020B0604020202020204" pitchFamily="34" charset="0"/>
              </a:rPr>
              <a:t>32 идеи для занятий </a:t>
            </a:r>
            <a:br>
              <a:rPr lang="ru-RU" sz="1050" b="1" dirty="0">
                <a:latin typeface="Arial" panose="020B0604020202020204" pitchFamily="34" charset="0"/>
                <a:cs typeface="Arial" panose="020B0604020202020204" pitchFamily="34" charset="0"/>
              </a:rPr>
            </a:br>
            <a:r>
              <a:rPr lang="ru-RU" sz="1050" b="1" dirty="0">
                <a:latin typeface="Arial" panose="020B0604020202020204" pitchFamily="34" charset="0"/>
                <a:cs typeface="Arial" panose="020B0604020202020204" pitchFamily="34" charset="0"/>
              </a:rPr>
              <a:t>по физическому развитию </a:t>
            </a:r>
          </a:p>
          <a:p>
            <a:r>
              <a:rPr lang="ru-RU" sz="1050" b="1" dirty="0">
                <a:latin typeface="Arial" panose="020B0604020202020204" pitchFamily="34" charset="0"/>
                <a:cs typeface="Arial" panose="020B0604020202020204" pitchFamily="34" charset="0"/>
              </a:rPr>
              <a:t>детей от 3 до 7 лет </a:t>
            </a:r>
            <a:br>
              <a:rPr lang="ru-RU" sz="1050" b="1" dirty="0">
                <a:latin typeface="Arial" panose="020B0604020202020204" pitchFamily="34" charset="0"/>
                <a:cs typeface="Arial" panose="020B0604020202020204" pitchFamily="34" charset="0"/>
              </a:rPr>
            </a:br>
            <a:r>
              <a:rPr lang="ru-RU" sz="1050" dirty="0">
                <a:latin typeface="Arial" panose="020B0604020202020204" pitchFamily="34" charset="0"/>
                <a:cs typeface="Arial" panose="020B0604020202020204" pitchFamily="34" charset="0"/>
              </a:rPr>
              <a:t>(32 карт. + брошюра 32 стр.)</a:t>
            </a:r>
          </a:p>
        </p:txBody>
      </p:sp>
      <p:pic>
        <p:nvPicPr>
          <p:cNvPr id="13" name="Рисунок 12">
            <a:extLst>
              <a:ext uri="{FF2B5EF4-FFF2-40B4-BE49-F238E27FC236}">
                <a16:creationId xmlns:a16="http://schemas.microsoft.com/office/drawing/2014/main" id="{5DB877D0-7403-BE44-AD16-E27BD6BDFEF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183409">
            <a:off x="5575914" y="2040925"/>
            <a:ext cx="3280817" cy="2187211"/>
          </a:xfrm>
          <a:prstGeom prst="rect">
            <a:avLst/>
          </a:prstGeom>
        </p:spPr>
      </p:pic>
      <p:sp>
        <p:nvSpPr>
          <p:cNvPr id="11" name="Прямоугольник 10">
            <a:extLst>
              <a:ext uri="{FF2B5EF4-FFF2-40B4-BE49-F238E27FC236}">
                <a16:creationId xmlns:a16="http://schemas.microsoft.com/office/drawing/2014/main" id="{0CC4B038-A854-9F4C-ABE0-9E2165FDBBEF}"/>
              </a:ext>
            </a:extLst>
          </p:cNvPr>
          <p:cNvSpPr/>
          <p:nvPr/>
        </p:nvSpPr>
        <p:spPr>
          <a:xfrm>
            <a:off x="5781330" y="1405376"/>
            <a:ext cx="3046319" cy="992579"/>
          </a:xfrm>
          <a:prstGeom prst="rect">
            <a:avLst/>
          </a:prstGeom>
        </p:spPr>
        <p:txBody>
          <a:bodyPr wrap="square">
            <a:spAutoFit/>
          </a:bodyPr>
          <a:lstStyle/>
          <a:p>
            <a:pPr algn="r"/>
            <a:r>
              <a:rPr lang="ru-RU" sz="1050" dirty="0" err="1">
                <a:latin typeface="Arial" panose="020B0604020202020204" pitchFamily="34" charset="0"/>
                <a:cs typeface="Arial" panose="020B0604020202020204" pitchFamily="34" charset="0"/>
              </a:rPr>
              <a:t>Биндер</a:t>
            </a:r>
            <a:r>
              <a:rPr lang="ru-RU" sz="1050" dirty="0">
                <a:latin typeface="Arial" panose="020B0604020202020204" pitchFamily="34" charset="0"/>
                <a:cs typeface="Arial" panose="020B0604020202020204" pitchFamily="34" charset="0"/>
              </a:rPr>
              <a:t> И. </a:t>
            </a:r>
          </a:p>
          <a:p>
            <a:pPr algn="r"/>
            <a:r>
              <a:rPr lang="ru-RU" sz="1350" b="1" dirty="0">
                <a:solidFill>
                  <a:srgbClr val="97056D"/>
                </a:solidFill>
                <a:latin typeface="Arial" panose="020B0604020202020204" pitchFamily="34" charset="0"/>
                <a:cs typeface="Arial" panose="020B0604020202020204" pitchFamily="34" charset="0"/>
              </a:rPr>
              <a:t>ЙОГА ДЛЯ ДЕТЕЙ. </a:t>
            </a:r>
          </a:p>
          <a:p>
            <a:pPr algn="r"/>
            <a:r>
              <a:rPr lang="ru-RU" sz="1350" b="1" dirty="0">
                <a:solidFill>
                  <a:srgbClr val="97056D"/>
                </a:solidFill>
                <a:latin typeface="Arial" panose="020B0604020202020204" pitchFamily="34" charset="0"/>
                <a:cs typeface="Arial" panose="020B0604020202020204" pitchFamily="34" charset="0"/>
              </a:rPr>
              <a:t>ШКАТУЛКА С ИСТОРИЯМИ: </a:t>
            </a:r>
          </a:p>
          <a:p>
            <a:pPr algn="r"/>
            <a:r>
              <a:rPr lang="ru-RU" sz="1050" b="1" dirty="0">
                <a:latin typeface="Arial" panose="020B0604020202020204" pitchFamily="34" charset="0"/>
                <a:cs typeface="Arial" panose="020B0604020202020204" pitchFamily="34" charset="0"/>
              </a:rPr>
              <a:t>20 идей для занятий с детьми от 3 до 9 лет </a:t>
            </a:r>
          </a:p>
          <a:p>
            <a:pPr algn="r"/>
            <a:r>
              <a:rPr lang="ru-RU" sz="1050" dirty="0">
                <a:latin typeface="Arial" panose="020B0604020202020204" pitchFamily="34" charset="0"/>
                <a:cs typeface="Arial" panose="020B0604020202020204" pitchFamily="34" charset="0"/>
              </a:rPr>
              <a:t>(47 карт. + брошюра 40 стр.)</a:t>
            </a:r>
          </a:p>
        </p:txBody>
      </p:sp>
      <p:sp>
        <p:nvSpPr>
          <p:cNvPr id="1050" name="TextBox 1049">
            <a:extLst>
              <a:ext uri="{FF2B5EF4-FFF2-40B4-BE49-F238E27FC236}">
                <a16:creationId xmlns:a16="http://schemas.microsoft.com/office/drawing/2014/main" id="{3B62EB58-4F3F-4DC5-B28F-09A0F8609106}"/>
              </a:ext>
            </a:extLst>
          </p:cNvPr>
          <p:cNvSpPr txBox="1"/>
          <p:nvPr/>
        </p:nvSpPr>
        <p:spPr>
          <a:xfrm>
            <a:off x="5679414" y="3600911"/>
            <a:ext cx="3096009" cy="992579"/>
          </a:xfrm>
          <a:prstGeom prst="rect">
            <a:avLst/>
          </a:prstGeom>
          <a:noFill/>
        </p:spPr>
        <p:txBody>
          <a:bodyPr wrap="square" rtlCol="0">
            <a:spAutoFit/>
          </a:bodyPr>
          <a:lstStyle/>
          <a:p>
            <a:pPr algn="r"/>
            <a:r>
              <a:rPr lang="ru-RU" sz="1050" dirty="0" err="1">
                <a:latin typeface="Arial" panose="020B0604020202020204" pitchFamily="34" charset="0"/>
                <a:cs typeface="Arial" panose="020B0604020202020204" pitchFamily="34" charset="0"/>
              </a:rPr>
              <a:t>Биндер</a:t>
            </a:r>
            <a:r>
              <a:rPr lang="ru-RU" sz="1050" dirty="0">
                <a:latin typeface="Arial" panose="020B0604020202020204" pitchFamily="34" charset="0"/>
                <a:cs typeface="Arial" panose="020B0604020202020204" pitchFamily="34" charset="0"/>
              </a:rPr>
              <a:t> И.</a:t>
            </a:r>
          </a:p>
          <a:p>
            <a:pPr algn="r"/>
            <a:r>
              <a:rPr lang="ru-RU" sz="1350" dirty="0">
                <a:solidFill>
                  <a:srgbClr val="D91E56"/>
                </a:solidFill>
                <a:latin typeface="Arial" panose="020B0604020202020204" pitchFamily="34" charset="0"/>
                <a:cs typeface="Arial" panose="020B0604020202020204" pitchFamily="34" charset="0"/>
              </a:rPr>
              <a:t> </a:t>
            </a:r>
            <a:r>
              <a:rPr lang="ru-RU" sz="1350" b="1" dirty="0">
                <a:solidFill>
                  <a:srgbClr val="D91E56"/>
                </a:solidFill>
                <a:latin typeface="Arial" panose="020B0604020202020204" pitchFamily="34" charset="0"/>
                <a:cs typeface="Arial" panose="020B0604020202020204" pitchFamily="34" charset="0"/>
              </a:rPr>
              <a:t>ЙОГА ДЛЯ ДЕТЕЙ. </a:t>
            </a:r>
          </a:p>
          <a:p>
            <a:pPr algn="r"/>
            <a:r>
              <a:rPr lang="ru-RU" sz="1350" b="1" dirty="0">
                <a:solidFill>
                  <a:srgbClr val="D91E56"/>
                </a:solidFill>
                <a:latin typeface="Arial" panose="020B0604020202020204" pitchFamily="34" charset="0"/>
                <a:cs typeface="Arial" panose="020B0604020202020204" pitchFamily="34" charset="0"/>
              </a:rPr>
              <a:t>ЛАРЧИК С ИСТОРИЯМИ: </a:t>
            </a:r>
          </a:p>
          <a:p>
            <a:pPr algn="r"/>
            <a:r>
              <a:rPr lang="ru-RU" sz="1050" b="1" dirty="0">
                <a:latin typeface="Arial" panose="020B0604020202020204" pitchFamily="34" charset="0"/>
                <a:cs typeface="Arial" panose="020B0604020202020204" pitchFamily="34" charset="0"/>
              </a:rPr>
              <a:t>20 идей для занятий с детьми от 3 до 9 лет </a:t>
            </a:r>
          </a:p>
          <a:p>
            <a:pPr algn="r"/>
            <a:r>
              <a:rPr lang="ru-RU" sz="1050" dirty="0">
                <a:latin typeface="Arial" panose="020B0604020202020204" pitchFamily="34" charset="0"/>
                <a:cs typeface="Arial" panose="020B0604020202020204" pitchFamily="34" charset="0"/>
              </a:rPr>
              <a:t>(47 карт. + брошюра 40 стр.)</a:t>
            </a:r>
          </a:p>
        </p:txBody>
      </p:sp>
      <p:grpSp>
        <p:nvGrpSpPr>
          <p:cNvPr id="12" name="Группа 11"/>
          <p:cNvGrpSpPr/>
          <p:nvPr/>
        </p:nvGrpSpPr>
        <p:grpSpPr>
          <a:xfrm>
            <a:off x="1331640" y="4454991"/>
            <a:ext cx="1390285" cy="276999"/>
            <a:chOff x="7553909" y="4455782"/>
            <a:chExt cx="1390285" cy="276999"/>
          </a:xfrm>
        </p:grpSpPr>
        <p:pic>
          <p:nvPicPr>
            <p:cNvPr id="14" name="Рисунок 13">
              <a:extLst>
                <a:ext uri="{FF2B5EF4-FFF2-40B4-BE49-F238E27FC236}">
                  <a16:creationId xmlns:a16="http://schemas.microsoft.com/office/drawing/2014/main" id="{245D9A17-B428-5D42-B505-4DD6BEEDB8B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3909" y="4509442"/>
              <a:ext cx="1390285" cy="200056"/>
            </a:xfrm>
            <a:prstGeom prst="rect">
              <a:avLst/>
            </a:prstGeom>
          </p:spPr>
        </p:pic>
        <p:sp>
          <p:nvSpPr>
            <p:cNvPr id="15" name="TextBox 14">
              <a:extLst>
                <a:ext uri="{FF2B5EF4-FFF2-40B4-BE49-F238E27FC236}">
                  <a16:creationId xmlns:a16="http://schemas.microsoft.com/office/drawing/2014/main" id="{681A3F55-BE81-434D-B103-0AAFC5EA8B1B}"/>
                </a:ext>
              </a:extLst>
            </p:cNvPr>
            <p:cNvSpPr txBox="1"/>
            <p:nvPr/>
          </p:nvSpPr>
          <p:spPr>
            <a:xfrm>
              <a:off x="7884368" y="4455782"/>
              <a:ext cx="792088" cy="276999"/>
            </a:xfrm>
            <a:prstGeom prst="rect">
              <a:avLst/>
            </a:prstGeom>
            <a:noFill/>
          </p:spPr>
          <p:txBody>
            <a:bodyPr wrap="square" rtlCol="0">
              <a:spAutoFit/>
            </a:bodyPr>
            <a:lstStyle/>
            <a:p>
              <a:r>
                <a:rPr lang="ru-RU" sz="1200" b="1" dirty="0">
                  <a:solidFill>
                    <a:schemeClr val="bg1"/>
                  </a:solidFill>
                </a:rPr>
                <a:t>новинка</a:t>
              </a:r>
            </a:p>
          </p:txBody>
        </p:sp>
      </p:grpSp>
      <p:sp>
        <p:nvSpPr>
          <p:cNvPr id="16" name="Прямоугольник 15">
            <a:extLst>
              <a:ext uri="{FF2B5EF4-FFF2-40B4-BE49-F238E27FC236}">
                <a16:creationId xmlns:a16="http://schemas.microsoft.com/office/drawing/2014/main" id="{B4516820-53B1-1749-ADD4-FD29D3104B49}"/>
              </a:ext>
            </a:extLst>
          </p:cNvPr>
          <p:cNvSpPr/>
          <p:nvPr/>
        </p:nvSpPr>
        <p:spPr>
          <a:xfrm>
            <a:off x="5004048" y="148202"/>
            <a:ext cx="4226425" cy="200055"/>
          </a:xfrm>
          <a:prstGeom prst="rect">
            <a:avLst/>
          </a:prstGeom>
        </p:spPr>
        <p:txBody>
          <a:bodyPr wrap="square">
            <a:spAutoFit/>
          </a:bodyPr>
          <a:lstStyle/>
          <a:p>
            <a:r>
              <a:rPr lang="ru-RU" sz="700" spc="300" dirty="0">
                <a:solidFill>
                  <a:schemeClr val="bg1">
                    <a:lumMod val="50000"/>
                  </a:schemeClr>
                </a:solidFill>
                <a:latin typeface="Arial" panose="020B0604020202020204" pitchFamily="34" charset="0"/>
                <a:cs typeface="Arial" panose="020B0604020202020204" pitchFamily="34" charset="0"/>
              </a:rPr>
              <a:t>СЕРИЯ</a:t>
            </a:r>
            <a:r>
              <a:rPr lang="en-US" sz="700" spc="300" dirty="0">
                <a:solidFill>
                  <a:schemeClr val="bg1">
                    <a:lumMod val="50000"/>
                  </a:schemeClr>
                </a:solidFill>
                <a:latin typeface="Arial" panose="020B0604020202020204" pitchFamily="34" charset="0"/>
                <a:cs typeface="Arial" panose="020B0604020202020204" pitchFamily="34" charset="0"/>
              </a:rPr>
              <a:t> | </a:t>
            </a:r>
            <a:r>
              <a:rPr lang="ru-RU" sz="700" b="1" spc="300" dirty="0">
                <a:solidFill>
                  <a:schemeClr val="bg1">
                    <a:lumMod val="50000"/>
                  </a:schemeClr>
                </a:solidFill>
                <a:latin typeface="Arial" panose="020B0604020202020204" pitchFamily="34" charset="0"/>
                <a:cs typeface="Arial" panose="020B0604020202020204" pitchFamily="34" charset="0"/>
              </a:rPr>
              <a:t>ФИЗИЧЕСКОЕ РАЗВИТИЕ В ДЕТСКОМ САДУ</a:t>
            </a:r>
            <a:endParaRPr lang="ru-RU" sz="7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74973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Прямоугольник 36">
            <a:extLst>
              <a:ext uri="{FF2B5EF4-FFF2-40B4-BE49-F238E27FC236}">
                <a16:creationId xmlns:a16="http://schemas.microsoft.com/office/drawing/2014/main" id="{22817378-280D-9C41-A939-07F91C9920CB}"/>
              </a:ext>
            </a:extLst>
          </p:cNvPr>
          <p:cNvSpPr/>
          <p:nvPr/>
        </p:nvSpPr>
        <p:spPr>
          <a:xfrm>
            <a:off x="0" y="3634062"/>
            <a:ext cx="9144000" cy="913850"/>
          </a:xfrm>
          <a:prstGeom prst="rect">
            <a:avLst/>
          </a:prstGeom>
          <a:solidFill>
            <a:srgbClr val="189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dirty="0">
              <a:solidFill>
                <a:srgbClr val="1893A6"/>
              </a:solidFill>
            </a:endParaRPr>
          </a:p>
        </p:txBody>
      </p:sp>
      <p:sp>
        <p:nvSpPr>
          <p:cNvPr id="41" name="Прямоугольник 40">
            <a:extLst>
              <a:ext uri="{FF2B5EF4-FFF2-40B4-BE49-F238E27FC236}">
                <a16:creationId xmlns:a16="http://schemas.microsoft.com/office/drawing/2014/main" id="{0F5C5C87-ECFE-AE42-825F-C6938435C458}"/>
              </a:ext>
            </a:extLst>
          </p:cNvPr>
          <p:cNvSpPr/>
          <p:nvPr/>
        </p:nvSpPr>
        <p:spPr>
          <a:xfrm>
            <a:off x="149435" y="3945885"/>
            <a:ext cx="1841565" cy="415498"/>
          </a:xfrm>
          <a:prstGeom prst="rect">
            <a:avLst/>
          </a:prstGeom>
        </p:spPr>
        <p:txBody>
          <a:bodyPr wrap="square">
            <a:spAutoFit/>
          </a:bodyPr>
          <a:lstStyle/>
          <a:p>
            <a:pPr marL="213300"/>
            <a:r>
              <a:rPr lang="ru-RU" sz="1050" dirty="0">
                <a:solidFill>
                  <a:schemeClr val="bg1"/>
                </a:solidFill>
                <a:latin typeface="Arial" panose="020B0604020202020204" pitchFamily="34" charset="0"/>
                <a:ea typeface="Calibri" panose="020F0502020204030204" pitchFamily="34" charset="0"/>
                <a:cs typeface="Arial" panose="020B0604020202020204" pitchFamily="34" charset="0"/>
              </a:rPr>
              <a:t>В КАЖДЫЙ</a:t>
            </a:r>
          </a:p>
          <a:p>
            <a:pPr marL="213300"/>
            <a:r>
              <a:rPr lang="ru-RU" sz="1050" dirty="0">
                <a:solidFill>
                  <a:schemeClr val="bg1"/>
                </a:solidFill>
                <a:latin typeface="Arial" panose="020B0604020202020204" pitchFamily="34" charset="0"/>
                <a:ea typeface="Calibri" panose="020F0502020204030204" pitchFamily="34" charset="0"/>
                <a:cs typeface="Arial" panose="020B0604020202020204" pitchFamily="34" charset="0"/>
              </a:rPr>
              <a:t>КОМПЛЕКТ ВХОДЯТ:</a:t>
            </a:r>
          </a:p>
        </p:txBody>
      </p:sp>
      <p:pic>
        <p:nvPicPr>
          <p:cNvPr id="6" name="Рисунок 5">
            <a:extLst>
              <a:ext uri="{FF2B5EF4-FFF2-40B4-BE49-F238E27FC236}">
                <a16:creationId xmlns:a16="http://schemas.microsoft.com/office/drawing/2014/main" id="{12E677CD-4B16-4D2E-8E32-8EFE0B3F2D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5402" y="224689"/>
            <a:ext cx="1873287" cy="2693693"/>
          </a:xfrm>
          <a:prstGeom prst="rect">
            <a:avLst/>
          </a:prstGeom>
          <a:ln w="6350">
            <a:solidFill>
              <a:schemeClr val="tx2"/>
            </a:solidFill>
          </a:ln>
        </p:spPr>
      </p:pic>
      <p:pic>
        <p:nvPicPr>
          <p:cNvPr id="9" name="Рисунок 8">
            <a:extLst>
              <a:ext uri="{FF2B5EF4-FFF2-40B4-BE49-F238E27FC236}">
                <a16:creationId xmlns:a16="http://schemas.microsoft.com/office/drawing/2014/main" id="{FD70320A-5C7F-46C2-B3E7-58FCA1293B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6439" y="175156"/>
            <a:ext cx="1872882" cy="2693693"/>
          </a:xfrm>
          <a:prstGeom prst="rect">
            <a:avLst/>
          </a:prstGeom>
          <a:ln w="6350">
            <a:solidFill>
              <a:schemeClr val="tx1"/>
            </a:solidFill>
          </a:ln>
        </p:spPr>
      </p:pic>
      <p:pic>
        <p:nvPicPr>
          <p:cNvPr id="11" name="Рисунок 10">
            <a:extLst>
              <a:ext uri="{FF2B5EF4-FFF2-40B4-BE49-F238E27FC236}">
                <a16:creationId xmlns:a16="http://schemas.microsoft.com/office/drawing/2014/main" id="{FB530618-0FEE-4ACB-A107-83DE6420E13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4537" y="195486"/>
            <a:ext cx="1872882" cy="2693693"/>
          </a:xfrm>
          <a:prstGeom prst="rect">
            <a:avLst/>
          </a:prstGeom>
          <a:ln w="6350">
            <a:solidFill>
              <a:schemeClr val="tx2"/>
            </a:solidFill>
          </a:ln>
        </p:spPr>
      </p:pic>
      <p:pic>
        <p:nvPicPr>
          <p:cNvPr id="20" name="Рисунок 19">
            <a:extLst>
              <a:ext uri="{FF2B5EF4-FFF2-40B4-BE49-F238E27FC236}">
                <a16:creationId xmlns:a16="http://schemas.microsoft.com/office/drawing/2014/main" id="{704C6252-6B61-47AD-8128-9A1695547D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034774">
            <a:off x="135836" y="2000000"/>
            <a:ext cx="1765227" cy="1244412"/>
          </a:xfrm>
          <a:prstGeom prst="rect">
            <a:avLst/>
          </a:prstGeom>
          <a:ln w="6350">
            <a:solidFill>
              <a:schemeClr val="tx2"/>
            </a:solidFill>
          </a:ln>
        </p:spPr>
      </p:pic>
      <p:pic>
        <p:nvPicPr>
          <p:cNvPr id="18" name="Рисунок 17">
            <a:extLst>
              <a:ext uri="{FF2B5EF4-FFF2-40B4-BE49-F238E27FC236}">
                <a16:creationId xmlns:a16="http://schemas.microsoft.com/office/drawing/2014/main" id="{249AFCF4-E518-4AF4-AA0F-76A25E4389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1024900">
            <a:off x="248231" y="2205026"/>
            <a:ext cx="1762630" cy="1242581"/>
          </a:xfrm>
          <a:prstGeom prst="rect">
            <a:avLst/>
          </a:prstGeom>
          <a:ln w="6350">
            <a:solidFill>
              <a:schemeClr val="tx2"/>
            </a:solidFill>
          </a:ln>
        </p:spPr>
      </p:pic>
      <p:pic>
        <p:nvPicPr>
          <p:cNvPr id="16" name="Рисунок 15">
            <a:extLst>
              <a:ext uri="{FF2B5EF4-FFF2-40B4-BE49-F238E27FC236}">
                <a16:creationId xmlns:a16="http://schemas.microsoft.com/office/drawing/2014/main" id="{32516D79-B412-4CF1-9E32-94E050EE760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021335">
            <a:off x="348240" y="2374607"/>
            <a:ext cx="1736984" cy="1224501"/>
          </a:xfrm>
          <a:prstGeom prst="rect">
            <a:avLst/>
          </a:prstGeom>
          <a:ln w="6350">
            <a:solidFill>
              <a:schemeClr val="tx2"/>
            </a:solidFill>
          </a:ln>
        </p:spPr>
      </p:pic>
      <p:pic>
        <p:nvPicPr>
          <p:cNvPr id="14" name="Рисунок 13">
            <a:extLst>
              <a:ext uri="{FF2B5EF4-FFF2-40B4-BE49-F238E27FC236}">
                <a16:creationId xmlns:a16="http://schemas.microsoft.com/office/drawing/2014/main" id="{D398BB8C-A0AA-4441-9814-E063B466522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20988077">
            <a:off x="479979" y="2545985"/>
            <a:ext cx="1736984" cy="1224501"/>
          </a:xfrm>
          <a:prstGeom prst="rect">
            <a:avLst/>
          </a:prstGeom>
          <a:ln w="6350">
            <a:solidFill>
              <a:schemeClr val="tx2"/>
            </a:solidFill>
          </a:ln>
        </p:spPr>
      </p:pic>
      <p:pic>
        <p:nvPicPr>
          <p:cNvPr id="28" name="Рисунок 27">
            <a:extLst>
              <a:ext uri="{FF2B5EF4-FFF2-40B4-BE49-F238E27FC236}">
                <a16:creationId xmlns:a16="http://schemas.microsoft.com/office/drawing/2014/main" id="{D0981AE6-C544-4C48-8736-1195AB47210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0611554">
            <a:off x="3145123" y="2317249"/>
            <a:ext cx="1634129" cy="1136185"/>
          </a:xfrm>
          <a:prstGeom prst="rect">
            <a:avLst/>
          </a:prstGeom>
          <a:ln w="6350">
            <a:solidFill>
              <a:schemeClr val="tx2"/>
            </a:solidFill>
          </a:ln>
        </p:spPr>
      </p:pic>
      <p:pic>
        <p:nvPicPr>
          <p:cNvPr id="26" name="Рисунок 25">
            <a:extLst>
              <a:ext uri="{FF2B5EF4-FFF2-40B4-BE49-F238E27FC236}">
                <a16:creationId xmlns:a16="http://schemas.microsoft.com/office/drawing/2014/main" id="{FADA4867-94DF-4702-884E-3DEE9180489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20611554">
            <a:off x="3356754" y="2411086"/>
            <a:ext cx="1634129" cy="1136185"/>
          </a:xfrm>
          <a:prstGeom prst="rect">
            <a:avLst/>
          </a:prstGeom>
          <a:ln w="6350">
            <a:solidFill>
              <a:schemeClr val="tx2"/>
            </a:solidFill>
          </a:ln>
        </p:spPr>
      </p:pic>
      <p:pic>
        <p:nvPicPr>
          <p:cNvPr id="24" name="Рисунок 23">
            <a:extLst>
              <a:ext uri="{FF2B5EF4-FFF2-40B4-BE49-F238E27FC236}">
                <a16:creationId xmlns:a16="http://schemas.microsoft.com/office/drawing/2014/main" id="{DA908E1D-B05C-42A4-A497-2285AF4F601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20611554">
            <a:off x="3560146" y="2513741"/>
            <a:ext cx="1634129" cy="1136185"/>
          </a:xfrm>
          <a:prstGeom prst="rect">
            <a:avLst/>
          </a:prstGeom>
          <a:ln w="6350">
            <a:solidFill>
              <a:schemeClr val="tx2"/>
            </a:solidFill>
          </a:ln>
        </p:spPr>
      </p:pic>
      <p:pic>
        <p:nvPicPr>
          <p:cNvPr id="22" name="Рисунок 21">
            <a:extLst>
              <a:ext uri="{FF2B5EF4-FFF2-40B4-BE49-F238E27FC236}">
                <a16:creationId xmlns:a16="http://schemas.microsoft.com/office/drawing/2014/main" id="{4C1E3FD9-D3B4-41AF-A178-2F257DE27E1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0611554">
            <a:off x="3788463" y="2661248"/>
            <a:ext cx="1634129" cy="1136185"/>
          </a:xfrm>
          <a:prstGeom prst="rect">
            <a:avLst/>
          </a:prstGeom>
          <a:ln w="6350">
            <a:solidFill>
              <a:schemeClr val="tx2"/>
            </a:solidFill>
          </a:ln>
        </p:spPr>
      </p:pic>
      <p:pic>
        <p:nvPicPr>
          <p:cNvPr id="36" name="Рисунок 35">
            <a:extLst>
              <a:ext uri="{FF2B5EF4-FFF2-40B4-BE49-F238E27FC236}">
                <a16:creationId xmlns:a16="http://schemas.microsoft.com/office/drawing/2014/main" id="{D089531B-31D4-4F33-B6B0-B47ADEDFF2D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0484718">
            <a:off x="6038322" y="2203682"/>
            <a:ext cx="1576573" cy="1096142"/>
          </a:xfrm>
          <a:prstGeom prst="rect">
            <a:avLst/>
          </a:prstGeom>
          <a:ln w="6350">
            <a:solidFill>
              <a:schemeClr val="tx2"/>
            </a:solidFill>
          </a:ln>
        </p:spPr>
      </p:pic>
      <p:pic>
        <p:nvPicPr>
          <p:cNvPr id="34" name="Рисунок 33">
            <a:extLst>
              <a:ext uri="{FF2B5EF4-FFF2-40B4-BE49-F238E27FC236}">
                <a16:creationId xmlns:a16="http://schemas.microsoft.com/office/drawing/2014/main" id="{0BDA1447-E1E6-4B6C-8312-D41A46D4C129}"/>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20484718">
            <a:off x="6268727" y="2308343"/>
            <a:ext cx="1576573" cy="1096142"/>
          </a:xfrm>
          <a:prstGeom prst="rect">
            <a:avLst/>
          </a:prstGeom>
          <a:ln w="6350">
            <a:solidFill>
              <a:schemeClr val="tx2"/>
            </a:solidFill>
          </a:ln>
        </p:spPr>
      </p:pic>
      <p:pic>
        <p:nvPicPr>
          <p:cNvPr id="32" name="Рисунок 31">
            <a:extLst>
              <a:ext uri="{FF2B5EF4-FFF2-40B4-BE49-F238E27FC236}">
                <a16:creationId xmlns:a16="http://schemas.microsoft.com/office/drawing/2014/main" id="{909A0951-C423-4B40-8E23-E2BCC774040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20484718">
            <a:off x="6456534" y="2426527"/>
            <a:ext cx="1576573" cy="1096596"/>
          </a:xfrm>
          <a:prstGeom prst="rect">
            <a:avLst/>
          </a:prstGeom>
          <a:ln w="6350">
            <a:solidFill>
              <a:schemeClr val="tx2"/>
            </a:solidFill>
          </a:ln>
        </p:spPr>
      </p:pic>
      <p:pic>
        <p:nvPicPr>
          <p:cNvPr id="30" name="Рисунок 29">
            <a:extLst>
              <a:ext uri="{FF2B5EF4-FFF2-40B4-BE49-F238E27FC236}">
                <a16:creationId xmlns:a16="http://schemas.microsoft.com/office/drawing/2014/main" id="{A652D37B-79A3-4960-B6BB-304B005C0CB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20484718">
            <a:off x="6642438" y="2552977"/>
            <a:ext cx="1576573" cy="1096167"/>
          </a:xfrm>
          <a:prstGeom prst="rect">
            <a:avLst/>
          </a:prstGeom>
          <a:ln w="6350">
            <a:solidFill>
              <a:schemeClr val="tx2"/>
            </a:solidFill>
          </a:ln>
        </p:spPr>
      </p:pic>
      <p:sp>
        <p:nvSpPr>
          <p:cNvPr id="29" name="Прямоугольник 28">
            <a:extLst>
              <a:ext uri="{FF2B5EF4-FFF2-40B4-BE49-F238E27FC236}">
                <a16:creationId xmlns:a16="http://schemas.microsoft.com/office/drawing/2014/main" id="{07136D53-A94D-804C-A357-3EE9A308FDEF}"/>
              </a:ext>
            </a:extLst>
          </p:cNvPr>
          <p:cNvSpPr/>
          <p:nvPr/>
        </p:nvSpPr>
        <p:spPr>
          <a:xfrm>
            <a:off x="5689830" y="4010988"/>
            <a:ext cx="3471491" cy="338554"/>
          </a:xfrm>
          <a:prstGeom prst="rect">
            <a:avLst/>
          </a:prstGeom>
        </p:spPr>
        <p:txBody>
          <a:bodyPr wrap="square">
            <a:spAutoFit/>
          </a:bodyPr>
          <a:lstStyle/>
          <a:p>
            <a:pPr marL="213300"/>
            <a:r>
              <a:rPr lang="ru-RU" sz="1600" dirty="0">
                <a:solidFill>
                  <a:schemeClr val="bg1"/>
                </a:solidFill>
                <a:latin typeface="Arial" panose="020B0604020202020204" pitchFamily="34" charset="0"/>
                <a:ea typeface="Calibri" panose="020F0502020204030204" pitchFamily="34" charset="0"/>
                <a:cs typeface="Arial" panose="020B0604020202020204" pitchFamily="34" charset="0"/>
              </a:rPr>
              <a:t>Методические рекомендации </a:t>
            </a:r>
          </a:p>
        </p:txBody>
      </p:sp>
      <p:sp>
        <p:nvSpPr>
          <p:cNvPr id="39" name="TextBox 38">
            <a:extLst>
              <a:ext uri="{FF2B5EF4-FFF2-40B4-BE49-F238E27FC236}">
                <a16:creationId xmlns:a16="http://schemas.microsoft.com/office/drawing/2014/main" id="{3D938F39-FACE-B440-BD84-C04A7DB2C270}"/>
              </a:ext>
            </a:extLst>
          </p:cNvPr>
          <p:cNvSpPr txBox="1"/>
          <p:nvPr/>
        </p:nvSpPr>
        <p:spPr>
          <a:xfrm>
            <a:off x="2017358" y="3810092"/>
            <a:ext cx="3697384" cy="584775"/>
          </a:xfrm>
          <a:prstGeom prst="rect">
            <a:avLst/>
          </a:prstGeom>
          <a:noFill/>
        </p:spPr>
        <p:txBody>
          <a:bodyPr wrap="square" rtlCol="0">
            <a:spAutoFit/>
          </a:bodyPr>
          <a:lstStyle/>
          <a:p>
            <a:r>
              <a:rPr lang="ru-RU" sz="1600" b="1" dirty="0">
                <a:solidFill>
                  <a:schemeClr val="bg1"/>
                </a:solidFill>
                <a:latin typeface="Arial" panose="020B0604020202020204" pitchFamily="34" charset="0"/>
                <a:ea typeface="Calibri" panose="020F0502020204030204" pitchFamily="34" charset="0"/>
                <a:cs typeface="Arial" panose="020B0604020202020204" pitchFamily="34" charset="0"/>
              </a:rPr>
              <a:t>32 карточки </a:t>
            </a:r>
            <a:br>
              <a:rPr lang="ru-RU" sz="1600" b="1" dirty="0">
                <a:solidFill>
                  <a:schemeClr val="bg1"/>
                </a:solidFill>
                <a:latin typeface="Arial" panose="020B0604020202020204" pitchFamily="34" charset="0"/>
                <a:ea typeface="Calibri" panose="020F0502020204030204" pitchFamily="34" charset="0"/>
                <a:cs typeface="Arial" panose="020B0604020202020204" pitchFamily="34" charset="0"/>
              </a:rPr>
            </a:br>
            <a:r>
              <a:rPr lang="ru-RU" sz="1600" dirty="0">
                <a:solidFill>
                  <a:schemeClr val="bg1"/>
                </a:solidFill>
                <a:latin typeface="Arial" panose="020B0604020202020204" pitchFamily="34" charset="0"/>
                <a:ea typeface="Calibri" panose="020F0502020204030204" pitchFamily="34" charset="0"/>
                <a:cs typeface="Arial" panose="020B0604020202020204" pitchFamily="34" charset="0"/>
              </a:rPr>
              <a:t>для проведения сюжетных занятий</a:t>
            </a:r>
            <a:endParaRPr lang="ru-RU" sz="16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40" name="Прямоугольник 39">
            <a:extLst>
              <a:ext uri="{FF2B5EF4-FFF2-40B4-BE49-F238E27FC236}">
                <a16:creationId xmlns:a16="http://schemas.microsoft.com/office/drawing/2014/main" id="{55515AEB-F506-C64B-974A-74D0FF4761A6}"/>
              </a:ext>
            </a:extLst>
          </p:cNvPr>
          <p:cNvSpPr/>
          <p:nvPr/>
        </p:nvSpPr>
        <p:spPr>
          <a:xfrm>
            <a:off x="2946847" y="4421683"/>
            <a:ext cx="184731" cy="369332"/>
          </a:xfrm>
          <a:prstGeom prst="rect">
            <a:avLst/>
          </a:prstGeom>
        </p:spPr>
        <p:txBody>
          <a:bodyPr wrap="none">
            <a:spAutoFit/>
          </a:bodyPr>
          <a:lstStyle/>
          <a:p>
            <a:endParaRPr lang="ru-RU" dirty="0">
              <a:solidFill>
                <a:srgbClr val="002060"/>
              </a:solidFill>
              <a:latin typeface="MyriadPro-Cond"/>
              <a:ea typeface="Calibri" panose="020F0502020204030204" pitchFamily="34" charset="0"/>
              <a:cs typeface="Times New Roman" panose="02020603050405020304" pitchFamily="18" charset="0"/>
            </a:endParaRPr>
          </a:p>
        </p:txBody>
      </p:sp>
      <p:cxnSp>
        <p:nvCxnSpPr>
          <p:cNvPr id="42" name="Прямая соединительная линия 41">
            <a:extLst>
              <a:ext uri="{FF2B5EF4-FFF2-40B4-BE49-F238E27FC236}">
                <a16:creationId xmlns:a16="http://schemas.microsoft.com/office/drawing/2014/main" id="{82965DD7-92F0-F641-848A-9240DFAD015D}"/>
              </a:ext>
            </a:extLst>
          </p:cNvPr>
          <p:cNvCxnSpPr>
            <a:cxnSpLocks/>
          </p:cNvCxnSpPr>
          <p:nvPr/>
        </p:nvCxnSpPr>
        <p:spPr>
          <a:xfrm>
            <a:off x="1881231" y="3636991"/>
            <a:ext cx="0" cy="9109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a:extLst>
              <a:ext uri="{FF2B5EF4-FFF2-40B4-BE49-F238E27FC236}">
                <a16:creationId xmlns:a16="http://schemas.microsoft.com/office/drawing/2014/main" id="{969AFB14-C71D-9646-A15A-5D10402FEF48}"/>
              </a:ext>
            </a:extLst>
          </p:cNvPr>
          <p:cNvCxnSpPr>
            <a:cxnSpLocks/>
          </p:cNvCxnSpPr>
          <p:nvPr/>
        </p:nvCxnSpPr>
        <p:spPr>
          <a:xfrm>
            <a:off x="5763237" y="3577059"/>
            <a:ext cx="0" cy="97085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5586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54FB0E8D-C1B0-4B6B-B1B0-E331ECD0D2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2451" y="196801"/>
            <a:ext cx="4338761" cy="3016679"/>
          </a:xfrm>
          <a:prstGeom prst="rect">
            <a:avLst/>
          </a:prstGeom>
          <a:ln w="6350">
            <a:solidFill>
              <a:schemeClr val="tx1"/>
            </a:solidFill>
          </a:ln>
        </p:spPr>
      </p:pic>
      <p:pic>
        <p:nvPicPr>
          <p:cNvPr id="6" name="Рисунок 5">
            <a:extLst>
              <a:ext uri="{FF2B5EF4-FFF2-40B4-BE49-F238E27FC236}">
                <a16:creationId xmlns:a16="http://schemas.microsoft.com/office/drawing/2014/main" id="{84337897-0995-428D-BB0A-0BCBE1BBD2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4239" y="196801"/>
            <a:ext cx="4338761" cy="3016679"/>
          </a:xfrm>
          <a:prstGeom prst="rect">
            <a:avLst/>
          </a:prstGeom>
          <a:ln w="6350">
            <a:solidFill>
              <a:schemeClr val="tx1"/>
            </a:solidFill>
          </a:ln>
        </p:spPr>
      </p:pic>
      <p:sp>
        <p:nvSpPr>
          <p:cNvPr id="2" name="TextBox 1">
            <a:extLst>
              <a:ext uri="{FF2B5EF4-FFF2-40B4-BE49-F238E27FC236}">
                <a16:creationId xmlns:a16="http://schemas.microsoft.com/office/drawing/2014/main" id="{FDB71942-B44B-444A-993A-BE871557B912}"/>
              </a:ext>
            </a:extLst>
          </p:cNvPr>
          <p:cNvSpPr txBox="1"/>
          <p:nvPr/>
        </p:nvSpPr>
        <p:spPr>
          <a:xfrm>
            <a:off x="160606" y="3378466"/>
            <a:ext cx="4302584" cy="954107"/>
          </a:xfrm>
          <a:prstGeom prst="rect">
            <a:avLst/>
          </a:prstGeom>
          <a:noFill/>
        </p:spPr>
        <p:txBody>
          <a:bodyPr wrap="square" rtlCol="0">
            <a:spAutoFit/>
          </a:bodyPr>
          <a:lstStyle/>
          <a:p>
            <a:pPr marL="214313" indent="-214313">
              <a:buFont typeface="Arial" panose="020B0604020202020204" pitchFamily="34" charset="0"/>
              <a:buChar char="•"/>
            </a:pPr>
            <a:r>
              <a:rPr lang="ru-RU" sz="1400" dirty="0">
                <a:solidFill>
                  <a:srgbClr val="1A181C"/>
                </a:solidFill>
                <a:latin typeface="Arial" panose="020B0604020202020204" pitchFamily="34" charset="0"/>
                <a:cs typeface="Arial" panose="020B0604020202020204" pitchFamily="34" charset="0"/>
              </a:rPr>
              <a:t>Необходимый инвентарь</a:t>
            </a:r>
          </a:p>
          <a:p>
            <a:pPr marL="214313" indent="-214313">
              <a:buFont typeface="Arial" panose="020B0604020202020204" pitchFamily="34" charset="0"/>
              <a:buChar char="•"/>
            </a:pPr>
            <a:r>
              <a:rPr lang="ru-RU" sz="1400" dirty="0">
                <a:solidFill>
                  <a:srgbClr val="1A181C"/>
                </a:solidFill>
                <a:latin typeface="Arial" panose="020B0604020202020204" pitchFamily="34" charset="0"/>
                <a:cs typeface="Arial" panose="020B0604020202020204" pitchFamily="34" charset="0"/>
              </a:rPr>
              <a:t>Схемы </a:t>
            </a:r>
            <a:r>
              <a:rPr lang="ru-RU" sz="1400" dirty="0">
                <a:latin typeface="Arial" panose="020B0604020202020204" pitchFamily="34" charset="0"/>
                <a:ea typeface="Calibri" panose="020F0502020204030204" pitchFamily="34" charset="0"/>
                <a:cs typeface="Arial" panose="020B0604020202020204" pitchFamily="34" charset="0"/>
              </a:rPr>
              <a:t>построения игрового пространства </a:t>
            </a:r>
            <a:br>
              <a:rPr lang="ru-RU" sz="1400" dirty="0">
                <a:latin typeface="Arial" panose="020B0604020202020204" pitchFamily="34" charset="0"/>
                <a:ea typeface="Calibri" panose="020F0502020204030204" pitchFamily="34" charset="0"/>
                <a:cs typeface="Arial" panose="020B0604020202020204" pitchFamily="34" charset="0"/>
              </a:rPr>
            </a:br>
            <a:r>
              <a:rPr lang="ru-RU" sz="1400" dirty="0">
                <a:solidFill>
                  <a:srgbClr val="1A181C"/>
                </a:solidFill>
                <a:latin typeface="Arial" panose="020B0604020202020204" pitchFamily="34" charset="0"/>
                <a:cs typeface="Arial" panose="020B0604020202020204" pitchFamily="34" charset="0"/>
              </a:rPr>
              <a:t>и выполнения упражнений</a:t>
            </a:r>
          </a:p>
          <a:p>
            <a:pPr marL="214313" indent="-214313">
              <a:buFont typeface="Arial" panose="020B0604020202020204" pitchFamily="34" charset="0"/>
              <a:buChar char="•"/>
            </a:pPr>
            <a:r>
              <a:rPr lang="ru-RU" sz="1400" dirty="0">
                <a:solidFill>
                  <a:srgbClr val="1A181C"/>
                </a:solidFill>
                <a:latin typeface="Arial" panose="020B0604020202020204" pitchFamily="34" charset="0"/>
                <a:cs typeface="Arial" panose="020B0604020202020204" pitchFamily="34" charset="0"/>
              </a:rPr>
              <a:t>Варианты проведения занятий</a:t>
            </a:r>
          </a:p>
        </p:txBody>
      </p:sp>
      <p:sp>
        <p:nvSpPr>
          <p:cNvPr id="3" name="TextBox 2">
            <a:extLst>
              <a:ext uri="{FF2B5EF4-FFF2-40B4-BE49-F238E27FC236}">
                <a16:creationId xmlns:a16="http://schemas.microsoft.com/office/drawing/2014/main" id="{BBDB9E7D-BA75-42CA-AA9E-301F4F221B41}"/>
              </a:ext>
            </a:extLst>
          </p:cNvPr>
          <p:cNvSpPr txBox="1"/>
          <p:nvPr/>
        </p:nvSpPr>
        <p:spPr>
          <a:xfrm>
            <a:off x="4751842" y="3378466"/>
            <a:ext cx="4160520" cy="954107"/>
          </a:xfrm>
          <a:prstGeom prst="rect">
            <a:avLst/>
          </a:prstGeom>
          <a:noFill/>
        </p:spPr>
        <p:txBody>
          <a:bodyPr wrap="square" rtlCol="0">
            <a:spAutoFit/>
          </a:bodyPr>
          <a:lstStyle/>
          <a:p>
            <a:pPr marL="214313" indent="-214313">
              <a:buFont typeface="Arial" panose="020B0604020202020204" pitchFamily="34" charset="0"/>
              <a:buChar char="•"/>
            </a:pPr>
            <a:r>
              <a:rPr lang="ru-RU" sz="1400" dirty="0">
                <a:solidFill>
                  <a:srgbClr val="1A181C"/>
                </a:solidFill>
                <a:latin typeface="Arial" panose="020B0604020202020204" pitchFamily="34" charset="0"/>
                <a:cs typeface="Arial" panose="020B0604020202020204" pitchFamily="34" charset="0"/>
              </a:rPr>
              <a:t>Детальное описание организации </a:t>
            </a:r>
          </a:p>
          <a:p>
            <a:pPr marL="213300"/>
            <a:r>
              <a:rPr lang="ru-RU" sz="1400" dirty="0">
                <a:solidFill>
                  <a:srgbClr val="1A181C"/>
                </a:solidFill>
                <a:latin typeface="Arial" panose="020B0604020202020204" pitchFamily="34" charset="0"/>
                <a:cs typeface="Arial" panose="020B0604020202020204" pitchFamily="34" charset="0"/>
              </a:rPr>
              <a:t>и хода занятий</a:t>
            </a:r>
          </a:p>
          <a:p>
            <a:pPr marL="214313" indent="-214313">
              <a:buFont typeface="Arial" panose="020B0604020202020204" pitchFamily="34" charset="0"/>
              <a:buChar char="•"/>
            </a:pPr>
            <a:r>
              <a:rPr lang="ru-RU" sz="1400" dirty="0">
                <a:solidFill>
                  <a:srgbClr val="1A181C"/>
                </a:solidFill>
                <a:latin typeface="Arial" panose="020B0604020202020204" pitchFamily="34" charset="0"/>
                <a:cs typeface="Arial" panose="020B0604020202020204" pitchFamily="34" charset="0"/>
              </a:rPr>
              <a:t>Игры и упражнения на расслабление</a:t>
            </a:r>
          </a:p>
          <a:p>
            <a:pPr marL="214313" indent="-214313">
              <a:buFont typeface="Arial" panose="020B0604020202020204" pitchFamily="34" charset="0"/>
              <a:buChar char="•"/>
            </a:pPr>
            <a:r>
              <a:rPr lang="ru-RU" sz="1400" dirty="0">
                <a:solidFill>
                  <a:srgbClr val="1A181C"/>
                </a:solidFill>
                <a:latin typeface="Arial" panose="020B0604020202020204" pitchFamily="34" charset="0"/>
                <a:cs typeface="Arial" panose="020B0604020202020204" pitchFamily="34" charset="0"/>
              </a:rPr>
              <a:t>Отсылки к методическим рекомендациям</a:t>
            </a:r>
            <a:endParaRPr lang="ru-R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48394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96A9CBBF-6B33-4C2B-86F9-AE5ED9F3A9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07788" y="2090709"/>
            <a:ext cx="3510000" cy="2490903"/>
          </a:xfrm>
          <a:prstGeom prst="rect">
            <a:avLst/>
          </a:prstGeom>
          <a:ln w="12700">
            <a:solidFill>
              <a:schemeClr val="tx1"/>
            </a:solidFill>
          </a:ln>
        </p:spPr>
      </p:pic>
      <p:pic>
        <p:nvPicPr>
          <p:cNvPr id="5" name="Рисунок 4">
            <a:extLst>
              <a:ext uri="{FF2B5EF4-FFF2-40B4-BE49-F238E27FC236}">
                <a16:creationId xmlns:a16="http://schemas.microsoft.com/office/drawing/2014/main" id="{E305C22C-91E9-49BB-A6B6-660B8C882F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473594">
            <a:off x="3478338" y="478701"/>
            <a:ext cx="3510000" cy="2490514"/>
          </a:xfrm>
          <a:prstGeom prst="rect">
            <a:avLst/>
          </a:prstGeom>
          <a:ln w="12700">
            <a:solidFill>
              <a:schemeClr val="tx1"/>
            </a:solidFill>
          </a:ln>
        </p:spPr>
      </p:pic>
      <p:pic>
        <p:nvPicPr>
          <p:cNvPr id="3" name="Рисунок 2">
            <a:extLst>
              <a:ext uri="{FF2B5EF4-FFF2-40B4-BE49-F238E27FC236}">
                <a16:creationId xmlns:a16="http://schemas.microsoft.com/office/drawing/2014/main" id="{A7A7495A-77E2-4D94-9A50-5C88E6DCB0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361530">
            <a:off x="408302" y="317823"/>
            <a:ext cx="3510000" cy="2490514"/>
          </a:xfrm>
          <a:prstGeom prst="rect">
            <a:avLst/>
          </a:prstGeom>
          <a:ln w="12700">
            <a:solidFill>
              <a:schemeClr val="tx1"/>
            </a:solidFill>
          </a:ln>
        </p:spPr>
      </p:pic>
      <p:sp>
        <p:nvSpPr>
          <p:cNvPr id="4" name="TextBox 3">
            <a:extLst>
              <a:ext uri="{FF2B5EF4-FFF2-40B4-BE49-F238E27FC236}">
                <a16:creationId xmlns:a16="http://schemas.microsoft.com/office/drawing/2014/main" id="{1C9B62BD-ADA8-4F02-86B2-861A5710A6B0}"/>
              </a:ext>
            </a:extLst>
          </p:cNvPr>
          <p:cNvSpPr txBox="1"/>
          <p:nvPr/>
        </p:nvSpPr>
        <p:spPr>
          <a:xfrm>
            <a:off x="326210" y="3003798"/>
            <a:ext cx="4907126" cy="1287468"/>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ru-RU" dirty="0">
                <a:latin typeface="Arial" panose="020B0604020202020204" pitchFamily="34" charset="0"/>
                <a:ea typeface="Calibri" panose="020F0502020204030204" pitchFamily="34" charset="0"/>
                <a:cs typeface="Arial" panose="020B0604020202020204" pitchFamily="34" charset="0"/>
              </a:rPr>
              <a:t>Рекомендации по проведению занятий</a:t>
            </a:r>
          </a:p>
          <a:p>
            <a:pPr marL="214313" indent="-214313">
              <a:lnSpc>
                <a:spcPct val="150000"/>
              </a:lnSpc>
              <a:buFont typeface="Arial" panose="020B0604020202020204" pitchFamily="34" charset="0"/>
              <a:buChar char="•"/>
            </a:pPr>
            <a:r>
              <a:rPr lang="ru-RU" dirty="0">
                <a:latin typeface="Arial" panose="020B0604020202020204" pitchFamily="34" charset="0"/>
                <a:ea typeface="Calibri" panose="020F0502020204030204" pitchFamily="34" charset="0"/>
                <a:cs typeface="Arial" panose="020B0604020202020204" pitchFamily="34" charset="0"/>
              </a:rPr>
              <a:t>Описание игр и упражнений</a:t>
            </a:r>
          </a:p>
          <a:p>
            <a:pPr marL="214313" indent="-214313">
              <a:lnSpc>
                <a:spcPct val="150000"/>
              </a:lnSpc>
              <a:buFont typeface="Arial" panose="020B0604020202020204" pitchFamily="34" charset="0"/>
              <a:buChar char="•"/>
            </a:pPr>
            <a:r>
              <a:rPr lang="ru-RU" dirty="0">
                <a:latin typeface="Arial" panose="020B0604020202020204" pitchFamily="34" charset="0"/>
                <a:ea typeface="Calibri" panose="020F0502020204030204" pitchFamily="34" charset="0"/>
                <a:cs typeface="Arial" panose="020B0604020202020204" pitchFamily="34" charset="0"/>
              </a:rPr>
              <a:t>Практические советы для инструкторов</a:t>
            </a:r>
          </a:p>
        </p:txBody>
      </p:sp>
      <p:sp>
        <p:nvSpPr>
          <p:cNvPr id="6" name="Прямоугольник 5">
            <a:extLst>
              <a:ext uri="{FF2B5EF4-FFF2-40B4-BE49-F238E27FC236}">
                <a16:creationId xmlns:a16="http://schemas.microsoft.com/office/drawing/2014/main" id="{2D19B8E4-1525-E845-88A4-1279792FD557}"/>
              </a:ext>
            </a:extLst>
          </p:cNvPr>
          <p:cNvSpPr/>
          <p:nvPr/>
        </p:nvSpPr>
        <p:spPr>
          <a:xfrm>
            <a:off x="5004048" y="148202"/>
            <a:ext cx="4226425" cy="200055"/>
          </a:xfrm>
          <a:prstGeom prst="rect">
            <a:avLst/>
          </a:prstGeom>
        </p:spPr>
        <p:txBody>
          <a:bodyPr wrap="square">
            <a:spAutoFit/>
          </a:bodyPr>
          <a:lstStyle/>
          <a:p>
            <a:r>
              <a:rPr lang="ru-RU" sz="700" spc="300" dirty="0">
                <a:solidFill>
                  <a:schemeClr val="bg1">
                    <a:lumMod val="50000"/>
                  </a:schemeClr>
                </a:solidFill>
                <a:latin typeface="Arial" panose="020B0604020202020204" pitchFamily="34" charset="0"/>
                <a:cs typeface="Arial" panose="020B0604020202020204" pitchFamily="34" charset="0"/>
              </a:rPr>
              <a:t>СЕРИЯ</a:t>
            </a:r>
            <a:r>
              <a:rPr lang="en-US" sz="700" spc="300" dirty="0">
                <a:solidFill>
                  <a:schemeClr val="bg1">
                    <a:lumMod val="50000"/>
                  </a:schemeClr>
                </a:solidFill>
                <a:latin typeface="Arial" panose="020B0604020202020204" pitchFamily="34" charset="0"/>
                <a:cs typeface="Arial" panose="020B0604020202020204" pitchFamily="34" charset="0"/>
              </a:rPr>
              <a:t> | </a:t>
            </a:r>
            <a:r>
              <a:rPr lang="ru-RU" sz="700" b="1" spc="300" dirty="0">
                <a:solidFill>
                  <a:schemeClr val="bg1">
                    <a:lumMod val="50000"/>
                  </a:schemeClr>
                </a:solidFill>
                <a:latin typeface="Arial" panose="020B0604020202020204" pitchFamily="34" charset="0"/>
                <a:cs typeface="Arial" panose="020B0604020202020204" pitchFamily="34" charset="0"/>
              </a:rPr>
              <a:t>ФИЗИЧЕСКОЕ РАЗВИТИЕ В ДЕТСКОМ САДУ</a:t>
            </a:r>
            <a:endParaRPr lang="ru-RU" sz="7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07771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Прямая соединительная линия 33">
            <a:extLst>
              <a:ext uri="{FF2B5EF4-FFF2-40B4-BE49-F238E27FC236}">
                <a16:creationId xmlns:a16="http://schemas.microsoft.com/office/drawing/2014/main" id="{4D76CE73-5F9C-B94E-8FF4-3C13D6FFEC14}"/>
              </a:ext>
            </a:extLst>
          </p:cNvPr>
          <p:cNvCxnSpPr>
            <a:cxnSpLocks/>
          </p:cNvCxnSpPr>
          <p:nvPr/>
        </p:nvCxnSpPr>
        <p:spPr>
          <a:xfrm>
            <a:off x="4543839" y="198684"/>
            <a:ext cx="0" cy="3484801"/>
          </a:xfrm>
          <a:prstGeom prst="line">
            <a:avLst/>
          </a:prstGeom>
          <a:ln w="158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16" name="Прямоугольник 15">
            <a:extLst>
              <a:ext uri="{FF2B5EF4-FFF2-40B4-BE49-F238E27FC236}">
                <a16:creationId xmlns:a16="http://schemas.microsoft.com/office/drawing/2014/main" id="{72350D3F-C987-F94E-A59B-B60531FFDA41}"/>
              </a:ext>
            </a:extLst>
          </p:cNvPr>
          <p:cNvSpPr/>
          <p:nvPr/>
        </p:nvSpPr>
        <p:spPr>
          <a:xfrm>
            <a:off x="0" y="3628046"/>
            <a:ext cx="9144000" cy="872205"/>
          </a:xfrm>
          <a:prstGeom prst="rect">
            <a:avLst/>
          </a:prstGeom>
          <a:solidFill>
            <a:srgbClr val="9705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5" name="Рисунок 4">
            <a:extLst>
              <a:ext uri="{FF2B5EF4-FFF2-40B4-BE49-F238E27FC236}">
                <a16:creationId xmlns:a16="http://schemas.microsoft.com/office/drawing/2014/main" id="{B77F40D5-0F52-404F-BED3-72426830EF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4011" y="163682"/>
            <a:ext cx="1689541" cy="2430000"/>
          </a:xfrm>
          <a:prstGeom prst="rect">
            <a:avLst/>
          </a:prstGeom>
          <a:ln w="6350">
            <a:solidFill>
              <a:schemeClr val="tx1"/>
            </a:solidFill>
          </a:ln>
        </p:spPr>
      </p:pic>
      <p:pic>
        <p:nvPicPr>
          <p:cNvPr id="7" name="Рисунок 6">
            <a:extLst>
              <a:ext uri="{FF2B5EF4-FFF2-40B4-BE49-F238E27FC236}">
                <a16:creationId xmlns:a16="http://schemas.microsoft.com/office/drawing/2014/main" id="{DECE6C3F-3E43-4B70-8236-414C0377C2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457" y="163682"/>
            <a:ext cx="1689541" cy="2430000"/>
          </a:xfrm>
          <a:prstGeom prst="rect">
            <a:avLst/>
          </a:prstGeom>
          <a:ln w="6350">
            <a:solidFill>
              <a:schemeClr val="tx1"/>
            </a:solidFill>
          </a:ln>
        </p:spPr>
      </p:pic>
      <p:pic>
        <p:nvPicPr>
          <p:cNvPr id="15" name="Рисунок 14">
            <a:extLst>
              <a:ext uri="{FF2B5EF4-FFF2-40B4-BE49-F238E27FC236}">
                <a16:creationId xmlns:a16="http://schemas.microsoft.com/office/drawing/2014/main" id="{D8083A52-4C83-488E-9234-A237DAF36F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40251" y="163682"/>
            <a:ext cx="2160000" cy="1502079"/>
          </a:xfrm>
          <a:prstGeom prst="rect">
            <a:avLst/>
          </a:prstGeom>
          <a:ln w="6350">
            <a:solidFill>
              <a:schemeClr val="tx1"/>
            </a:solidFill>
          </a:ln>
        </p:spPr>
      </p:pic>
      <p:pic>
        <p:nvPicPr>
          <p:cNvPr id="13" name="Рисунок 12">
            <a:extLst>
              <a:ext uri="{FF2B5EF4-FFF2-40B4-BE49-F238E27FC236}">
                <a16:creationId xmlns:a16="http://schemas.microsoft.com/office/drawing/2014/main" id="{05463413-AF6C-46A1-8CEF-1C1637CD96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30946" y="531223"/>
            <a:ext cx="2160000" cy="1502079"/>
          </a:xfrm>
          <a:prstGeom prst="rect">
            <a:avLst/>
          </a:prstGeom>
          <a:ln w="6350">
            <a:solidFill>
              <a:schemeClr val="tx1"/>
            </a:solidFill>
          </a:ln>
        </p:spPr>
      </p:pic>
      <p:pic>
        <p:nvPicPr>
          <p:cNvPr id="11" name="Рисунок 10">
            <a:extLst>
              <a:ext uri="{FF2B5EF4-FFF2-40B4-BE49-F238E27FC236}">
                <a16:creationId xmlns:a16="http://schemas.microsoft.com/office/drawing/2014/main" id="{14C2505C-2A97-444B-B586-171B121090D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34800" y="830815"/>
            <a:ext cx="2160000" cy="1502079"/>
          </a:xfrm>
          <a:prstGeom prst="rect">
            <a:avLst/>
          </a:prstGeom>
          <a:ln w="6350">
            <a:solidFill>
              <a:schemeClr val="tx1"/>
            </a:solidFill>
          </a:ln>
        </p:spPr>
      </p:pic>
      <p:pic>
        <p:nvPicPr>
          <p:cNvPr id="9" name="Рисунок 8">
            <a:extLst>
              <a:ext uri="{FF2B5EF4-FFF2-40B4-BE49-F238E27FC236}">
                <a16:creationId xmlns:a16="http://schemas.microsoft.com/office/drawing/2014/main" id="{A8490DF0-CBE8-4E74-987D-E3D1BFD90E3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57260" y="1093108"/>
            <a:ext cx="2160000" cy="1502079"/>
          </a:xfrm>
          <a:prstGeom prst="rect">
            <a:avLst/>
          </a:prstGeom>
          <a:ln w="6350">
            <a:solidFill>
              <a:schemeClr val="tx1"/>
            </a:solidFill>
          </a:ln>
        </p:spPr>
      </p:pic>
      <p:pic>
        <p:nvPicPr>
          <p:cNvPr id="19" name="Рисунок 18">
            <a:extLst>
              <a:ext uri="{FF2B5EF4-FFF2-40B4-BE49-F238E27FC236}">
                <a16:creationId xmlns:a16="http://schemas.microsoft.com/office/drawing/2014/main" id="{6A0A2414-71F8-42D8-A18B-744967A2972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5457" y="2691560"/>
            <a:ext cx="1501200" cy="720576"/>
          </a:xfrm>
          <a:prstGeom prst="rect">
            <a:avLst/>
          </a:prstGeom>
          <a:ln w="9525">
            <a:solidFill>
              <a:schemeClr val="tx1"/>
            </a:solidFill>
          </a:ln>
        </p:spPr>
      </p:pic>
      <p:pic>
        <p:nvPicPr>
          <p:cNvPr id="29" name="Рисунок 28">
            <a:extLst>
              <a:ext uri="{FF2B5EF4-FFF2-40B4-BE49-F238E27FC236}">
                <a16:creationId xmlns:a16="http://schemas.microsoft.com/office/drawing/2014/main" id="{2DC258E6-6314-4BFB-A891-75640CE1E07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400752" y="163682"/>
            <a:ext cx="2160000" cy="1502079"/>
          </a:xfrm>
          <a:prstGeom prst="rect">
            <a:avLst/>
          </a:prstGeom>
          <a:ln w="6350">
            <a:solidFill>
              <a:schemeClr val="tx1"/>
            </a:solidFill>
          </a:ln>
        </p:spPr>
      </p:pic>
      <p:pic>
        <p:nvPicPr>
          <p:cNvPr id="27" name="Рисунок 26">
            <a:extLst>
              <a:ext uri="{FF2B5EF4-FFF2-40B4-BE49-F238E27FC236}">
                <a16:creationId xmlns:a16="http://schemas.microsoft.com/office/drawing/2014/main" id="{B8497A5D-2AE3-4851-81EE-1E7760728D4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76006" y="447914"/>
            <a:ext cx="2160000" cy="1502079"/>
          </a:xfrm>
          <a:prstGeom prst="rect">
            <a:avLst/>
          </a:prstGeom>
          <a:ln w="6350">
            <a:solidFill>
              <a:schemeClr val="tx1"/>
            </a:solidFill>
          </a:ln>
        </p:spPr>
      </p:pic>
      <p:pic>
        <p:nvPicPr>
          <p:cNvPr id="23" name="Рисунок 22">
            <a:extLst>
              <a:ext uri="{FF2B5EF4-FFF2-40B4-BE49-F238E27FC236}">
                <a16:creationId xmlns:a16="http://schemas.microsoft.com/office/drawing/2014/main" id="{45AFD79E-42C7-46B1-A1BF-449193A925E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637155" y="742548"/>
            <a:ext cx="2160000" cy="1502079"/>
          </a:xfrm>
          <a:prstGeom prst="rect">
            <a:avLst/>
          </a:prstGeom>
          <a:ln w="6350">
            <a:solidFill>
              <a:schemeClr val="tx1"/>
            </a:solidFill>
          </a:ln>
        </p:spPr>
      </p:pic>
      <p:pic>
        <p:nvPicPr>
          <p:cNvPr id="25" name="Рисунок 24">
            <a:extLst>
              <a:ext uri="{FF2B5EF4-FFF2-40B4-BE49-F238E27FC236}">
                <a16:creationId xmlns:a16="http://schemas.microsoft.com/office/drawing/2014/main" id="{D21057BA-F79A-475A-A6F6-50FF8062233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790490" y="1093612"/>
            <a:ext cx="2160000" cy="1502079"/>
          </a:xfrm>
          <a:prstGeom prst="rect">
            <a:avLst/>
          </a:prstGeom>
          <a:ln w="6350">
            <a:solidFill>
              <a:schemeClr val="tx1"/>
            </a:solidFill>
          </a:ln>
        </p:spPr>
      </p:pic>
      <p:pic>
        <p:nvPicPr>
          <p:cNvPr id="31" name="Рисунок 30">
            <a:extLst>
              <a:ext uri="{FF2B5EF4-FFF2-40B4-BE49-F238E27FC236}">
                <a16:creationId xmlns:a16="http://schemas.microsoft.com/office/drawing/2014/main" id="{4DFC75CC-437D-4B75-B024-3EEE576772F0}"/>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679439" y="2691560"/>
            <a:ext cx="1501200" cy="720576"/>
          </a:xfrm>
          <a:prstGeom prst="rect">
            <a:avLst/>
          </a:prstGeom>
          <a:ln w="6350">
            <a:solidFill>
              <a:schemeClr val="tx1"/>
            </a:solidFill>
          </a:ln>
        </p:spPr>
      </p:pic>
      <p:pic>
        <p:nvPicPr>
          <p:cNvPr id="35" name="Рисунок 34">
            <a:extLst>
              <a:ext uri="{FF2B5EF4-FFF2-40B4-BE49-F238E27FC236}">
                <a16:creationId xmlns:a16="http://schemas.microsoft.com/office/drawing/2014/main" id="{D13957C7-7709-4176-8FB2-8F162459A21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449290" y="2738268"/>
            <a:ext cx="1501200" cy="720576"/>
          </a:xfrm>
          <a:prstGeom prst="rect">
            <a:avLst/>
          </a:prstGeom>
          <a:ln w="6350">
            <a:solidFill>
              <a:schemeClr val="tx1"/>
            </a:solidFill>
          </a:ln>
        </p:spPr>
      </p:pic>
      <p:pic>
        <p:nvPicPr>
          <p:cNvPr id="21" name="Рисунок 20">
            <a:extLst>
              <a:ext uri="{FF2B5EF4-FFF2-40B4-BE49-F238E27FC236}">
                <a16:creationId xmlns:a16="http://schemas.microsoft.com/office/drawing/2014/main" id="{7E00686F-2312-4B51-8C7F-2195750A7C1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913075" y="2691560"/>
            <a:ext cx="1501200" cy="720576"/>
          </a:xfrm>
          <a:prstGeom prst="rect">
            <a:avLst/>
          </a:prstGeom>
          <a:ln w="6350">
            <a:solidFill>
              <a:schemeClr val="tx1"/>
            </a:solidFill>
          </a:ln>
        </p:spPr>
      </p:pic>
      <p:pic>
        <p:nvPicPr>
          <p:cNvPr id="17" name="Рисунок 16">
            <a:extLst>
              <a:ext uri="{FF2B5EF4-FFF2-40B4-BE49-F238E27FC236}">
                <a16:creationId xmlns:a16="http://schemas.microsoft.com/office/drawing/2014/main" id="{9FF62571-B41D-4EDD-8A57-DEAF77A4F92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21392943">
            <a:off x="1591118" y="2793055"/>
            <a:ext cx="1501200" cy="720576"/>
          </a:xfrm>
          <a:prstGeom prst="rect">
            <a:avLst/>
          </a:prstGeom>
          <a:ln w="6350">
            <a:solidFill>
              <a:schemeClr val="tx1"/>
            </a:solidFill>
          </a:ln>
        </p:spPr>
      </p:pic>
      <p:pic>
        <p:nvPicPr>
          <p:cNvPr id="33" name="Рисунок 32">
            <a:extLst>
              <a:ext uri="{FF2B5EF4-FFF2-40B4-BE49-F238E27FC236}">
                <a16:creationId xmlns:a16="http://schemas.microsoft.com/office/drawing/2014/main" id="{A2F29DD7-0356-42C8-91D9-98DD8255959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20942517">
            <a:off x="6064365" y="2840301"/>
            <a:ext cx="1501200" cy="720576"/>
          </a:xfrm>
          <a:prstGeom prst="rect">
            <a:avLst/>
          </a:prstGeom>
          <a:ln w="6350">
            <a:solidFill>
              <a:schemeClr val="tx1"/>
            </a:solidFill>
          </a:ln>
        </p:spPr>
      </p:pic>
      <p:sp>
        <p:nvSpPr>
          <p:cNvPr id="2" name="Прямоугольник 1">
            <a:extLst>
              <a:ext uri="{FF2B5EF4-FFF2-40B4-BE49-F238E27FC236}">
                <a16:creationId xmlns:a16="http://schemas.microsoft.com/office/drawing/2014/main" id="{8FE82342-9A4C-C549-BD15-CC7EBCAA994C}"/>
              </a:ext>
            </a:extLst>
          </p:cNvPr>
          <p:cNvSpPr/>
          <p:nvPr/>
        </p:nvSpPr>
        <p:spPr>
          <a:xfrm>
            <a:off x="0" y="3806992"/>
            <a:ext cx="1257847" cy="577081"/>
          </a:xfrm>
          <a:prstGeom prst="rect">
            <a:avLst/>
          </a:prstGeom>
        </p:spPr>
        <p:txBody>
          <a:bodyPr wrap="square">
            <a:spAutoFit/>
          </a:bodyPr>
          <a:lstStyle/>
          <a:p>
            <a:pPr marL="213300"/>
            <a:r>
              <a:rPr lang="ru-RU" sz="1050" dirty="0">
                <a:solidFill>
                  <a:schemeClr val="bg1"/>
                </a:solidFill>
                <a:ea typeface="Calibri" panose="020F0502020204030204" pitchFamily="34" charset="0"/>
                <a:cs typeface="Times New Roman" panose="02020603050405020304" pitchFamily="18" charset="0"/>
              </a:rPr>
              <a:t>В КАЖДЫЙ</a:t>
            </a:r>
          </a:p>
          <a:p>
            <a:pPr marL="213300"/>
            <a:r>
              <a:rPr lang="ru-RU" sz="1050" dirty="0">
                <a:solidFill>
                  <a:schemeClr val="bg1"/>
                </a:solidFill>
                <a:ea typeface="Calibri" panose="020F0502020204030204" pitchFamily="34" charset="0"/>
                <a:cs typeface="Times New Roman" panose="02020603050405020304" pitchFamily="18" charset="0"/>
              </a:rPr>
              <a:t>КОМПЛЕКТ</a:t>
            </a:r>
          </a:p>
          <a:p>
            <a:pPr marL="213300"/>
            <a:r>
              <a:rPr lang="ru-RU" sz="1050" dirty="0">
                <a:solidFill>
                  <a:schemeClr val="bg1"/>
                </a:solidFill>
                <a:ea typeface="Calibri" panose="020F0502020204030204" pitchFamily="34" charset="0"/>
                <a:cs typeface="Times New Roman" panose="02020603050405020304" pitchFamily="18" charset="0"/>
              </a:rPr>
              <a:t>ВХОДЯТ:</a:t>
            </a:r>
          </a:p>
        </p:txBody>
      </p:sp>
      <p:sp>
        <p:nvSpPr>
          <p:cNvPr id="3" name="Прямоугольник 2">
            <a:extLst>
              <a:ext uri="{FF2B5EF4-FFF2-40B4-BE49-F238E27FC236}">
                <a16:creationId xmlns:a16="http://schemas.microsoft.com/office/drawing/2014/main" id="{E58DB82A-76C3-5844-A67E-C1D59221A88F}"/>
              </a:ext>
            </a:extLst>
          </p:cNvPr>
          <p:cNvSpPr/>
          <p:nvPr/>
        </p:nvSpPr>
        <p:spPr>
          <a:xfrm>
            <a:off x="6873407" y="3742860"/>
            <a:ext cx="1924501" cy="646331"/>
          </a:xfrm>
          <a:prstGeom prst="rect">
            <a:avLst/>
          </a:prstGeom>
        </p:spPr>
        <p:txBody>
          <a:bodyPr wrap="none">
            <a:spAutoFit/>
          </a:bodyPr>
          <a:lstStyle/>
          <a:p>
            <a:pPr marL="213300"/>
            <a:r>
              <a:rPr lang="ru-RU" dirty="0">
                <a:solidFill>
                  <a:schemeClr val="bg1"/>
                </a:solidFill>
                <a:ea typeface="Calibri" panose="020F0502020204030204" pitchFamily="34" charset="0"/>
                <a:cs typeface="Times New Roman" panose="02020603050405020304" pitchFamily="18" charset="0"/>
              </a:rPr>
              <a:t>Методические </a:t>
            </a:r>
            <a:br>
              <a:rPr lang="ru-RU" dirty="0">
                <a:solidFill>
                  <a:schemeClr val="bg1"/>
                </a:solidFill>
                <a:ea typeface="Calibri" panose="020F0502020204030204" pitchFamily="34" charset="0"/>
                <a:cs typeface="Times New Roman" panose="02020603050405020304" pitchFamily="18" charset="0"/>
              </a:rPr>
            </a:br>
            <a:r>
              <a:rPr lang="ru-RU" dirty="0">
                <a:solidFill>
                  <a:schemeClr val="bg1"/>
                </a:solidFill>
                <a:ea typeface="Calibri" panose="020F0502020204030204" pitchFamily="34" charset="0"/>
                <a:cs typeface="Times New Roman" panose="02020603050405020304" pitchFamily="18" charset="0"/>
              </a:rPr>
              <a:t>рекомендации </a:t>
            </a:r>
          </a:p>
        </p:txBody>
      </p:sp>
      <p:sp>
        <p:nvSpPr>
          <p:cNvPr id="22" name="TextBox 21">
            <a:extLst>
              <a:ext uri="{FF2B5EF4-FFF2-40B4-BE49-F238E27FC236}">
                <a16:creationId xmlns:a16="http://schemas.microsoft.com/office/drawing/2014/main" id="{105FE159-9C33-F443-B2E5-9D4FEFC734DE}"/>
              </a:ext>
            </a:extLst>
          </p:cNvPr>
          <p:cNvSpPr txBox="1"/>
          <p:nvPr/>
        </p:nvSpPr>
        <p:spPr>
          <a:xfrm>
            <a:off x="4455986" y="3742860"/>
            <a:ext cx="2412669" cy="646331"/>
          </a:xfrm>
          <a:prstGeom prst="rect">
            <a:avLst/>
          </a:prstGeom>
          <a:noFill/>
        </p:spPr>
        <p:txBody>
          <a:bodyPr wrap="square" rtlCol="0">
            <a:spAutoFit/>
          </a:bodyPr>
          <a:lstStyle/>
          <a:p>
            <a:r>
              <a:rPr lang="ru-RU" b="1" dirty="0">
                <a:solidFill>
                  <a:schemeClr val="bg1"/>
                </a:solidFill>
                <a:ea typeface="Calibri" panose="020F0502020204030204" pitchFamily="34" charset="0"/>
                <a:cs typeface="Times New Roman" panose="02020603050405020304" pitchFamily="18" charset="0"/>
              </a:rPr>
              <a:t>27 рисунков </a:t>
            </a:r>
            <a:br>
              <a:rPr lang="ru-RU" b="1" dirty="0">
                <a:solidFill>
                  <a:schemeClr val="bg1"/>
                </a:solidFill>
                <a:ea typeface="Calibri" panose="020F0502020204030204" pitchFamily="34" charset="0"/>
                <a:cs typeface="Times New Roman" panose="02020603050405020304" pitchFamily="18" charset="0"/>
              </a:rPr>
            </a:br>
            <a:r>
              <a:rPr lang="ru-RU" dirty="0">
                <a:solidFill>
                  <a:schemeClr val="bg1"/>
                </a:solidFill>
                <a:ea typeface="Calibri" panose="020F0502020204030204" pitchFamily="34" charset="0"/>
                <a:cs typeface="Times New Roman" panose="02020603050405020304" pitchFamily="18" charset="0"/>
              </a:rPr>
              <a:t>с изображением </a:t>
            </a:r>
            <a:r>
              <a:rPr lang="ru-RU" dirty="0" err="1">
                <a:solidFill>
                  <a:schemeClr val="bg1"/>
                </a:solidFill>
                <a:ea typeface="Calibri" panose="020F0502020204030204" pitchFamily="34" charset="0"/>
                <a:cs typeface="Times New Roman" panose="02020603050405020304" pitchFamily="18" charset="0"/>
              </a:rPr>
              <a:t>асан</a:t>
            </a:r>
            <a:r>
              <a:rPr lang="ru-RU" dirty="0">
                <a:solidFill>
                  <a:schemeClr val="bg1"/>
                </a:solidFill>
                <a:ea typeface="Calibri" panose="020F0502020204030204" pitchFamily="34" charset="0"/>
                <a:cs typeface="Times New Roman" panose="02020603050405020304" pitchFamily="18" charset="0"/>
              </a:rPr>
              <a:t> </a:t>
            </a:r>
          </a:p>
        </p:txBody>
      </p:sp>
      <p:sp>
        <p:nvSpPr>
          <p:cNvPr id="4" name="Прямоугольник 3">
            <a:extLst>
              <a:ext uri="{FF2B5EF4-FFF2-40B4-BE49-F238E27FC236}">
                <a16:creationId xmlns:a16="http://schemas.microsoft.com/office/drawing/2014/main" id="{2257CEA5-D99F-8142-9E44-7BE135E30F45}"/>
              </a:ext>
            </a:extLst>
          </p:cNvPr>
          <p:cNvSpPr/>
          <p:nvPr/>
        </p:nvSpPr>
        <p:spPr>
          <a:xfrm>
            <a:off x="4793800" y="4188686"/>
            <a:ext cx="184731" cy="369332"/>
          </a:xfrm>
          <a:prstGeom prst="rect">
            <a:avLst/>
          </a:prstGeom>
        </p:spPr>
        <p:txBody>
          <a:bodyPr wrap="none">
            <a:spAutoFit/>
          </a:bodyPr>
          <a:lstStyle/>
          <a:p>
            <a:endParaRPr lang="ru-RU" b="1" dirty="0">
              <a:solidFill>
                <a:srgbClr val="002060"/>
              </a:solidFill>
              <a:latin typeface="MyriadPro-Cond"/>
              <a:ea typeface="Calibri" panose="020F0502020204030204" pitchFamily="34" charset="0"/>
              <a:cs typeface="Times New Roman" panose="02020603050405020304" pitchFamily="18" charset="0"/>
            </a:endParaRPr>
          </a:p>
        </p:txBody>
      </p:sp>
      <p:sp>
        <p:nvSpPr>
          <p:cNvPr id="37" name="TextBox 36">
            <a:extLst>
              <a:ext uri="{FF2B5EF4-FFF2-40B4-BE49-F238E27FC236}">
                <a16:creationId xmlns:a16="http://schemas.microsoft.com/office/drawing/2014/main" id="{FB1B7B4E-78B9-554B-962C-37673D8EF035}"/>
              </a:ext>
            </a:extLst>
          </p:cNvPr>
          <p:cNvSpPr txBox="1"/>
          <p:nvPr/>
        </p:nvSpPr>
        <p:spPr>
          <a:xfrm>
            <a:off x="1221133" y="3742860"/>
            <a:ext cx="3147561" cy="646331"/>
          </a:xfrm>
          <a:prstGeom prst="rect">
            <a:avLst/>
          </a:prstGeom>
          <a:noFill/>
        </p:spPr>
        <p:txBody>
          <a:bodyPr wrap="square" rtlCol="0">
            <a:spAutoFit/>
          </a:bodyPr>
          <a:lstStyle/>
          <a:p>
            <a:r>
              <a:rPr lang="ru-RU" b="1" dirty="0">
                <a:solidFill>
                  <a:schemeClr val="bg1"/>
                </a:solidFill>
                <a:ea typeface="Calibri" panose="020F0502020204030204" pitchFamily="34" charset="0"/>
                <a:cs typeface="Times New Roman" panose="02020603050405020304" pitchFamily="18" charset="0"/>
              </a:rPr>
              <a:t>20 карточек </a:t>
            </a:r>
            <a:r>
              <a:rPr lang="ru-RU" dirty="0">
                <a:solidFill>
                  <a:schemeClr val="bg1"/>
                </a:solidFill>
                <a:ea typeface="Calibri" panose="020F0502020204030204" pitchFamily="34" charset="0"/>
                <a:cs typeface="Times New Roman" panose="02020603050405020304" pitchFamily="18" charset="0"/>
              </a:rPr>
              <a:t>для проведения сюжетных занятий</a:t>
            </a:r>
          </a:p>
        </p:txBody>
      </p:sp>
      <p:cxnSp>
        <p:nvCxnSpPr>
          <p:cNvPr id="26" name="Прямая соединительная линия 25">
            <a:extLst>
              <a:ext uri="{FF2B5EF4-FFF2-40B4-BE49-F238E27FC236}">
                <a16:creationId xmlns:a16="http://schemas.microsoft.com/office/drawing/2014/main" id="{AEE11F02-B5CB-9A44-8730-3F116C61D791}"/>
              </a:ext>
            </a:extLst>
          </p:cNvPr>
          <p:cNvCxnSpPr/>
          <p:nvPr/>
        </p:nvCxnSpPr>
        <p:spPr>
          <a:xfrm>
            <a:off x="1132514" y="3704902"/>
            <a:ext cx="0" cy="7376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a:extLst>
              <a:ext uri="{FF2B5EF4-FFF2-40B4-BE49-F238E27FC236}">
                <a16:creationId xmlns:a16="http://schemas.microsoft.com/office/drawing/2014/main" id="{7308AE92-CA1E-8742-BEBC-7916096B2DA0}"/>
              </a:ext>
            </a:extLst>
          </p:cNvPr>
          <p:cNvCxnSpPr/>
          <p:nvPr/>
        </p:nvCxnSpPr>
        <p:spPr>
          <a:xfrm>
            <a:off x="4363941" y="3704902"/>
            <a:ext cx="0" cy="7376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a:extLst>
              <a:ext uri="{FF2B5EF4-FFF2-40B4-BE49-F238E27FC236}">
                <a16:creationId xmlns:a16="http://schemas.microsoft.com/office/drawing/2014/main" id="{DEF2B535-E7F6-E045-A3A0-5B94742DEF16}"/>
              </a:ext>
            </a:extLst>
          </p:cNvPr>
          <p:cNvCxnSpPr/>
          <p:nvPr/>
        </p:nvCxnSpPr>
        <p:spPr>
          <a:xfrm>
            <a:off x="6939793" y="3642331"/>
            <a:ext cx="0" cy="7376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7261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A065A3-2DF0-FE41-970A-6973080D43D5}"/>
              </a:ext>
            </a:extLst>
          </p:cNvPr>
          <p:cNvSpPr>
            <a:spLocks noGrp="1"/>
          </p:cNvSpPr>
          <p:nvPr>
            <p:ph type="title"/>
          </p:nvPr>
        </p:nvSpPr>
        <p:spPr>
          <a:xfrm>
            <a:off x="3672349" y="244207"/>
            <a:ext cx="5220131" cy="420748"/>
          </a:xfrm>
        </p:spPr>
        <p:txBody>
          <a:bodyPr>
            <a:noAutofit/>
          </a:bodyPr>
          <a:lstStyle/>
          <a:p>
            <a:pPr algn="l"/>
            <a:r>
              <a:rPr lang="ru-RU" sz="1400" b="1" dirty="0">
                <a:latin typeface="Arial" panose="020B0604020202020204" pitchFamily="34" charset="0"/>
                <a:cs typeface="Arial" panose="020B0604020202020204" pitchFamily="34" charset="0"/>
              </a:rPr>
              <a:t>ОРГАНИЗАЦИЯ ОБРАЗОВАТЕЛЬНОЙ ДЕЯТЕЛЬНОСТИ </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В ДЕТСКОМ САДУ: вариативные формы</a:t>
            </a:r>
            <a:endParaRPr lang="ru-RU" sz="1400" dirty="0">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id="{E140E86A-08DC-5F47-A44F-2D5C6F0E89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422979" cy="4563970"/>
          </a:xfrm>
          <a:prstGeom prst="rect">
            <a:avLst/>
          </a:prstGeom>
        </p:spPr>
      </p:pic>
      <p:sp>
        <p:nvSpPr>
          <p:cNvPr id="5" name="TextBox 4">
            <a:extLst>
              <a:ext uri="{FF2B5EF4-FFF2-40B4-BE49-F238E27FC236}">
                <a16:creationId xmlns:a16="http://schemas.microsoft.com/office/drawing/2014/main" id="{84894CAC-BCD7-DB4F-8C46-CF7F0A8B2F53}"/>
              </a:ext>
            </a:extLst>
          </p:cNvPr>
          <p:cNvSpPr txBox="1"/>
          <p:nvPr/>
        </p:nvSpPr>
        <p:spPr>
          <a:xfrm>
            <a:off x="3672349" y="1254390"/>
            <a:ext cx="5328592" cy="3031599"/>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Когда образование дошкольников ориентировано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на реальные интересы и потребности детей, построено на активном общении и взаимодействии взрослых с детьми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и детей друг с другом, тогда и рождаются персональные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и общие смыслы, формируются и крепнут логические связи. Так дети находят свое место сначала в ближайшем, а затем во все более широком окружении. </a:t>
            </a:r>
          </a:p>
          <a:p>
            <a:endParaRPr lang="ru-RU" sz="700" dirty="0">
              <a:latin typeface="Arial" panose="020B0604020202020204" pitchFamily="34" charset="0"/>
              <a:cs typeface="Arial" panose="020B0604020202020204" pitchFamily="34" charset="0"/>
            </a:endParaRPr>
          </a:p>
          <a:p>
            <a:r>
              <a:rPr lang="ru-RU" sz="1400" dirty="0">
                <a:latin typeface="Arial" panose="020B0604020202020204" pitchFamily="34" charset="0"/>
                <a:cs typeface="Arial" panose="020B0604020202020204" pitchFamily="34" charset="0"/>
              </a:rPr>
              <a:t>В книге приводится множество примеров использования разных форм организации образовательной деятельности, основанной на поддержке взрослыми познавательной активности, инициативы и сотрудничества в группах раннего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и дошкольного возраста.</a:t>
            </a:r>
          </a:p>
          <a:p>
            <a:endParaRPr lang="ru-RU" sz="900" dirty="0">
              <a:latin typeface="Arial" panose="020B0604020202020204" pitchFamily="34" charset="0"/>
              <a:cs typeface="Arial" panose="020B0604020202020204" pitchFamily="34" charset="0"/>
            </a:endParaRPr>
          </a:p>
        </p:txBody>
      </p:sp>
      <p:sp>
        <p:nvSpPr>
          <p:cNvPr id="7" name="Прямоугольник 6">
            <a:extLst>
              <a:ext uri="{FF2B5EF4-FFF2-40B4-BE49-F238E27FC236}">
                <a16:creationId xmlns:a16="http://schemas.microsoft.com/office/drawing/2014/main" id="{7E5334DB-4F48-EC4D-B6C2-D0D21B3BAB54}"/>
              </a:ext>
            </a:extLst>
          </p:cNvPr>
          <p:cNvSpPr/>
          <p:nvPr/>
        </p:nvSpPr>
        <p:spPr>
          <a:xfrm>
            <a:off x="3672349" y="743491"/>
            <a:ext cx="2095510" cy="276999"/>
          </a:xfrm>
          <a:prstGeom prst="rect">
            <a:avLst/>
          </a:prstGeom>
        </p:spPr>
        <p:txBody>
          <a:bodyPr wrap="none">
            <a:spAutoFit/>
          </a:bodyPr>
          <a:lstStyle/>
          <a:p>
            <a:r>
              <a:rPr lang="ru-RU" sz="1200" dirty="0">
                <a:latin typeface="Arial" panose="020B0604020202020204" pitchFamily="34" charset="0"/>
                <a:cs typeface="Arial" panose="020B0604020202020204" pitchFamily="34" charset="0"/>
              </a:rPr>
              <a:t>Л. В. Михайлова-Свирская</a:t>
            </a:r>
            <a:endParaRPr lang="ru-RU" sz="1200" dirty="0"/>
          </a:p>
        </p:txBody>
      </p:sp>
    </p:spTree>
    <p:extLst>
      <p:ext uri="{BB962C8B-B14F-4D97-AF65-F5344CB8AC3E}">
        <p14:creationId xmlns:p14="http://schemas.microsoft.com/office/powerpoint/2010/main" val="12777795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A833E2FA-5BB3-4673-80D1-F88BF91ED0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1000" y="145973"/>
            <a:ext cx="4316653" cy="3001830"/>
          </a:xfrm>
          <a:prstGeom prst="rect">
            <a:avLst/>
          </a:prstGeom>
          <a:ln w="12700">
            <a:solidFill>
              <a:schemeClr val="tx1"/>
            </a:solidFill>
          </a:ln>
        </p:spPr>
      </p:pic>
      <p:pic>
        <p:nvPicPr>
          <p:cNvPr id="6" name="Рисунок 5">
            <a:extLst>
              <a:ext uri="{FF2B5EF4-FFF2-40B4-BE49-F238E27FC236}">
                <a16:creationId xmlns:a16="http://schemas.microsoft.com/office/drawing/2014/main" id="{2077F549-9358-4503-95F5-434E667D34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2" y="146514"/>
            <a:ext cx="4316652" cy="3001300"/>
          </a:xfrm>
          <a:prstGeom prst="rect">
            <a:avLst/>
          </a:prstGeom>
          <a:ln w="12700">
            <a:solidFill>
              <a:schemeClr val="tx1"/>
            </a:solidFill>
          </a:ln>
        </p:spPr>
      </p:pic>
      <p:sp>
        <p:nvSpPr>
          <p:cNvPr id="2" name="TextBox 1">
            <a:extLst>
              <a:ext uri="{FF2B5EF4-FFF2-40B4-BE49-F238E27FC236}">
                <a16:creationId xmlns:a16="http://schemas.microsoft.com/office/drawing/2014/main" id="{1B26E28F-EE22-4B0F-A100-7C98B80BD54D}"/>
              </a:ext>
            </a:extLst>
          </p:cNvPr>
          <p:cNvSpPr txBox="1"/>
          <p:nvPr/>
        </p:nvSpPr>
        <p:spPr>
          <a:xfrm>
            <a:off x="171000" y="3219823"/>
            <a:ext cx="4401000" cy="1200329"/>
          </a:xfrm>
          <a:prstGeom prst="rect">
            <a:avLst/>
          </a:prstGeom>
          <a:noFill/>
        </p:spPr>
        <p:txBody>
          <a:bodyPr wrap="square" rtlCol="0">
            <a:spAutoFit/>
          </a:bodyPr>
          <a:lstStyle/>
          <a:p>
            <a:pPr marL="214313" indent="-214313">
              <a:buFont typeface="Arial" panose="020B0604020202020204" pitchFamily="34" charset="0"/>
              <a:buChar char="•"/>
            </a:pPr>
            <a:r>
              <a:rPr lang="ru-RU" sz="1200" dirty="0">
                <a:latin typeface="Arial" panose="020B0604020202020204" pitchFamily="34" charset="0"/>
                <a:cs typeface="Arial" panose="020B0604020202020204" pitchFamily="34" charset="0"/>
              </a:rPr>
              <a:t>Карточки с </a:t>
            </a:r>
            <a:r>
              <a:rPr lang="ru-RU" sz="1200" dirty="0" err="1">
                <a:latin typeface="Arial" panose="020B0604020202020204" pitchFamily="34" charset="0"/>
                <a:cs typeface="Arial" panose="020B0604020202020204" pitchFamily="34" charset="0"/>
              </a:rPr>
              <a:t>асанами</a:t>
            </a:r>
            <a:r>
              <a:rPr lang="ru-RU" sz="1200" dirty="0">
                <a:latin typeface="Arial" panose="020B0604020202020204" pitchFamily="34" charset="0"/>
                <a:cs typeface="Arial" panose="020B0604020202020204" pitchFamily="34" charset="0"/>
              </a:rPr>
              <a:t> для для проведения занятия</a:t>
            </a:r>
          </a:p>
          <a:p>
            <a:pPr marL="214313" indent="-214313">
              <a:buFont typeface="Arial" panose="020B0604020202020204" pitchFamily="34" charset="0"/>
              <a:buChar char="•"/>
            </a:pPr>
            <a:r>
              <a:rPr lang="ru-RU" sz="1200" dirty="0">
                <a:latin typeface="Arial" panose="020B0604020202020204" pitchFamily="34" charset="0"/>
                <a:cs typeface="Arial" panose="020B0604020202020204" pitchFamily="34" charset="0"/>
              </a:rPr>
              <a:t>Темы, которые предполагается отработать</a:t>
            </a:r>
          </a:p>
          <a:p>
            <a:pPr marL="214313" indent="-214313">
              <a:buFont typeface="Arial" panose="020B0604020202020204" pitchFamily="34" charset="0"/>
              <a:buChar char="•"/>
            </a:pPr>
            <a:r>
              <a:rPr lang="ru-RU" sz="1200" dirty="0">
                <a:latin typeface="Arial" panose="020B0604020202020204" pitchFamily="34" charset="0"/>
                <a:cs typeface="Arial" panose="020B0604020202020204" pitchFamily="34" charset="0"/>
              </a:rPr>
              <a:t>Упражнения, связанные с расслаблением, развитием концентрации и восприятия, тренировкой правильного дыхания и проведением массажа, </a:t>
            </a:r>
            <a:br>
              <a:rPr lang="ru-RU" sz="1200" dirty="0">
                <a:latin typeface="Arial" panose="020B0604020202020204" pitchFamily="34" charset="0"/>
                <a:cs typeface="Arial" panose="020B0604020202020204" pitchFamily="34" charset="0"/>
              </a:rPr>
            </a:br>
            <a:r>
              <a:rPr lang="ru-RU" sz="1200" dirty="0">
                <a:latin typeface="Arial" panose="020B0604020202020204" pitchFamily="34" charset="0"/>
                <a:cs typeface="Arial" panose="020B0604020202020204" pitchFamily="34" charset="0"/>
              </a:rPr>
              <a:t>и отсылки к методическим рекомендациям</a:t>
            </a:r>
          </a:p>
        </p:txBody>
      </p:sp>
      <p:sp>
        <p:nvSpPr>
          <p:cNvPr id="3" name="TextBox 2">
            <a:extLst>
              <a:ext uri="{FF2B5EF4-FFF2-40B4-BE49-F238E27FC236}">
                <a16:creationId xmlns:a16="http://schemas.microsoft.com/office/drawing/2014/main" id="{D9A347BB-C94C-4333-B694-906A4D10D029}"/>
              </a:ext>
            </a:extLst>
          </p:cNvPr>
          <p:cNvSpPr txBox="1"/>
          <p:nvPr/>
        </p:nvSpPr>
        <p:spPr>
          <a:xfrm>
            <a:off x="4856106" y="3219822"/>
            <a:ext cx="4001484" cy="1200329"/>
          </a:xfrm>
          <a:prstGeom prst="rect">
            <a:avLst/>
          </a:prstGeom>
          <a:noFill/>
        </p:spPr>
        <p:txBody>
          <a:bodyPr wrap="square" rtlCol="0">
            <a:spAutoFit/>
          </a:bodyPr>
          <a:lstStyle/>
          <a:p>
            <a:r>
              <a:rPr lang="ru-RU" sz="1200" dirty="0">
                <a:latin typeface="Arial" panose="020B0604020202020204" pitchFamily="34" charset="0"/>
                <a:ea typeface="Calibri" panose="020F0502020204030204" pitchFamily="34" charset="0"/>
                <a:cs typeface="Arial" panose="020B0604020202020204" pitchFamily="34" charset="0"/>
              </a:rPr>
              <a:t>Веселые истории о животных, путешествиях</a:t>
            </a:r>
          </a:p>
          <a:p>
            <a:r>
              <a:rPr lang="ru-RU" sz="1200" dirty="0">
                <a:latin typeface="Arial" panose="020B0604020202020204" pitchFamily="34" charset="0"/>
                <a:ea typeface="Calibri" panose="020F0502020204030204" pitchFamily="34" charset="0"/>
                <a:cs typeface="Arial" panose="020B0604020202020204" pitchFamily="34" charset="0"/>
              </a:rPr>
              <a:t>в дальние края и фантастических приключениях, </a:t>
            </a:r>
            <a:br>
              <a:rPr lang="ru-RU" sz="1200" dirty="0">
                <a:latin typeface="Arial" panose="020B0604020202020204" pitchFamily="34" charset="0"/>
                <a:ea typeface="Calibri" panose="020F0502020204030204" pitchFamily="34" charset="0"/>
                <a:cs typeface="Arial" panose="020B0604020202020204" pitchFamily="34" charset="0"/>
              </a:rPr>
            </a:br>
            <a:r>
              <a:rPr lang="ru-RU" sz="1200" dirty="0">
                <a:latin typeface="Arial" panose="020B0604020202020204" pitchFamily="34" charset="0"/>
                <a:ea typeface="Calibri" panose="020F0502020204030204" pitchFamily="34" charset="0"/>
                <a:cs typeface="Arial" panose="020B0604020202020204" pitchFamily="34" charset="0"/>
              </a:rPr>
              <a:t>визуализированные медитации в форме путешествий по воображению и игра с кубиком, которые помогут детям приобщиться к йоге </a:t>
            </a:r>
            <a:br>
              <a:rPr lang="ru-RU" sz="1200" dirty="0">
                <a:latin typeface="Arial" panose="020B0604020202020204" pitchFamily="34" charset="0"/>
                <a:ea typeface="Calibri" panose="020F0502020204030204" pitchFamily="34" charset="0"/>
                <a:cs typeface="Arial" panose="020B0604020202020204" pitchFamily="34" charset="0"/>
              </a:rPr>
            </a:br>
            <a:r>
              <a:rPr lang="ru-RU" sz="1200" dirty="0">
                <a:latin typeface="Arial" panose="020B0604020202020204" pitchFamily="34" charset="0"/>
                <a:ea typeface="Calibri" panose="020F0502020204030204" pitchFamily="34" charset="0"/>
                <a:cs typeface="Arial" panose="020B0604020202020204" pitchFamily="34" charset="0"/>
              </a:rPr>
              <a:t>в игровой форме</a:t>
            </a:r>
          </a:p>
        </p:txBody>
      </p:sp>
    </p:spTree>
    <p:extLst>
      <p:ext uri="{BB962C8B-B14F-4D97-AF65-F5344CB8AC3E}">
        <p14:creationId xmlns:p14="http://schemas.microsoft.com/office/powerpoint/2010/main" val="12155334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a:extLst>
              <a:ext uri="{FF2B5EF4-FFF2-40B4-BE49-F238E27FC236}">
                <a16:creationId xmlns:a16="http://schemas.microsoft.com/office/drawing/2014/main" id="{F8156D1D-B599-44F6-8F6D-DEE6AC33A601}"/>
              </a:ext>
            </a:extLst>
          </p:cNvPr>
          <p:cNvGrpSpPr/>
          <p:nvPr/>
        </p:nvGrpSpPr>
        <p:grpSpPr>
          <a:xfrm rot="202140">
            <a:off x="470953" y="2169035"/>
            <a:ext cx="3461987" cy="2489400"/>
            <a:chOff x="6756155" y="461880"/>
            <a:chExt cx="4615982" cy="3319200"/>
          </a:xfrm>
        </p:grpSpPr>
        <p:pic>
          <p:nvPicPr>
            <p:cNvPr id="21" name="Рисунок 20">
              <a:extLst>
                <a:ext uri="{FF2B5EF4-FFF2-40B4-BE49-F238E27FC236}">
                  <a16:creationId xmlns:a16="http://schemas.microsoft.com/office/drawing/2014/main" id="{F46DB4C6-7081-46B3-9B63-8EB06A8085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56155" y="461880"/>
              <a:ext cx="2307787" cy="3319200"/>
            </a:xfrm>
            <a:prstGeom prst="rect">
              <a:avLst/>
            </a:prstGeom>
            <a:ln w="12700">
              <a:solidFill>
                <a:schemeClr val="tx1"/>
              </a:solidFill>
            </a:ln>
          </p:spPr>
        </p:pic>
        <p:pic>
          <p:nvPicPr>
            <p:cNvPr id="23" name="Рисунок 22">
              <a:extLst>
                <a:ext uri="{FF2B5EF4-FFF2-40B4-BE49-F238E27FC236}">
                  <a16:creationId xmlns:a16="http://schemas.microsoft.com/office/drawing/2014/main" id="{0BEFB5F0-C48F-4B1E-90E8-2502CB2B67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64350" y="461880"/>
              <a:ext cx="2307787" cy="3319200"/>
            </a:xfrm>
            <a:prstGeom prst="rect">
              <a:avLst/>
            </a:prstGeom>
            <a:ln w="12700">
              <a:solidFill>
                <a:schemeClr val="tx1"/>
              </a:solidFill>
            </a:ln>
          </p:spPr>
        </p:pic>
      </p:grpSp>
      <p:grpSp>
        <p:nvGrpSpPr>
          <p:cNvPr id="3" name="Группа 2">
            <a:extLst>
              <a:ext uri="{FF2B5EF4-FFF2-40B4-BE49-F238E27FC236}">
                <a16:creationId xmlns:a16="http://schemas.microsoft.com/office/drawing/2014/main" id="{95B0608F-D133-4A7C-8C84-2EF63836B0A9}"/>
              </a:ext>
            </a:extLst>
          </p:cNvPr>
          <p:cNvGrpSpPr/>
          <p:nvPr/>
        </p:nvGrpSpPr>
        <p:grpSpPr>
          <a:xfrm rot="239117">
            <a:off x="458788" y="382682"/>
            <a:ext cx="3461987" cy="2489400"/>
            <a:chOff x="927975" y="300000"/>
            <a:chExt cx="4615982" cy="3319200"/>
          </a:xfrm>
        </p:grpSpPr>
        <p:pic>
          <p:nvPicPr>
            <p:cNvPr id="13" name="Рисунок 12">
              <a:extLst>
                <a:ext uri="{FF2B5EF4-FFF2-40B4-BE49-F238E27FC236}">
                  <a16:creationId xmlns:a16="http://schemas.microsoft.com/office/drawing/2014/main" id="{C5ADBF9B-3737-4D65-BE17-C4BA5FE889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7975" y="300000"/>
              <a:ext cx="2307787" cy="3319200"/>
            </a:xfrm>
            <a:prstGeom prst="rect">
              <a:avLst/>
            </a:prstGeom>
            <a:ln w="12700">
              <a:solidFill>
                <a:schemeClr val="tx1"/>
              </a:solidFill>
            </a:ln>
          </p:spPr>
        </p:pic>
        <p:pic>
          <p:nvPicPr>
            <p:cNvPr id="15" name="Рисунок 14">
              <a:extLst>
                <a:ext uri="{FF2B5EF4-FFF2-40B4-BE49-F238E27FC236}">
                  <a16:creationId xmlns:a16="http://schemas.microsoft.com/office/drawing/2014/main" id="{1627D4BB-F434-4C60-B517-456F3F05B7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35876" y="300000"/>
              <a:ext cx="2308081" cy="3319200"/>
            </a:xfrm>
            <a:prstGeom prst="rect">
              <a:avLst/>
            </a:prstGeom>
            <a:ln w="12700">
              <a:solidFill>
                <a:schemeClr val="tx1"/>
              </a:solidFill>
            </a:ln>
          </p:spPr>
        </p:pic>
      </p:grpSp>
      <p:grpSp>
        <p:nvGrpSpPr>
          <p:cNvPr id="5" name="Группа 4">
            <a:extLst>
              <a:ext uri="{FF2B5EF4-FFF2-40B4-BE49-F238E27FC236}">
                <a16:creationId xmlns:a16="http://schemas.microsoft.com/office/drawing/2014/main" id="{54168AF4-0335-064A-9C19-72566A7B66BC}"/>
              </a:ext>
            </a:extLst>
          </p:cNvPr>
          <p:cNvGrpSpPr/>
          <p:nvPr/>
        </p:nvGrpSpPr>
        <p:grpSpPr>
          <a:xfrm>
            <a:off x="4461431" y="1788208"/>
            <a:ext cx="3885227" cy="2795423"/>
            <a:chOff x="6415260" y="3138816"/>
            <a:chExt cx="4613200" cy="3319200"/>
          </a:xfrm>
        </p:grpSpPr>
        <p:pic>
          <p:nvPicPr>
            <p:cNvPr id="25" name="Рисунок 24">
              <a:extLst>
                <a:ext uri="{FF2B5EF4-FFF2-40B4-BE49-F238E27FC236}">
                  <a16:creationId xmlns:a16="http://schemas.microsoft.com/office/drawing/2014/main" id="{59194E98-27B0-44E8-BBDC-C162304FFB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15260" y="3138816"/>
              <a:ext cx="2308195" cy="3319200"/>
            </a:xfrm>
            <a:prstGeom prst="rect">
              <a:avLst/>
            </a:prstGeom>
            <a:ln w="12700">
              <a:solidFill>
                <a:schemeClr val="tx1"/>
              </a:solidFill>
            </a:ln>
          </p:spPr>
        </p:pic>
        <p:pic>
          <p:nvPicPr>
            <p:cNvPr id="27" name="Рисунок 26">
              <a:extLst>
                <a:ext uri="{FF2B5EF4-FFF2-40B4-BE49-F238E27FC236}">
                  <a16:creationId xmlns:a16="http://schemas.microsoft.com/office/drawing/2014/main" id="{456DA840-00B9-4962-A91D-56613931C0B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20265" y="3138816"/>
              <a:ext cx="2308195" cy="3319200"/>
            </a:xfrm>
            <a:prstGeom prst="rect">
              <a:avLst/>
            </a:prstGeom>
            <a:ln w="12700">
              <a:solidFill>
                <a:schemeClr val="tx1"/>
              </a:solidFill>
            </a:ln>
          </p:spPr>
        </p:pic>
      </p:grpSp>
      <p:pic>
        <p:nvPicPr>
          <p:cNvPr id="31" name="Рисунок 30">
            <a:extLst>
              <a:ext uri="{FF2B5EF4-FFF2-40B4-BE49-F238E27FC236}">
                <a16:creationId xmlns:a16="http://schemas.microsoft.com/office/drawing/2014/main" id="{E7364505-03CE-4A1F-8AC6-62E5BB8E894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74679" y="1851174"/>
            <a:ext cx="1501200" cy="720576"/>
          </a:xfrm>
          <a:prstGeom prst="rect">
            <a:avLst/>
          </a:prstGeom>
          <a:ln w="12700">
            <a:solidFill>
              <a:schemeClr val="tx1"/>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FE5FEF9D-0073-4E88-B909-835CB27C77C2}"/>
              </a:ext>
            </a:extLst>
          </p:cNvPr>
          <p:cNvSpPr txBox="1"/>
          <p:nvPr/>
        </p:nvSpPr>
        <p:spPr>
          <a:xfrm>
            <a:off x="4338907" y="451401"/>
            <a:ext cx="4697840" cy="1077218"/>
          </a:xfrm>
          <a:prstGeom prst="rect">
            <a:avLst/>
          </a:prstGeom>
          <a:noFill/>
        </p:spPr>
        <p:txBody>
          <a:bodyPr wrap="square" rtlCol="0" anchor="ctr">
            <a:spAutoFit/>
          </a:bodyPr>
          <a:lstStyle/>
          <a:p>
            <a:pPr marL="214313" indent="-214313">
              <a:spcAft>
                <a:spcPts val="600"/>
              </a:spcAft>
              <a:buFont typeface="Arial" panose="020B0604020202020204" pitchFamily="34" charset="0"/>
              <a:buChar char="•"/>
            </a:pPr>
            <a:r>
              <a:rPr lang="ru-RU" dirty="0">
                <a:latin typeface="Arial" panose="020B0604020202020204" pitchFamily="34" charset="0"/>
                <a:ea typeface="Calibri" panose="020F0502020204030204" pitchFamily="34" charset="0"/>
                <a:cs typeface="Arial" panose="020B0604020202020204" pitchFamily="34" charset="0"/>
              </a:rPr>
              <a:t>Рекомендации по проведению занятий</a:t>
            </a:r>
          </a:p>
          <a:p>
            <a:pPr marL="214313" indent="-214313">
              <a:spcAft>
                <a:spcPts val="600"/>
              </a:spcAft>
              <a:buFont typeface="Arial" panose="020B0604020202020204" pitchFamily="34" charset="0"/>
              <a:buChar char="•"/>
            </a:pPr>
            <a:r>
              <a:rPr lang="ru-RU" dirty="0">
                <a:latin typeface="Arial" panose="020B0604020202020204" pitchFamily="34" charset="0"/>
                <a:ea typeface="Calibri" panose="020F0502020204030204" pitchFamily="34" charset="0"/>
                <a:cs typeface="Arial" panose="020B0604020202020204" pitchFamily="34" charset="0"/>
              </a:rPr>
              <a:t>Описание </a:t>
            </a:r>
            <a:r>
              <a:rPr lang="ru-RU" dirty="0" err="1">
                <a:latin typeface="Arial" panose="020B0604020202020204" pitchFamily="34" charset="0"/>
                <a:ea typeface="Calibri" panose="020F0502020204030204" pitchFamily="34" charset="0"/>
                <a:cs typeface="Arial" panose="020B0604020202020204" pitchFamily="34" charset="0"/>
              </a:rPr>
              <a:t>асан</a:t>
            </a:r>
            <a:r>
              <a:rPr lang="ru-RU" dirty="0">
                <a:latin typeface="Arial" panose="020B0604020202020204" pitchFamily="34" charset="0"/>
                <a:ea typeface="Calibri" panose="020F0502020204030204" pitchFamily="34" charset="0"/>
                <a:cs typeface="Arial" panose="020B0604020202020204" pitchFamily="34" charset="0"/>
              </a:rPr>
              <a:t> и упражнений</a:t>
            </a:r>
          </a:p>
          <a:p>
            <a:pPr marL="214313" indent="-214313">
              <a:spcAft>
                <a:spcPts val="600"/>
              </a:spcAft>
              <a:buFont typeface="Arial" panose="020B0604020202020204" pitchFamily="34" charset="0"/>
              <a:buChar char="•"/>
            </a:pPr>
            <a:r>
              <a:rPr lang="ru-RU" dirty="0">
                <a:latin typeface="Arial" panose="020B0604020202020204" pitchFamily="34" charset="0"/>
                <a:ea typeface="Calibri" panose="020F0502020204030204" pitchFamily="34" charset="0"/>
                <a:cs typeface="Arial" panose="020B0604020202020204" pitchFamily="34" charset="0"/>
              </a:rPr>
              <a:t>Практические советы для инструкторов</a:t>
            </a:r>
            <a:endParaRPr lang="ru-RU" dirty="0">
              <a:latin typeface="Arial" panose="020B0604020202020204" pitchFamily="34" charset="0"/>
              <a:cs typeface="Arial" panose="020B0604020202020204" pitchFamily="34" charset="0"/>
            </a:endParaRPr>
          </a:p>
        </p:txBody>
      </p:sp>
      <p:cxnSp>
        <p:nvCxnSpPr>
          <p:cNvPr id="7" name="Прямая со стрелкой 6">
            <a:extLst>
              <a:ext uri="{FF2B5EF4-FFF2-40B4-BE49-F238E27FC236}">
                <a16:creationId xmlns:a16="http://schemas.microsoft.com/office/drawing/2014/main" id="{B209067A-D700-D64D-BE62-AD75ED4CF9F3}"/>
              </a:ext>
            </a:extLst>
          </p:cNvPr>
          <p:cNvCxnSpPr>
            <a:cxnSpLocks/>
            <a:stCxn id="29" idx="0"/>
          </p:cNvCxnSpPr>
          <p:nvPr/>
        </p:nvCxnSpPr>
        <p:spPr>
          <a:xfrm flipV="1">
            <a:off x="4723942" y="2989376"/>
            <a:ext cx="423281" cy="873678"/>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pic>
        <p:nvPicPr>
          <p:cNvPr id="29" name="Рисунок 28">
            <a:extLst>
              <a:ext uri="{FF2B5EF4-FFF2-40B4-BE49-F238E27FC236}">
                <a16:creationId xmlns:a16="http://schemas.microsoft.com/office/drawing/2014/main" id="{C9AB8360-3883-4214-A9FC-8EFD9E9709D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73342" y="3863054"/>
            <a:ext cx="1501200" cy="720576"/>
          </a:xfrm>
          <a:prstGeom prst="rect">
            <a:avLst/>
          </a:prstGeom>
          <a:ln w="12700">
            <a:solidFill>
              <a:schemeClr val="tx1"/>
            </a:solidFill>
          </a:ln>
          <a:effectLst>
            <a:outerShdw blurRad="50800" dist="38100" dir="2700000" algn="tl" rotWithShape="0">
              <a:prstClr val="black">
                <a:alpha val="40000"/>
              </a:prstClr>
            </a:outerShdw>
          </a:effectLst>
        </p:spPr>
      </p:pic>
      <p:cxnSp>
        <p:nvCxnSpPr>
          <p:cNvPr id="11" name="Прямая со стрелкой 10">
            <a:extLst>
              <a:ext uri="{FF2B5EF4-FFF2-40B4-BE49-F238E27FC236}">
                <a16:creationId xmlns:a16="http://schemas.microsoft.com/office/drawing/2014/main" id="{EB11C560-60FF-A846-9D3F-0AD405346F93}"/>
              </a:ext>
            </a:extLst>
          </p:cNvPr>
          <p:cNvCxnSpPr>
            <a:cxnSpLocks/>
            <a:stCxn id="31" idx="2"/>
          </p:cNvCxnSpPr>
          <p:nvPr/>
        </p:nvCxnSpPr>
        <p:spPr>
          <a:xfrm flipH="1">
            <a:off x="7863840" y="2571750"/>
            <a:ext cx="261439" cy="683514"/>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6" name="Прямоугольник 15">
            <a:extLst>
              <a:ext uri="{FF2B5EF4-FFF2-40B4-BE49-F238E27FC236}">
                <a16:creationId xmlns:a16="http://schemas.microsoft.com/office/drawing/2014/main" id="{676ACCE6-A0DB-2849-BADA-9803F780DBC1}"/>
              </a:ext>
            </a:extLst>
          </p:cNvPr>
          <p:cNvSpPr/>
          <p:nvPr/>
        </p:nvSpPr>
        <p:spPr>
          <a:xfrm>
            <a:off x="5004048" y="148202"/>
            <a:ext cx="4226425" cy="200055"/>
          </a:xfrm>
          <a:prstGeom prst="rect">
            <a:avLst/>
          </a:prstGeom>
        </p:spPr>
        <p:txBody>
          <a:bodyPr wrap="square">
            <a:spAutoFit/>
          </a:bodyPr>
          <a:lstStyle/>
          <a:p>
            <a:r>
              <a:rPr lang="ru-RU" sz="700" spc="300" dirty="0">
                <a:solidFill>
                  <a:schemeClr val="bg1">
                    <a:lumMod val="50000"/>
                  </a:schemeClr>
                </a:solidFill>
                <a:latin typeface="Arial" panose="020B0604020202020204" pitchFamily="34" charset="0"/>
                <a:cs typeface="Arial" panose="020B0604020202020204" pitchFamily="34" charset="0"/>
              </a:rPr>
              <a:t>СЕРИЯ</a:t>
            </a:r>
            <a:r>
              <a:rPr lang="en-US" sz="700" spc="300" dirty="0">
                <a:solidFill>
                  <a:schemeClr val="bg1">
                    <a:lumMod val="50000"/>
                  </a:schemeClr>
                </a:solidFill>
                <a:latin typeface="Arial" panose="020B0604020202020204" pitchFamily="34" charset="0"/>
                <a:cs typeface="Arial" panose="020B0604020202020204" pitchFamily="34" charset="0"/>
              </a:rPr>
              <a:t> | </a:t>
            </a:r>
            <a:r>
              <a:rPr lang="ru-RU" sz="700" b="1" spc="300" dirty="0">
                <a:solidFill>
                  <a:schemeClr val="bg1">
                    <a:lumMod val="50000"/>
                  </a:schemeClr>
                </a:solidFill>
                <a:latin typeface="Arial" panose="020B0604020202020204" pitchFamily="34" charset="0"/>
                <a:cs typeface="Arial" panose="020B0604020202020204" pitchFamily="34" charset="0"/>
              </a:rPr>
              <a:t>ФИЗИЧЕСКОЕ РАЗВИТИЕ В ДЕТСКОМ САДУ</a:t>
            </a:r>
            <a:endParaRPr lang="ru-RU" sz="7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2938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00537A-B133-BE4D-B5B1-4B2C0FB520DD}"/>
              </a:ext>
            </a:extLst>
          </p:cNvPr>
          <p:cNvSpPr>
            <a:spLocks noGrp="1"/>
          </p:cNvSpPr>
          <p:nvPr>
            <p:ph type="title"/>
          </p:nvPr>
        </p:nvSpPr>
        <p:spPr>
          <a:xfrm>
            <a:off x="3583884" y="230893"/>
            <a:ext cx="5339264" cy="1352884"/>
          </a:xfrm>
        </p:spPr>
        <p:txBody>
          <a:bodyPr>
            <a:normAutofit/>
          </a:bodyPr>
          <a:lstStyle/>
          <a:p>
            <a:pPr algn="l"/>
            <a:r>
              <a:rPr lang="ru-RU" sz="1400" b="1" spc="30" dirty="0">
                <a:latin typeface="Arial" panose="020B0604020202020204" pitchFamily="34" charset="0"/>
                <a:cs typeface="Arial" panose="020B0604020202020204" pitchFamily="34" charset="0"/>
              </a:rPr>
              <a:t>ОРГАНИЗАЦИЯ </a:t>
            </a:r>
            <a:br>
              <a:rPr lang="ru-RU" sz="1400" b="1" spc="30" dirty="0">
                <a:latin typeface="Arial" panose="020B0604020202020204" pitchFamily="34" charset="0"/>
                <a:cs typeface="Arial" panose="020B0604020202020204" pitchFamily="34" charset="0"/>
              </a:rPr>
            </a:br>
            <a:r>
              <a:rPr lang="ru-RU" sz="1400" b="1" spc="30" dirty="0">
                <a:latin typeface="Arial" panose="020B0604020202020204" pitchFamily="34" charset="0"/>
                <a:cs typeface="Arial" panose="020B0604020202020204" pitchFamily="34" charset="0"/>
              </a:rPr>
              <a:t>УВЛЕКАТЕЛЬНЫХ </a:t>
            </a:r>
            <a:br>
              <a:rPr lang="ru-RU" sz="1400" b="1" spc="30" dirty="0">
                <a:latin typeface="Arial" panose="020B0604020202020204" pitchFamily="34" charset="0"/>
                <a:cs typeface="Arial" panose="020B0604020202020204" pitchFamily="34" charset="0"/>
              </a:rPr>
            </a:br>
            <a:r>
              <a:rPr lang="ru-RU" sz="1400" b="1" spc="30" dirty="0">
                <a:latin typeface="Arial" panose="020B0604020202020204" pitchFamily="34" charset="0"/>
                <a:cs typeface="Arial" panose="020B0604020202020204" pitchFamily="34" charset="0"/>
              </a:rPr>
              <a:t>ПРОЕКТОВ </a:t>
            </a:r>
            <a:br>
              <a:rPr lang="ru-RU" sz="1400" b="1" spc="30" dirty="0">
                <a:latin typeface="Arial" panose="020B0604020202020204" pitchFamily="34" charset="0"/>
                <a:cs typeface="Arial" panose="020B0604020202020204" pitchFamily="34" charset="0"/>
              </a:rPr>
            </a:br>
            <a:r>
              <a:rPr lang="ru-RU" sz="1400" b="1" spc="30" dirty="0">
                <a:latin typeface="Arial" panose="020B0604020202020204" pitchFamily="34" charset="0"/>
                <a:cs typeface="Arial" panose="020B0604020202020204" pitchFamily="34" charset="0"/>
              </a:rPr>
              <a:t>В ДЕТСКОМ САДУ</a:t>
            </a:r>
            <a:r>
              <a:rPr lang="ru-RU" sz="1400" b="1" dirty="0">
                <a:latin typeface="Arial" panose="020B0604020202020204" pitchFamily="34" charset="0"/>
                <a:cs typeface="Arial" panose="020B0604020202020204" pitchFamily="34" charset="0"/>
              </a:rPr>
              <a:t/>
            </a:r>
            <a:br>
              <a:rPr lang="ru-RU" sz="1400" b="1" dirty="0">
                <a:latin typeface="Arial" panose="020B0604020202020204" pitchFamily="34" charset="0"/>
                <a:cs typeface="Arial" panose="020B0604020202020204" pitchFamily="34" charset="0"/>
              </a:rPr>
            </a:br>
            <a:r>
              <a:rPr lang="ru-RU" sz="600" b="1" dirty="0">
                <a:latin typeface="Arial" panose="020B0604020202020204" pitchFamily="34" charset="0"/>
                <a:cs typeface="Arial" panose="020B0604020202020204" pitchFamily="34" charset="0"/>
              </a:rPr>
              <a:t/>
            </a:r>
            <a:br>
              <a:rPr lang="ru-RU" sz="6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Пошаговое руководство</a:t>
            </a:r>
          </a:p>
        </p:txBody>
      </p:sp>
      <p:pic>
        <p:nvPicPr>
          <p:cNvPr id="3" name="Рисунок 2">
            <a:extLst>
              <a:ext uri="{FF2B5EF4-FFF2-40B4-BE49-F238E27FC236}">
                <a16:creationId xmlns:a16="http://schemas.microsoft.com/office/drawing/2014/main" id="{8134161E-6091-7846-A82B-0A11FFAFA9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8" y="-1"/>
            <a:ext cx="3417053" cy="4556071"/>
          </a:xfrm>
          <a:prstGeom prst="rect">
            <a:avLst/>
          </a:prstGeom>
        </p:spPr>
      </p:pic>
      <p:sp>
        <p:nvSpPr>
          <p:cNvPr id="4" name="TextBox 3">
            <a:extLst>
              <a:ext uri="{FF2B5EF4-FFF2-40B4-BE49-F238E27FC236}">
                <a16:creationId xmlns:a16="http://schemas.microsoft.com/office/drawing/2014/main" id="{B7A31109-E292-EC40-8287-997A15C8F1CB}"/>
              </a:ext>
            </a:extLst>
          </p:cNvPr>
          <p:cNvSpPr txBox="1"/>
          <p:nvPr/>
        </p:nvSpPr>
        <p:spPr>
          <a:xfrm>
            <a:off x="3553216" y="2598271"/>
            <a:ext cx="5400600" cy="1815882"/>
          </a:xfrm>
          <a:prstGeom prst="rect">
            <a:avLst/>
          </a:prstGeom>
          <a:noFill/>
        </p:spPr>
        <p:txBody>
          <a:bodyPr wrap="square" rtlCol="0">
            <a:spAutoFit/>
          </a:bodyPr>
          <a:lstStyle/>
          <a:p>
            <a:r>
              <a:rPr lang="ru-RU" sz="1400" dirty="0">
                <a:latin typeface="Arial" panose="020B0604020202020204" pitchFamily="34" charset="0"/>
                <a:cs typeface="Arial" panose="020B0604020202020204" pitchFamily="34" charset="0"/>
              </a:rPr>
              <a:t>Хорошие проекты не только вдохновляют детей мыслить творчески, но и стимулируют познавательную активность, учат анализировать, принимать решения, брать ответственность за себя и других и договариваться о правилах. </a:t>
            </a:r>
          </a:p>
          <a:p>
            <a:r>
              <a:rPr lang="ru-RU" sz="1400" dirty="0">
                <a:latin typeface="Arial" panose="020B0604020202020204" pitchFamily="34" charset="0"/>
                <a:cs typeface="Arial" panose="020B0604020202020204" pitchFamily="34" charset="0"/>
              </a:rPr>
              <a:t>Авторы предлагают готовые к применению шаблоны </a:t>
            </a:r>
            <a:br>
              <a:rPr lang="ru-RU" sz="1400" dirty="0">
                <a:latin typeface="Arial" panose="020B0604020202020204" pitchFamily="34" charset="0"/>
                <a:cs typeface="Arial" panose="020B0604020202020204" pitchFamily="34" charset="0"/>
              </a:rPr>
            </a:br>
            <a:r>
              <a:rPr lang="ru-RU" sz="1400" dirty="0">
                <a:latin typeface="Arial" panose="020B0604020202020204" pitchFamily="34" charset="0"/>
                <a:cs typeface="Arial" panose="020B0604020202020204" pitchFamily="34" charset="0"/>
              </a:rPr>
              <a:t>и ценную информацию о том, как успешно </a:t>
            </a:r>
            <a:r>
              <a:rPr lang="ru-RU" sz="1400" b="1" dirty="0">
                <a:latin typeface="Arial" panose="020B0604020202020204" pitchFamily="34" charset="0"/>
                <a:cs typeface="Arial" panose="020B0604020202020204" pitchFamily="34" charset="0"/>
              </a:rPr>
              <a:t>планировать, </a:t>
            </a:r>
            <a:br>
              <a:rPr lang="ru-RU" sz="14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разрабатывать и документировать образовательные проекты </a:t>
            </a:r>
            <a:r>
              <a:rPr lang="ru-RU" sz="1400" dirty="0">
                <a:latin typeface="Arial" panose="020B0604020202020204" pitchFamily="34" charset="0"/>
                <a:cs typeface="Arial" panose="020B0604020202020204" pitchFamily="34" charset="0"/>
              </a:rPr>
              <a:t>в младших группах детского сада.</a:t>
            </a:r>
          </a:p>
        </p:txBody>
      </p:sp>
      <p:sp>
        <p:nvSpPr>
          <p:cNvPr id="7" name="Прямоугольник 6">
            <a:extLst>
              <a:ext uri="{FF2B5EF4-FFF2-40B4-BE49-F238E27FC236}">
                <a16:creationId xmlns:a16="http://schemas.microsoft.com/office/drawing/2014/main" id="{BBDA5B8E-EBAD-D54B-9B60-92D08945143F}"/>
              </a:ext>
            </a:extLst>
          </p:cNvPr>
          <p:cNvSpPr/>
          <p:nvPr/>
        </p:nvSpPr>
        <p:spPr>
          <a:xfrm>
            <a:off x="3583884" y="1636381"/>
            <a:ext cx="4572000" cy="261610"/>
          </a:xfrm>
          <a:prstGeom prst="rect">
            <a:avLst/>
          </a:prstGeom>
        </p:spPr>
        <p:txBody>
          <a:bodyPr>
            <a:spAutoFit/>
          </a:bodyPr>
          <a:lstStyle/>
          <a:p>
            <a:r>
              <a:rPr lang="ru-RU" sz="1100" dirty="0">
                <a:latin typeface="Arial" panose="020B0604020202020204" pitchFamily="34" charset="0"/>
                <a:cs typeface="Arial" panose="020B0604020202020204" pitchFamily="34" charset="0"/>
              </a:rPr>
              <a:t>А. </a:t>
            </a:r>
            <a:r>
              <a:rPr lang="ru-RU" sz="1100" dirty="0" err="1">
                <a:latin typeface="Arial" panose="020B0604020202020204" pitchFamily="34" charset="0"/>
                <a:cs typeface="Arial" panose="020B0604020202020204" pitchFamily="34" charset="0"/>
              </a:rPr>
              <a:t>Бостельман</a:t>
            </a:r>
            <a:r>
              <a:rPr lang="ru-RU" sz="1100" dirty="0">
                <a:latin typeface="Arial" panose="020B0604020202020204" pitchFamily="34" charset="0"/>
                <a:cs typeface="Arial" panose="020B0604020202020204" pitchFamily="34" charset="0"/>
              </a:rPr>
              <a:t>, К. </a:t>
            </a:r>
            <a:r>
              <a:rPr lang="ru-RU" sz="1100" dirty="0" err="1">
                <a:latin typeface="Arial" panose="020B0604020202020204" pitchFamily="34" charset="0"/>
                <a:cs typeface="Arial" panose="020B0604020202020204" pitchFamily="34" charset="0"/>
              </a:rPr>
              <a:t>Энгельбрехт</a:t>
            </a:r>
            <a:endParaRPr lang="ru-RU" sz="1100" dirty="0"/>
          </a:p>
        </p:txBody>
      </p:sp>
      <p:pic>
        <p:nvPicPr>
          <p:cNvPr id="9" name="Рисунок 8">
            <a:extLst>
              <a:ext uri="{FF2B5EF4-FFF2-40B4-BE49-F238E27FC236}">
                <a16:creationId xmlns:a16="http://schemas.microsoft.com/office/drawing/2014/main" id="{A5CF9623-83BE-9E49-87FA-29D15103A0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84168" y="279423"/>
            <a:ext cx="3058815" cy="1998611"/>
          </a:xfrm>
          <a:prstGeom prst="rect">
            <a:avLst/>
          </a:prstGeom>
          <a:ln>
            <a:solidFill>
              <a:schemeClr val="tx1">
                <a:lumMod val="75000"/>
                <a:lumOff val="25000"/>
              </a:schemeClr>
            </a:solidFill>
          </a:ln>
        </p:spPr>
      </p:pic>
      <p:cxnSp>
        <p:nvCxnSpPr>
          <p:cNvPr id="11" name="Прямая соединительная линия 10">
            <a:extLst>
              <a:ext uri="{FF2B5EF4-FFF2-40B4-BE49-F238E27FC236}">
                <a16:creationId xmlns:a16="http://schemas.microsoft.com/office/drawing/2014/main" id="{A1CF545A-7F01-4347-8ED0-88AEF73CBFAE}"/>
              </a:ext>
            </a:extLst>
          </p:cNvPr>
          <p:cNvCxnSpPr>
            <a:cxnSpLocks/>
            <a:stCxn id="9" idx="0"/>
            <a:endCxn id="9" idx="2"/>
          </p:cNvCxnSpPr>
          <p:nvPr/>
        </p:nvCxnSpPr>
        <p:spPr>
          <a:xfrm>
            <a:off x="7613576" y="279423"/>
            <a:ext cx="0" cy="199861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397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00537A-B133-BE4D-B5B1-4B2C0FB520DD}"/>
              </a:ext>
            </a:extLst>
          </p:cNvPr>
          <p:cNvSpPr>
            <a:spLocks noGrp="1"/>
          </p:cNvSpPr>
          <p:nvPr>
            <p:ph type="title"/>
          </p:nvPr>
        </p:nvSpPr>
        <p:spPr>
          <a:xfrm>
            <a:off x="3581077" y="123478"/>
            <a:ext cx="5339264" cy="1352884"/>
          </a:xfrm>
        </p:spPr>
        <p:txBody>
          <a:bodyPr>
            <a:normAutofit/>
          </a:bodyPr>
          <a:lstStyle/>
          <a:p>
            <a:pPr algn="l"/>
            <a:r>
              <a:rPr lang="ru-RU" sz="1400" b="1" spc="30" dirty="0">
                <a:latin typeface="Arial" panose="020B0604020202020204" pitchFamily="34" charset="0"/>
                <a:cs typeface="Arial" panose="020B0604020202020204" pitchFamily="34" charset="0"/>
              </a:rPr>
              <a:t>ОРГАНИЗАЦИЯ </a:t>
            </a:r>
            <a:r>
              <a:rPr lang="ru-RU" sz="1400" b="1" spc="30" dirty="0" smtClean="0">
                <a:latin typeface="Arial" panose="020B0604020202020204" pitchFamily="34" charset="0"/>
                <a:cs typeface="Arial" panose="020B0604020202020204" pitchFamily="34" charset="0"/>
              </a:rPr>
              <a:t>УВЛЕКАТЕЛЬНЫХ ПРОЕКТОВ </a:t>
            </a:r>
            <a:r>
              <a:rPr lang="ru-RU" sz="1400" b="1" spc="30" dirty="0">
                <a:latin typeface="Arial" panose="020B0604020202020204" pitchFamily="34" charset="0"/>
                <a:cs typeface="Arial" panose="020B0604020202020204" pitchFamily="34" charset="0"/>
              </a:rPr>
              <a:t/>
            </a:r>
            <a:br>
              <a:rPr lang="ru-RU" sz="1400" b="1" spc="30" dirty="0">
                <a:latin typeface="Arial" panose="020B0604020202020204" pitchFamily="34" charset="0"/>
                <a:cs typeface="Arial" panose="020B0604020202020204" pitchFamily="34" charset="0"/>
              </a:rPr>
            </a:br>
            <a:r>
              <a:rPr lang="ru-RU" sz="1400" b="1" spc="30" dirty="0">
                <a:latin typeface="Arial" panose="020B0604020202020204" pitchFamily="34" charset="0"/>
                <a:cs typeface="Arial" panose="020B0604020202020204" pitchFamily="34" charset="0"/>
              </a:rPr>
              <a:t>В ДЕТСКОМ САДУ</a:t>
            </a:r>
            <a:r>
              <a:rPr lang="ru-RU" sz="1400" b="1" dirty="0">
                <a:latin typeface="Arial" panose="020B0604020202020204" pitchFamily="34" charset="0"/>
                <a:cs typeface="Arial" panose="020B0604020202020204" pitchFamily="34" charset="0"/>
              </a:rPr>
              <a:t/>
            </a:r>
            <a:br>
              <a:rPr lang="ru-RU" sz="1400" b="1" dirty="0">
                <a:latin typeface="Arial" panose="020B0604020202020204" pitchFamily="34" charset="0"/>
                <a:cs typeface="Arial" panose="020B0604020202020204" pitchFamily="34" charset="0"/>
              </a:rPr>
            </a:br>
            <a:r>
              <a:rPr lang="ru-RU" sz="600" b="1" dirty="0">
                <a:latin typeface="Arial" panose="020B0604020202020204" pitchFamily="34" charset="0"/>
                <a:cs typeface="Arial" panose="020B0604020202020204" pitchFamily="34" charset="0"/>
              </a:rPr>
              <a:t/>
            </a:r>
            <a:br>
              <a:rPr lang="ru-RU" sz="600" b="1" dirty="0">
                <a:latin typeface="Arial" panose="020B0604020202020204" pitchFamily="34" charset="0"/>
                <a:cs typeface="Arial" panose="020B0604020202020204" pitchFamily="34" charset="0"/>
              </a:rPr>
            </a:br>
            <a:r>
              <a:rPr lang="ru-RU" sz="1400" b="1" dirty="0">
                <a:latin typeface="Arial" panose="020B0604020202020204" pitchFamily="34" charset="0"/>
                <a:cs typeface="Arial" panose="020B0604020202020204" pitchFamily="34" charset="0"/>
              </a:rPr>
              <a:t>Пошаговое руководство</a:t>
            </a:r>
          </a:p>
        </p:txBody>
      </p:sp>
      <p:pic>
        <p:nvPicPr>
          <p:cNvPr id="3" name="Рисунок 2">
            <a:extLst>
              <a:ext uri="{FF2B5EF4-FFF2-40B4-BE49-F238E27FC236}">
                <a16:creationId xmlns:a16="http://schemas.microsoft.com/office/drawing/2014/main" id="{8134161E-6091-7846-A82B-0A11FFAFA9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8" y="-1"/>
            <a:ext cx="3417053" cy="4556071"/>
          </a:xfrm>
          <a:prstGeom prst="rect">
            <a:avLst/>
          </a:prstGeom>
        </p:spPr>
      </p:pic>
      <p:sp>
        <p:nvSpPr>
          <p:cNvPr id="7" name="Прямоугольник 6">
            <a:extLst>
              <a:ext uri="{FF2B5EF4-FFF2-40B4-BE49-F238E27FC236}">
                <a16:creationId xmlns:a16="http://schemas.microsoft.com/office/drawing/2014/main" id="{BBDA5B8E-EBAD-D54B-9B60-92D08945143F}"/>
              </a:ext>
            </a:extLst>
          </p:cNvPr>
          <p:cNvSpPr/>
          <p:nvPr/>
        </p:nvSpPr>
        <p:spPr>
          <a:xfrm>
            <a:off x="3586574" y="1131590"/>
            <a:ext cx="4572000" cy="261610"/>
          </a:xfrm>
          <a:prstGeom prst="rect">
            <a:avLst/>
          </a:prstGeom>
        </p:spPr>
        <p:txBody>
          <a:bodyPr>
            <a:spAutoFit/>
          </a:bodyPr>
          <a:lstStyle/>
          <a:p>
            <a:r>
              <a:rPr lang="ru-RU" sz="1100" dirty="0">
                <a:latin typeface="Arial" panose="020B0604020202020204" pitchFamily="34" charset="0"/>
                <a:cs typeface="Arial" panose="020B0604020202020204" pitchFamily="34" charset="0"/>
              </a:rPr>
              <a:t>А. </a:t>
            </a:r>
            <a:r>
              <a:rPr lang="ru-RU" sz="1100" dirty="0" err="1">
                <a:latin typeface="Arial" panose="020B0604020202020204" pitchFamily="34" charset="0"/>
                <a:cs typeface="Arial" panose="020B0604020202020204" pitchFamily="34" charset="0"/>
              </a:rPr>
              <a:t>Бостельман</a:t>
            </a:r>
            <a:r>
              <a:rPr lang="ru-RU" sz="1100" dirty="0">
                <a:latin typeface="Arial" panose="020B0604020202020204" pitchFamily="34" charset="0"/>
                <a:cs typeface="Arial" panose="020B0604020202020204" pitchFamily="34" charset="0"/>
              </a:rPr>
              <a:t>, К. </a:t>
            </a:r>
            <a:r>
              <a:rPr lang="ru-RU" sz="1100" dirty="0" err="1">
                <a:latin typeface="Arial" panose="020B0604020202020204" pitchFamily="34" charset="0"/>
                <a:cs typeface="Arial" panose="020B0604020202020204" pitchFamily="34" charset="0"/>
              </a:rPr>
              <a:t>Энгельбрехт</a:t>
            </a:r>
            <a:endParaRPr lang="ru-RU" sz="1100" dirty="0"/>
          </a:p>
        </p:txBody>
      </p:sp>
      <p:sp>
        <p:nvSpPr>
          <p:cNvPr id="5" name="Прямоугольник 4"/>
          <p:cNvSpPr/>
          <p:nvPr/>
        </p:nvSpPr>
        <p:spPr>
          <a:xfrm>
            <a:off x="3536479" y="1563638"/>
            <a:ext cx="5428460" cy="2677656"/>
          </a:xfrm>
          <a:prstGeom prst="rect">
            <a:avLst/>
          </a:prstGeom>
        </p:spPr>
        <p:txBody>
          <a:bodyPr wrap="square">
            <a:spAutoFit/>
          </a:bodyPr>
          <a:lstStyle/>
          <a:p>
            <a:r>
              <a:rPr lang="ru-RU" sz="1400" dirty="0"/>
              <a:t>Хороший проект не появляется </a:t>
            </a:r>
            <a:r>
              <a:rPr lang="ru-RU" sz="1400" dirty="0" smtClean="0"/>
              <a:t>случайно.</a:t>
            </a:r>
            <a:endParaRPr lang="ru-RU" sz="1400" dirty="0"/>
          </a:p>
          <a:p>
            <a:r>
              <a:rPr lang="ru-RU" sz="1400" dirty="0"/>
              <a:t>Шесть причин эффективности проектной </a:t>
            </a:r>
            <a:r>
              <a:rPr lang="ru-RU" sz="1400" dirty="0" smtClean="0"/>
              <a:t>деятельности.</a:t>
            </a:r>
            <a:endParaRPr lang="ru-RU" sz="1400" dirty="0"/>
          </a:p>
          <a:p>
            <a:r>
              <a:rPr lang="ru-RU" sz="1400" dirty="0"/>
              <a:t>Как дети учатся в ходе проектной </a:t>
            </a:r>
            <a:r>
              <a:rPr lang="ru-RU" sz="1400" dirty="0" smtClean="0"/>
              <a:t>деятельности.</a:t>
            </a:r>
            <a:endParaRPr lang="ru-RU" sz="1400" dirty="0"/>
          </a:p>
          <a:p>
            <a:r>
              <a:rPr lang="ru-RU" sz="1400" dirty="0"/>
              <a:t>Что </a:t>
            </a:r>
            <a:r>
              <a:rPr lang="ru-RU" sz="1400" dirty="0" smtClean="0"/>
              <a:t>делать?</a:t>
            </a:r>
          </a:p>
          <a:p>
            <a:r>
              <a:rPr lang="ru-RU" sz="1400" dirty="0" smtClean="0"/>
              <a:t>Перспективное планирование.</a:t>
            </a:r>
          </a:p>
          <a:p>
            <a:r>
              <a:rPr lang="ru-RU" sz="1400" dirty="0" smtClean="0"/>
              <a:t>Четыре </a:t>
            </a:r>
            <a:r>
              <a:rPr lang="ru-RU" sz="1400" dirty="0"/>
              <a:t>этапа проектной </a:t>
            </a:r>
            <a:r>
              <a:rPr lang="ru-RU" sz="1400" dirty="0" smtClean="0"/>
              <a:t>работы.</a:t>
            </a:r>
          </a:p>
          <a:p>
            <a:r>
              <a:rPr lang="ru-RU" sz="1400" dirty="0" smtClean="0"/>
              <a:t>Практические </a:t>
            </a:r>
            <a:r>
              <a:rPr lang="ru-RU" sz="1400" dirty="0"/>
              <a:t>советы по документированию и презентации </a:t>
            </a:r>
            <a:r>
              <a:rPr lang="ru-RU" sz="1400" dirty="0" smtClean="0"/>
              <a:t>проекта.</a:t>
            </a:r>
            <a:endParaRPr lang="ru-RU" sz="1400" dirty="0"/>
          </a:p>
          <a:p>
            <a:r>
              <a:rPr lang="ru-RU" sz="1400" dirty="0"/>
              <a:t>Постоянные улучшения, или как можно </a:t>
            </a:r>
            <a:r>
              <a:rPr lang="ru-RU" sz="1400" dirty="0" smtClean="0"/>
              <a:t>размышлять над </a:t>
            </a:r>
            <a:r>
              <a:rPr lang="ru-RU" sz="1400" dirty="0"/>
              <a:t>результатами проекта</a:t>
            </a:r>
            <a:r>
              <a:rPr lang="ru-RU" sz="1400" dirty="0" smtClean="0"/>
              <a:t>?</a:t>
            </a:r>
            <a:endParaRPr lang="ru-RU" sz="1400" dirty="0"/>
          </a:p>
          <a:p>
            <a:r>
              <a:rPr lang="ru-RU" sz="1400" dirty="0"/>
              <a:t>Проектная </a:t>
            </a:r>
            <a:r>
              <a:rPr lang="ru-RU" sz="1400" dirty="0" smtClean="0"/>
              <a:t>книга.</a:t>
            </a:r>
          </a:p>
          <a:p>
            <a:r>
              <a:rPr lang="ru-RU" sz="1400" dirty="0" smtClean="0"/>
              <a:t>Проекты </a:t>
            </a:r>
            <a:r>
              <a:rPr lang="ru-RU" sz="1400" dirty="0"/>
              <a:t>— лучший способ жить, разделяя общие ценности! </a:t>
            </a:r>
            <a:r>
              <a:rPr lang="ru-RU" sz="1400" dirty="0" smtClean="0"/>
              <a:t>ПРИЛОЖЕНИЯ</a:t>
            </a:r>
            <a:r>
              <a:rPr lang="ru-RU" sz="1400" dirty="0"/>
              <a:t>. Бланки для документирования </a:t>
            </a:r>
            <a:r>
              <a:rPr lang="ru-RU" sz="1400" dirty="0" smtClean="0"/>
              <a:t>проекта.</a:t>
            </a:r>
            <a:endParaRPr lang="ru-RU" sz="1400" dirty="0"/>
          </a:p>
        </p:txBody>
      </p:sp>
    </p:spTree>
    <p:extLst>
      <p:ext uri="{BB962C8B-B14F-4D97-AF65-F5344CB8AC3E}">
        <p14:creationId xmlns:p14="http://schemas.microsoft.com/office/powerpoint/2010/main" val="201518756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10448</TotalTime>
  <Words>25514</Words>
  <Application>Microsoft Office PowerPoint</Application>
  <PresentationFormat>Экран (16:9)</PresentationFormat>
  <Paragraphs>2777</Paragraphs>
  <Slides>71</Slides>
  <Notes>62</Notes>
  <HiddenSlides>0</HiddenSlides>
  <MMClips>0</MMClips>
  <ScaleCrop>false</ScaleCrop>
  <HeadingPairs>
    <vt:vector size="6" baseType="variant">
      <vt:variant>
        <vt:lpstr>Использованные шрифты</vt:lpstr>
      </vt:variant>
      <vt:variant>
        <vt:i4>13</vt:i4>
      </vt:variant>
      <vt:variant>
        <vt:lpstr>Тема</vt:lpstr>
      </vt:variant>
      <vt:variant>
        <vt:i4>1</vt:i4>
      </vt:variant>
      <vt:variant>
        <vt:lpstr>Заголовки слайдов</vt:lpstr>
      </vt:variant>
      <vt:variant>
        <vt:i4>71</vt:i4>
      </vt:variant>
    </vt:vector>
  </HeadingPairs>
  <TitlesOfParts>
    <vt:vector size="85" baseType="lpstr">
      <vt:lpstr>MyriadPro-Cond</vt:lpstr>
      <vt:lpstr>MyriadPro-SemiboldCond</vt:lpstr>
      <vt:lpstr>PTSans-Regular</vt:lpstr>
      <vt:lpstr>RotondaC</vt:lpstr>
      <vt:lpstr>RotondaC-Bold</vt:lpstr>
      <vt:lpstr>TextbookNew-Bold</vt:lpstr>
      <vt:lpstr>TextbookNew-Regular</vt:lpstr>
      <vt:lpstr>Arial</vt:lpstr>
      <vt:lpstr>Arial Narrow</vt:lpstr>
      <vt:lpstr>Calibri</vt:lpstr>
      <vt:lpstr>Century Gothic</vt:lpstr>
      <vt:lpstr>Franklin Gothic Demi</vt:lpstr>
      <vt:lpstr>Times New Roman</vt:lpstr>
      <vt:lpstr>Тема Office</vt:lpstr>
      <vt:lpstr>Презентация PowerPoint</vt:lpstr>
      <vt:lpstr>ПРОЕКТ – ОДИН ИЗ ПОДХОДОВ К УПРАВЛЕНИЮ ОРГАНИЗАЦИЕЙ ОБРАЗОВАТЕЛЬНОЙ ДЕЯТЕЛЬНОСТИ</vt:lpstr>
      <vt:lpstr>ПРОЕКТНАЯ ДЕЯТЕЛЬНОСТЬ  В ДОШКОЛЬНОЙ ОРГАНИЗАЦИИ</vt:lpstr>
      <vt:lpstr>ПРОЕКТНАЯ ДЕЯТЕЛЬНОСТЬ  В ДОШКОЛЬНОЙ ОРГАНИЗАЦИИ</vt:lpstr>
      <vt:lpstr>ПРОЕКТНАЯ ДЕЯТЕЛЬНОСТЬ  В ДОШКОЛЬНОЙ ОРГАНИЗАЦИИ</vt:lpstr>
      <vt:lpstr>ПРОЕКТНАЯ ДЕЯТЕЛЬНОСТЬ  В ДОШКОЛЬНОЙ ОРГАНИЗАЦИИ</vt:lpstr>
      <vt:lpstr>ОРГАНИЗАЦИЯ ОБРАЗОВАТЕЛЬНОЙ ДЕЯТЕЛЬНОСТИ  В ДЕТСКОМ САДУ: вариативные формы</vt:lpstr>
      <vt:lpstr>ОРГАНИЗАЦИЯ  УВЛЕКАТЕЛЬНЫХ  ПРОЕКТОВ  В ДЕТСКОМ САДУ  Пошаговое руководство</vt:lpstr>
      <vt:lpstr>ОРГАНИЗАЦИЯ УВЛЕКАТЕЛЬНЫХ ПРОЕКТОВ  В ДЕТСКОМ САДУ  Пошаговое руководство</vt:lpstr>
      <vt:lpstr>РЕСУРСЫ МЕСТНОГО СООБЩЕСТВА  в образовательной деятельности детского сада</vt:lpstr>
      <vt:lpstr>ПОЧЕМУ? Философия с детьми  А. Шайдт</vt:lpstr>
      <vt:lpstr>33 БЛЕСТЯЩИЕ ИДЕИ  ДЛЯ ДЕТСКОГО САДА Делаем игрушки своими руками</vt:lpstr>
      <vt:lpstr>ВОДА И ВОЗДУХ Советы, игры и практические занятия  для любопытных детей от 4 до 7 лет</vt:lpstr>
      <vt:lpstr>СВЕТ И СИЛА Практические занятия для любопытных детей от 4 до 7 лет</vt:lpstr>
      <vt:lpstr>МАГНЕТИЗМ И ЭЛЕКТРИЧЕСТВО Практические занятия для любопытных детей от 4 до 7 лет</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Проекты в области естественных наук, математики и техники для дошкольников. </vt:lpstr>
      <vt:lpstr>Техническое образование  в дошкольном возрасте</vt:lpstr>
      <vt:lpstr>Математическое образование  в дошкольном возрасте</vt:lpstr>
      <vt:lpstr>Естественно-научное образование  в дошкольном возрасте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РЕЧЕВОЕ РАЗВИТИЕ В ДЕТСКОМ САДУ ПРОГРАММНО-ДИДАКТИЧЕСКИЙ КОМПЛЕКТ </vt:lpstr>
      <vt:lpstr>Презентация PowerPoint</vt:lpstr>
      <vt:lpstr>Презентация PowerPoint</vt:lpstr>
      <vt:lpstr>Презентация PowerPoint</vt:lpstr>
      <vt:lpstr>Мышление  и речь:  психологические исследования</vt:lpstr>
      <vt:lpstr>Презентация PowerPoint</vt:lpstr>
      <vt:lpstr>Презентация PowerPoint</vt:lpstr>
      <vt:lpstr>Презентация PowerPoint</vt:lpstr>
      <vt:lpstr>ПЕДАГОГИЧЕСКИЕ НАБЛЮДЕНИЯ В ДЕТСКОМ САДУ  Л. В. Михайлова-Свирская</vt:lpstr>
      <vt:lpstr>ПРИМЕНЕНИЕ ПОРТФОЛИО В ДОШКОЛЬНЫХ ОРГАНИЗАЦИЯХ: 3–6 лет  А. Бостельман, М. Финк</vt:lpstr>
      <vt:lpstr>ДЕТСКИЙ СОВЕТ Методические рекомендации</vt:lpstr>
      <vt:lpstr>ВОСПИТАНИЕ ЗВУКОМ Музыкальные занятия от 3 до 9 лет  Т. А. Рокитянская</vt:lpstr>
      <vt:lpstr>ТЕАТРАЛИЗОВАННЫЕ ИГРЫ С ДЕТЬМИ ОТ 2 ЛЕТ</vt:lpstr>
      <vt:lpstr>ТЕАТР В ЧЕМОДАНЧИКЕ  Творческая деятельность и речевое развитие в детском саду  А. Бостельман, М. Финк</vt:lpstr>
      <vt:lpstr>ВОЛШЕБНЫЕ МЕШОЧКИ ИСТОРИЙ  Инсценировки для детей раннего возраста  С. Эстрайхер, С. Швинд, И. Трауб</vt:lpstr>
      <vt:lpstr>РАЗВИТИЕ ГРАФОМОТОРИКИ И РЕЧИ  В ДЕТСКОМ САДУ  Истории в стихах для занятий рисованием С. Эстрайхер, Ш. Френцель</vt:lpstr>
      <vt:lpstr>АТЕЛЬЕ В ЯСЛЯХ  Рисуем, размазываем и мастерим  с детьми до 3 лет  А. Бостельман, М. Финк</vt:lpstr>
      <vt:lpstr>ТВОРЧЕСКАЯ МАСТЕРСКАЯ  В ДЕТСКОМ САДУ Рисуем, лепим, конструируем  М. Финк, А. Бостельман</vt:lpstr>
      <vt:lpstr>ИГРЫ С ГЛИНОЙ Творческие занятия с детьми от 3 до 7 лет  А. М. Лельчук</vt:lpstr>
      <vt:lpstr>ПЛАСТИЛИНОЛЕПИЕ Занятия с пластилином для детей дошкольного возраста</vt:lpstr>
      <vt:lpstr>33 БЛЕСТЯЩИЕ ИДЕИ  ДЛЯ ДЕТСКОГО САДА Делаем игрушки своими руками</vt:lpstr>
      <vt:lpstr>ПОСМОТРИТЕ, ЧТО Я УМЕЮ! Эвристическое обучение детей раннего возраста</vt:lpstr>
      <vt:lpstr>ЭКСПЕРИМЕНТИРУЕМ И ИГРАЕМ  НА ПОДНОСЕ 40 идей для занятий с детьми в яслях  и детском саду</vt:lpstr>
      <vt:lpstr>ИГРЫ НА ПОДНОСЕ ДЛЯ ДЕТЕЙ  ОТ 2 ДО 4 ЛЕТ 33 увлекательные идеи при переходе из яслей в детский сад</vt:lpstr>
      <vt:lpstr>ЭКСПЕРИМЕНТЫ В ВАННЕ Развивающие игры для детей  А. Бостельман, М. Финк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1</dc:creator>
  <cp:lastModifiedBy>Redmi</cp:lastModifiedBy>
  <cp:revision>470</cp:revision>
  <dcterms:created xsi:type="dcterms:W3CDTF">2020-04-01T16:06:13Z</dcterms:created>
  <dcterms:modified xsi:type="dcterms:W3CDTF">2025-11-13T20:05:12Z</dcterms:modified>
</cp:coreProperties>
</file>