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1"/>
  </p:notesMasterIdLst>
  <p:sldIdLst>
    <p:sldId id="352" r:id="rId2"/>
    <p:sldId id="646" r:id="rId3"/>
    <p:sldId id="647" r:id="rId4"/>
    <p:sldId id="652" r:id="rId5"/>
    <p:sldId id="648" r:id="rId6"/>
    <p:sldId id="649" r:id="rId7"/>
    <p:sldId id="400" r:id="rId8"/>
    <p:sldId id="650" r:id="rId9"/>
    <p:sldId id="341" r:id="rId10"/>
    <p:sldId id="651" r:id="rId11"/>
    <p:sldId id="329" r:id="rId12"/>
    <p:sldId id="292" r:id="rId13"/>
    <p:sldId id="354" r:id="rId14"/>
    <p:sldId id="301" r:id="rId15"/>
    <p:sldId id="302" r:id="rId16"/>
    <p:sldId id="308" r:id="rId17"/>
    <p:sldId id="653" r:id="rId18"/>
    <p:sldId id="655" r:id="rId19"/>
    <p:sldId id="656" r:id="rId20"/>
    <p:sldId id="661" r:id="rId21"/>
    <p:sldId id="662" r:id="rId22"/>
    <p:sldId id="657" r:id="rId23"/>
    <p:sldId id="670" r:id="rId24"/>
    <p:sldId id="707" r:id="rId25"/>
    <p:sldId id="708" r:id="rId26"/>
    <p:sldId id="658" r:id="rId27"/>
    <p:sldId id="721" r:id="rId28"/>
    <p:sldId id="632" r:id="rId29"/>
    <p:sldId id="659" r:id="rId30"/>
    <p:sldId id="714" r:id="rId31"/>
    <p:sldId id="748" r:id="rId32"/>
    <p:sldId id="344" r:id="rId33"/>
    <p:sldId id="660" r:id="rId34"/>
    <p:sldId id="305" r:id="rId35"/>
    <p:sldId id="690" r:id="rId36"/>
    <p:sldId id="726" r:id="rId37"/>
    <p:sldId id="747" r:id="rId38"/>
    <p:sldId id="654" r:id="rId39"/>
    <p:sldId id="37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>
        <p:scale>
          <a:sx n="50" d="100"/>
          <a:sy n="50" d="100"/>
        </p:scale>
        <p:origin x="1766" y="9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C89E9-18BA-46B4-8442-80772D330218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7AA7E-7BAF-4458-B2B5-E4F97703D5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55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93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Наша</a:t>
            </a:r>
            <a:r>
              <a:rPr lang="ru-RU" baseline="0" dirty="0"/>
              <a:t> цель: </a:t>
            </a:r>
            <a:r>
              <a:rPr lang="ru-RU" sz="1200" b="1" dirty="0">
                <a:solidFill>
                  <a:srgbClr val="3A5896"/>
                </a:solidFill>
              </a:rPr>
              <a:t>Создание современной образовательной среды  ДОУ, способствующей поддержке творческих инициатив детей, за счет выбора  содержания их деятельности, вариативности  предметно-пространственной среды и диалогового характера взаимодействия между участниками образовательного процесса.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5223C-6FEF-49FB-B10C-F17DD322E26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7AA7E-7BAF-4458-B2B5-E4F97703D5E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03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ru-RU" smtClean="0"/>
              <a:pPr rtl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93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54BF7-BCDB-4075-A2AC-FA054B284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3FF124-6B59-40C2-9733-A5AD8235D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81E1D-1801-41DB-84F7-D2DB8C59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EB7967-EC90-4413-8003-673671B5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32615-BEF5-4BEC-9A92-EA994ABC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58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2B770-5B83-46A1-ADD5-97C6A014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598EC0-0BBC-4B90-AB12-43401062C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BB4F4E-D312-4E7F-8860-AD384029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1163AE-FFD1-4114-B21C-7D35399C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B8AB30-5CCB-4033-9631-525E5D13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73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5DEF71-39AF-4C15-9A5A-C12FB7DCA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73AA39-226E-4724-A685-FE0010EE7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A474F-0060-494B-AA62-7EFF9EA3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A8958-8437-4D24-A37E-1A83E649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9641E4-C89C-42CF-A875-881B286A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46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C83B0-A2CA-48D1-928B-BF9B68C4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16DA74-774D-4E79-8374-C734667C7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5A06F1-BE44-41CF-AAB8-FF24C362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784C4-E8C9-4DB0-9765-8B377434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F34E1-C9E1-4A39-8371-2CD89878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7CCFB-7D49-4A3A-9AA4-CAB1B131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4FEC5-014A-46F8-BBC9-96BE870AC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0C776-83E8-4008-AD6E-5AB0423C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D47C4-0E72-4A11-A814-AEF9BC9C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A2EBB-E895-4D01-9FF0-946AFE60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7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1E17D-86E5-4A14-956E-069DF2A2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A165FC-50E4-4C58-B0EA-A46F9F3E2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F40AB5-6C4A-4F95-AF95-CD25EFFF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42ABEA-45F4-4D5E-AEB9-FB55F1CF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3E2B7D-2FC8-4977-B494-9034D084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1D8133-641E-48C5-8644-746710E7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7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49335-3E80-4263-B0E7-B2A6C72F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2D58F8-1E40-4B03-A708-A11F6414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297055-EE3C-4F6E-B3C9-FB9B5873E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5A33B3-C013-46DC-8180-C99E65760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787970-C5BB-4A88-AF89-3F7F3DEA8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CBDCE5-1572-4543-9C32-DB2950BA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FEDBE5-A833-4FD2-BCBC-4E6B5BC9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AC134F-74CC-4CFF-B774-C8B8EB3C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14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363AC-503C-46A9-841D-23907CC4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02F8FD-7AF6-497A-9D71-D48FCC77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E7A6BF-3828-4AD7-9DB8-39305582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3D8D45-CDDC-4235-81F2-9C22D5FF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4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CF0117-5A9D-4A51-B0E4-55224556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F96E12-3BA1-4675-883C-EF98E1B1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89867D-1E43-4A73-AD00-A2455EEC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2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B355B-D6EC-4AAA-A5C4-1036B377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BC6918-9945-4EEE-B8BF-C2316614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AC8523-5ABA-4E55-A0CE-5224E313B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603E4E-F53B-4B92-84D3-E9092389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09A42-B4F3-40FF-970A-90B37C52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79FEA9-04C0-49A6-A811-B96FA9FC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68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09A97-1248-4C3B-897E-92D6DC62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F1D2B0-B9D2-4DC3-865F-ADF93C92C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681813-7B4B-4A6F-B5E8-45008D3FB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8262B2-29F4-476C-9B44-1F503A87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845072-5BA0-4FFA-8447-EA3CD3EC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ADB9F1-3FD5-467D-B0CB-6BB0F52B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2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6DEB8-ABFF-44A0-B28C-12D56471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282A15-C69C-44CC-947A-F90865528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A7B30C-D0DD-42F6-94A1-1AC317C87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873F3-8FCB-48F8-9058-74943B40BB41}" type="datetimeFigureOut">
              <a:rPr lang="ru-RU" smtClean="0"/>
              <a:pPr/>
              <a:t>22.11.2024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4E8E1-B0FC-4636-9773-FF7141672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1CF6-45A3-49C8-B7B4-DE906778C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7BDC-7FFC-43AA-AAA4-7BB3A730E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01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89" y="1358001"/>
            <a:ext cx="7223760" cy="1645919"/>
          </a:xfrm>
        </p:spPr>
        <p:txBody>
          <a:bodyPr rtlCol="0">
            <a:noAutofit/>
          </a:bodyPr>
          <a:lstStyle/>
          <a:p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РАЗВИТИЯ ДЕТСКОЙ ИНИЦИАТИВЫ И САМОСТОЯТЕЛЬНОСТИ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389" y="3988479"/>
            <a:ext cx="7223760" cy="1536021"/>
          </a:xfrm>
        </p:spPr>
        <p:txBody>
          <a:bodyPr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Лагутина Юлия Викторовна,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кандидат педагогических наук, доцент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кафедры истории педагогики и образования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РГПУ им. А.И. Герцена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7425" y="943359"/>
            <a:ext cx="3323049" cy="497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8238" y="2203747"/>
            <a:ext cx="38671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инициативы и самостоятельности происходит только тогда, когда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дошкольник решает проблемные ситуации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в жизни ребенка, таких проблем может и не встретиться…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DA2382-3D35-8591-8C4E-C4F3A42A5824}"/>
              </a:ext>
            </a:extLst>
          </p:cNvPr>
          <p:cNvSpPr/>
          <p:nvPr/>
        </p:nvSpPr>
        <p:spPr>
          <a:xfrm>
            <a:off x="542924" y="661942"/>
            <a:ext cx="11039475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деятельности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F2767-4211-0A28-1826-F6C7A6126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2203747"/>
            <a:ext cx="3575767" cy="382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4F242F-B968-966F-3DAA-531888C44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89" r="-686" b="20718"/>
          <a:stretch/>
        </p:blipFill>
        <p:spPr>
          <a:xfrm>
            <a:off x="8564936" y="2203747"/>
            <a:ext cx="3084139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0197" y="1604797"/>
            <a:ext cx="8558145" cy="452096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5867" dirty="0">
                <a:latin typeface="Times New Roman" pitchFamily="18" charset="0"/>
                <a:cs typeface="Times New Roman" pitchFamily="18" charset="0"/>
              </a:rPr>
              <a:t>Ключевой фигурой является </a:t>
            </a:r>
          </a:p>
          <a:p>
            <a:pPr algn="ctr" eaLnBrk="1" hangingPunct="1">
              <a:buFontTx/>
              <a:buNone/>
            </a:pPr>
            <a:r>
              <a:rPr lang="ru-RU" alt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altLang="ru-RU" sz="9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9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АППО\icons\айконс\children 4 icons - коп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6323" y="951929"/>
            <a:ext cx="1934608" cy="495414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3" y="192858"/>
            <a:ext cx="10971609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733" b="1" dirty="0">
                <a:latin typeface="Times New Roman" pitchFamily="18" charset="0"/>
                <a:cs typeface="Times New Roman" pitchFamily="18" charset="0"/>
              </a:rPr>
              <a:t>Проблемы, требующие изменений </a:t>
            </a:r>
          </a:p>
        </p:txBody>
      </p:sp>
      <p:sp>
        <p:nvSpPr>
          <p:cNvPr id="18435" name="Rectangle 16"/>
          <p:cNvSpPr>
            <a:spLocks noGrp="1" noChangeArrowheads="1"/>
          </p:cNvSpPr>
          <p:nvPr>
            <p:ph idx="1"/>
          </p:nvPr>
        </p:nvSpPr>
        <p:spPr>
          <a:xfrm>
            <a:off x="623393" y="2751667"/>
            <a:ext cx="7776864" cy="2798034"/>
          </a:xfrm>
        </p:spPr>
        <p:txBody>
          <a:bodyPr/>
          <a:lstStyle/>
          <a:p>
            <a:pPr marL="457189" indent="-457189">
              <a:buSzPct val="130000"/>
              <a:buNone/>
            </a:pPr>
            <a:r>
              <a:rPr lang="ru-RU" altLang="ru-RU" sz="4267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1</a:t>
            </a:r>
            <a:r>
              <a:rPr lang="ru-RU" altLang="ru-RU" sz="3733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Изменение позиции ребенка </a:t>
            </a:r>
          </a:p>
          <a:p>
            <a:pPr marL="457189" indent="-457189">
              <a:buSzPct val="130000"/>
              <a:buFont typeface="Wingdings" pitchFamily="2" charset="2"/>
              <a:buChar char="§"/>
            </a:pPr>
            <a:endParaRPr lang="ru-RU" altLang="ru-RU" sz="3733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457189" indent="-457189">
              <a:buSzPct val="130000"/>
              <a:buNone/>
            </a:pPr>
            <a:r>
              <a:rPr lang="ru-RU" altLang="ru-RU" sz="3733" b="1" dirty="0">
                <a:solidFill>
                  <a:srgbClr val="00206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2. Изменение роли педагога</a:t>
            </a:r>
          </a:p>
          <a:p>
            <a:pPr marL="457189" indent="-457189">
              <a:buSzPct val="130000"/>
              <a:buFont typeface="Wingdings" pitchFamily="2" charset="2"/>
              <a:buChar char="§"/>
            </a:pPr>
            <a:endParaRPr lang="ru-RU" altLang="ru-RU" sz="3733" b="1" dirty="0">
              <a:solidFill>
                <a:srgbClr val="00206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457189" indent="-457189" algn="ctr"/>
            <a:endParaRPr lang="ru-RU" altLang="ru-RU" sz="3733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2EFD1D-ABA5-F0D6-F7A0-F47A199D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67" y="1509624"/>
            <a:ext cx="3538876" cy="53483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403" y="2660915"/>
            <a:ext cx="10849205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педагогическая поддержка </a:t>
            </a:r>
          </a:p>
          <a:p>
            <a:pPr algn="ctr"/>
            <a:r>
              <a:rPr lang="ru-RU" sz="3733" dirty="0">
                <a:latin typeface="Times New Roman" pitchFamily="18" charset="0"/>
                <a:cs typeface="Times New Roman" pitchFamily="18" charset="0"/>
              </a:rPr>
              <a:t>развития инициативы и  самостоятельности дошкольников - </a:t>
            </a:r>
            <a:r>
              <a:rPr lang="ru-RU" sz="3733" b="1" dirty="0">
                <a:latin typeface="Times New Roman" pitchFamily="18" charset="0"/>
                <a:cs typeface="Times New Roman" pitchFamily="18" charset="0"/>
              </a:rPr>
              <a:t>системообразующий конструкт</a:t>
            </a:r>
            <a:r>
              <a:rPr lang="ru-RU" sz="3733" dirty="0">
                <a:latin typeface="Times New Roman" pitchFamily="18" charset="0"/>
                <a:cs typeface="Times New Roman" pitchFamily="18" charset="0"/>
              </a:rPr>
              <a:t>, который задает вектор создания всех педагогических условий</a:t>
            </a:r>
          </a:p>
        </p:txBody>
      </p:sp>
      <p:pic>
        <p:nvPicPr>
          <p:cNvPr id="3" name="Picture 3" descr="C:\Users\user\Desktop\МКДО 2022\МКДО картинки\children 3 icon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9669" y="932723"/>
            <a:ext cx="5384800" cy="154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1118276" y="939800"/>
            <a:ext cx="10363200" cy="180636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733" b="1" dirty="0">
                <a:solidFill>
                  <a:srgbClr val="C00000"/>
                </a:solidFill>
              </a:rPr>
              <a:t>В каких ситуациях ребёнку чаще всего нужна педагогическая поддержка?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AE0AF-7DA2-936D-AB9A-ABF9A07F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10820"/>
          <a:stretch/>
        </p:blipFill>
        <p:spPr>
          <a:xfrm>
            <a:off x="2870200" y="2351645"/>
            <a:ext cx="6451600" cy="381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1045076" y="1794113"/>
            <a:ext cx="10101848" cy="4753155"/>
          </a:xfrm>
        </p:spPr>
        <p:txBody>
          <a:bodyPr>
            <a:normAutofit fontScale="92500" lnSpcReduction="10000"/>
          </a:bodyPr>
          <a:lstStyle/>
          <a:p>
            <a:pPr>
              <a:buNone/>
              <a:defRPr/>
            </a:pPr>
            <a:r>
              <a:rPr lang="ru-RU" sz="3200" dirty="0"/>
              <a:t> -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ситуациях адаптации к новым условиям;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напряжённого ожидания;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выбора цели;</a:t>
            </a:r>
          </a:p>
          <a:p>
            <a:pPr>
              <a:buFontTx/>
              <a:buChar char="-"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ситуациях неуспеха и успеха;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общения;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агрессии;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удовлетворения интереса;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выполнения поручений, заданий;</a:t>
            </a:r>
          </a:p>
          <a:p>
            <a:pPr>
              <a:buNone/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 в ситуациях возникающего конфликта и др.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sz="2667" dirty="0"/>
          </a:p>
          <a:p>
            <a:pPr>
              <a:defRPr/>
            </a:pPr>
            <a:endParaRPr lang="ru-RU" dirty="0">
              <a:effectLst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6CF5E6-B048-E06B-BF76-B45523F0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883" y="2943637"/>
            <a:ext cx="2619792" cy="24541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4056C3-36AB-C8F0-82FC-476CFB1E652A}"/>
              </a:ext>
            </a:extLst>
          </p:cNvPr>
          <p:cNvSpPr/>
          <p:nvPr/>
        </p:nvSpPr>
        <p:spPr>
          <a:xfrm rot="1208869">
            <a:off x="5384636" y="889420"/>
            <a:ext cx="10798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интрига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75EC77-7253-CE33-FF18-523D66779A7A}"/>
              </a:ext>
            </a:extLst>
          </p:cNvPr>
          <p:cNvSpPr/>
          <p:nvPr/>
        </p:nvSpPr>
        <p:spPr>
          <a:xfrm rot="20972363">
            <a:off x="1722374" y="861174"/>
            <a:ext cx="164675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удивление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AB3CFE-D807-0954-7A5A-5C41EF6CD71F}"/>
              </a:ext>
            </a:extLst>
          </p:cNvPr>
          <p:cNvSpPr/>
          <p:nvPr/>
        </p:nvSpPr>
        <p:spPr>
          <a:xfrm rot="1256100">
            <a:off x="9120331" y="1053765"/>
            <a:ext cx="247996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эмоции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97" y="274589"/>
            <a:ext cx="10971609" cy="6581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267" b="1" dirty="0">
                <a:latin typeface="Times New Roman" pitchFamily="18" charset="0"/>
                <a:cs typeface="Times New Roman" pitchFamily="18" charset="0"/>
              </a:rPr>
              <a:t>Что мы имеем?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Хотим и понимаем «зачем», хоть и не все, и не всегда…</a:t>
            </a:r>
          </a:p>
          <a:p>
            <a:pPr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Многое знаем, но неточно…</a:t>
            </a:r>
          </a:p>
          <a:p>
            <a:pPr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Стараемся применять…, но </a:t>
            </a:r>
          </a:p>
          <a:p>
            <a:pPr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требуется тренировка и… «взгляд со стороны»…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31F84-8DE4-C296-967A-78F71BCD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279" y="2535625"/>
            <a:ext cx="3011527" cy="293133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512327-A3E2-5FBC-16E8-7361C35F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88" y="806449"/>
            <a:ext cx="4454802" cy="537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58A43BB2-942C-4CC6-BB40-D26ED3367B7C}"/>
              </a:ext>
            </a:extLst>
          </p:cNvPr>
          <p:cNvSpPr txBox="1">
            <a:spLocks/>
          </p:cNvSpPr>
          <p:nvPr/>
        </p:nvSpPr>
        <p:spPr>
          <a:xfrm>
            <a:off x="657509" y="1298952"/>
            <a:ext cx="5876640" cy="232819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wrap="square" lIns="57397" tIns="28698" rIns="57397" bIns="28698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сопровождение:</a:t>
            </a:r>
            <a:br>
              <a:rPr lang="ru-RU" sz="3000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целенаправленная совместная деятельность методической службы и коллектива образовательного учреждения, направленная на повышение качества образовательного процесса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A9A6BEB1-AE78-6F9A-6007-1AE667A11FD2}"/>
              </a:ext>
            </a:extLst>
          </p:cNvPr>
          <p:cNvSpPr txBox="1">
            <a:spLocks/>
          </p:cNvSpPr>
          <p:nvPr/>
        </p:nvSpPr>
        <p:spPr>
          <a:xfrm>
            <a:off x="657509" y="3777037"/>
            <a:ext cx="5876640" cy="178201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vert="horz" wrap="square" lIns="57397" tIns="28698" rIns="57397" bIns="28698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систему педагогических событий и ситуаций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4D2BDE-213F-A4C7-BFF4-1DBB2855A267}"/>
              </a:ext>
            </a:extLst>
          </p:cNvPr>
          <p:cNvSpPr/>
          <p:nvPr/>
        </p:nvSpPr>
        <p:spPr>
          <a:xfrm rot="652387">
            <a:off x="4360411" y="683748"/>
            <a:ext cx="247996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профессионально-личностное развитие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8C1FA7-EC54-0951-816C-44B669A2D1F5}"/>
              </a:ext>
            </a:extLst>
          </p:cNvPr>
          <p:cNvSpPr/>
          <p:nvPr/>
        </p:nvSpPr>
        <p:spPr>
          <a:xfrm rot="20279666">
            <a:off x="428722" y="5385773"/>
            <a:ext cx="183707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168923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C306-0669-332B-214F-8F351113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Невский Альянс Верховкина\МКДО 2022\МКДО картинки\флэшка.jpeg">
            <a:extLst>
              <a:ext uri="{FF2B5EF4-FFF2-40B4-BE49-F238E27FC236}">
                <a16:creationId xmlns:a16="http://schemas.microsoft.com/office/drawing/2014/main" id="{96C3B1FB-4A9B-A1BB-900F-69E824EF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6393" y="4709198"/>
            <a:ext cx="1677407" cy="1640541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3887-B713-6F6E-39D3-EA07EAB3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сопровождение ориентировано на развитие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следующих умений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F06BFD94-1815-30C8-9C13-F107E47DB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950" y="2631549"/>
            <a:ext cx="2982248" cy="552266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pPr algn="ctr"/>
            <a:endParaRPr lang="ru-RU" dirty="0"/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8E6B514F-4CC3-C44B-0723-C7FD3EA24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957" y="2681802"/>
            <a:ext cx="2982249" cy="4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363F711C-C023-406D-2DA3-8DD22C21E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844" y="3318229"/>
            <a:ext cx="2808312" cy="552266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endParaRPr lang="ru-RU"/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0BBD012D-9009-49FE-D99C-EA12770CC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844" y="3368483"/>
            <a:ext cx="2808312" cy="4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Проектировочные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936A3491-F5D9-706B-243A-8301E2FE6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738" y="2631547"/>
            <a:ext cx="2808312" cy="552266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endParaRPr lang="ru-RU"/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AAAD4D1-B8EA-9493-CACE-A1CDFC6D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738" y="2631547"/>
            <a:ext cx="2808312" cy="4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Организаторские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4CA0B925-5B7D-40C4-5FE1-01B4D3463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350" y="4869132"/>
            <a:ext cx="2982248" cy="552266"/>
          </a:xfrm>
          <a:prstGeom prst="roundRect">
            <a:avLst>
              <a:gd name="adj" fmla="val 13745"/>
            </a:avLst>
          </a:prstGeom>
          <a:ln w="38100">
            <a:solidFill>
              <a:schemeClr val="accent6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pPr algn="ctr"/>
            <a:endParaRPr lang="ru-RU" dirty="0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A28D8060-38EF-8076-D122-23B7677B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402" y="4592999"/>
            <a:ext cx="2982248" cy="552266"/>
          </a:xfrm>
          <a:prstGeom prst="roundRect">
            <a:avLst>
              <a:gd name="adj" fmla="val 13745"/>
            </a:avLst>
          </a:prstGeom>
          <a:ln w="38100">
            <a:solidFill>
              <a:schemeClr val="accent4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pPr algn="ctr"/>
            <a:endParaRPr lang="ru-RU" dirty="0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C158AB3A-B6AC-6BC4-AA2A-8A2675170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349" y="4922398"/>
            <a:ext cx="2982249" cy="4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58ECF64D-0C03-41F0-EDFD-7EBC53A7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402" y="4643252"/>
            <a:ext cx="2982249" cy="4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1762D49-98AB-77F6-EAFA-5C6FB29B9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2964"/>
            <a:ext cx="5181600" cy="5333999"/>
          </a:xfrm>
        </p:spPr>
        <p:txBody>
          <a:bodyPr anchor="ctr">
            <a:no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мероприятия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позиции решения задач развития самостоятельности и инициативы детей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самостоятельности и инициативы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результативности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развивающей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данному направлению</a:t>
            </a:r>
          </a:p>
        </p:txBody>
      </p:sp>
      <p:pic>
        <p:nvPicPr>
          <p:cNvPr id="6" name="Объект 2">
            <a:extLst>
              <a:ext uri="{FF2B5EF4-FFF2-40B4-BE49-F238E27FC236}">
                <a16:creationId xmlns:a16="http://schemas.microsoft.com/office/drawing/2014/main" id="{CD8CBA57-4712-03D6-DB5B-983C93DF9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2964"/>
            <a:ext cx="5333999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D9E429-5F1A-660D-9DE7-A22D693E48A8}"/>
              </a:ext>
            </a:extLst>
          </p:cNvPr>
          <p:cNvSpPr txBox="1">
            <a:spLocks/>
          </p:cNvSpPr>
          <p:nvPr/>
        </p:nvSpPr>
        <p:spPr>
          <a:xfrm>
            <a:off x="7391400" y="4418965"/>
            <a:ext cx="2971800" cy="6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376040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5413" y="932721"/>
            <a:ext cx="4224469" cy="28803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рямоугольник 6"/>
          <p:cNvSpPr/>
          <p:nvPr/>
        </p:nvSpPr>
        <p:spPr>
          <a:xfrm>
            <a:off x="911423" y="1642252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постиндустриальная эпоха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44139" y="3813043"/>
            <a:ext cx="4224469" cy="2688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7728181" y="4389107"/>
            <a:ext cx="3264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 четвертая технологическая революция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15413" y="3846532"/>
            <a:ext cx="5952662" cy="265481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indent="-457189" algn="ctr" defTabSz="1219170">
              <a:lnSpc>
                <a:spcPct val="120000"/>
              </a:lnSpc>
              <a:defRPr/>
            </a:pPr>
            <a:r>
              <a:rPr lang="ru-RU" sz="3200" b="1" dirty="0">
                <a:solidFill>
                  <a:srgbClr val="C00000"/>
                </a:solidFill>
              </a:rPr>
              <a:t>Смена образовательной парадигмы: от ориентации на устойчивую внешнюю среду – к постоянно меняющемуся миру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AF4634AB-DAD7-D7F7-A42E-6103C3F1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946" y="932721"/>
            <a:ext cx="5952661" cy="2688299"/>
          </a:xfrm>
        </p:spPr>
        <p:txBody>
          <a:bodyPr>
            <a:normAutofit/>
          </a:bodyPr>
          <a:lstStyle/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C00000"/>
                </a:solidFill>
              </a:rPr>
              <a:t>Обновление знаний каждые два года и тенденция к сокращению этого времени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15812" y="2971120"/>
            <a:ext cx="4800533" cy="10561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Прямоугольник 11"/>
          <p:cNvSpPr/>
          <p:nvPr/>
        </p:nvSpPr>
        <p:spPr>
          <a:xfrm>
            <a:off x="4415812" y="3143320"/>
            <a:ext cx="480053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67" b="1" dirty="0"/>
              <a:t>неопределенность</a:t>
            </a:r>
          </a:p>
        </p:txBody>
      </p:sp>
      <p:pic>
        <p:nvPicPr>
          <p:cNvPr id="13" name="Рисунок 12" descr="думает.jpg">
            <a:extLst>
              <a:ext uri="{FF2B5EF4-FFF2-40B4-BE49-F238E27FC236}">
                <a16:creationId xmlns:a16="http://schemas.microsoft.com/office/drawing/2014/main" id="{E3963171-1B64-2EE8-F4EB-7DEDB7B0B9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4591" y="2972643"/>
            <a:ext cx="1094306" cy="105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981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E22335D-57FB-C4B2-B15E-9552F50C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2A8A54-E5E3-DEF0-A435-513123E41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20"/>
            <a:ext cx="9990806" cy="5075555"/>
          </a:xfrm>
        </p:spPr>
        <p:txBody>
          <a:bodyPr>
            <a:normAutofit lnSpcReduction="10000"/>
          </a:bodyPr>
          <a:lstStyle/>
          <a:p>
            <a:r>
              <a:rPr lang="ru-RU" b="1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Педагогическая диагностика как инструмент познания и понимания ребенка дошкольного возраста</a:t>
            </a:r>
            <a:r>
              <a:rPr lang="ru-RU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Научно-методическое пособие: в 3 ч.; ред. кол.: О.В. Акулова, Т.А. Березина, М.Н. Полякова. – </a:t>
            </a:r>
            <a:r>
              <a:rPr lang="ru-RU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r>
              <a:rPr lang="ru-RU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Изд-во РГПУ им. А.И. Герцена, 2008. – 2019 с.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Полякова М.Н. Диагностика исследовательского поведения детей дошкольного возраста </a:t>
            </a:r>
            <a:r>
              <a:rPr lang="ru-RU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Детский сад будущего: ориентир на качество дошкольного образования: сб. научных статей по материалам Межрегиональной научно-практической конференции с международным участием, Санкт-Петербург, 30 марта 2018 г. / ред. кол.: Т.А. Овечкина, Г.И. Власова, Е.С. Александрова [и др.]. – Санкт-Петербург: Изд-во СПб АППО, 2018. – С. 107-112.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3" descr="C:\Users\user\Desktop\МКДО Т1\глаза.jpeg">
            <a:extLst>
              <a:ext uri="{FF2B5EF4-FFF2-40B4-BE49-F238E27FC236}">
                <a16:creationId xmlns:a16="http://schemas.microsoft.com/office/drawing/2014/main" id="{1EBDC8CA-7B2D-8565-3570-A269B485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29006" y="257498"/>
            <a:ext cx="1049588" cy="154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208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CE4C-E80B-C620-7A5D-EF67D4CC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E22CA9E-AD76-804A-4877-3D399AC2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822BA9-C42B-B0FE-85A9-78DC2ACE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61" y="1527858"/>
            <a:ext cx="10000525" cy="496501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Письмо Министерства просвещения РФ от 13.02.2023 № ТВ-413/03 «О направлении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рекомендаций по формированию инфраструктуры дошкольных образовательных организаций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комплектации учебно-методических материалов в целях реализации образовательных программ дошкольного образования»</a:t>
            </a:r>
          </a:p>
          <a:p>
            <a:r>
              <a:rPr lang="ru-RU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Илюхина Ю.В. «Говорящий» дом или как смоделировать пространство для жизни в группе детского сада?</a:t>
            </a:r>
            <a:r>
              <a:rPr lang="ru-RU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Краснодар, 2022. – 231 с.</a:t>
            </a:r>
          </a:p>
          <a:p>
            <a:endParaRPr lang="ru-RU" dirty="0"/>
          </a:p>
        </p:txBody>
      </p:sp>
      <p:pic>
        <p:nvPicPr>
          <p:cNvPr id="2" name="Picture 3" descr="C:\Users\user\Desktop\МКДО Т1\глаза.jpeg">
            <a:extLst>
              <a:ext uri="{FF2B5EF4-FFF2-40B4-BE49-F238E27FC236}">
                <a16:creationId xmlns:a16="http://schemas.microsoft.com/office/drawing/2014/main" id="{091B6E0C-C968-6337-63A5-7F1E6D27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385673" y="4952060"/>
            <a:ext cx="1049588" cy="154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913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1CD1C-620E-8BE0-5175-60974465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B6274B40-78BE-45D4-00B7-487E43918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2964"/>
            <a:ext cx="5181600" cy="5333999"/>
          </a:xfrm>
        </p:spPr>
        <p:txBody>
          <a:bodyPr anchor="ctr"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и реализовывать мероприятия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способствующие развитию самостоятельности и инициативы дошкольников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развивающую предметно-пространственную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</p:txBody>
      </p:sp>
      <p:pic>
        <p:nvPicPr>
          <p:cNvPr id="6" name="Объект 2">
            <a:extLst>
              <a:ext uri="{FF2B5EF4-FFF2-40B4-BE49-F238E27FC236}">
                <a16:creationId xmlns:a16="http://schemas.microsoft.com/office/drawing/2014/main" id="{2D7DB24D-6390-26C9-6220-FEEB01A06E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2964"/>
            <a:ext cx="5333999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892DA07-E2CD-4D81-173B-5A94ECCE850A}"/>
              </a:ext>
            </a:extLst>
          </p:cNvPr>
          <p:cNvSpPr txBox="1">
            <a:spLocks/>
          </p:cNvSpPr>
          <p:nvPr/>
        </p:nvSpPr>
        <p:spPr>
          <a:xfrm>
            <a:off x="7391400" y="4418965"/>
            <a:ext cx="2971800" cy="6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Проектировочные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1107858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9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Спросить у детей, какие игрушки им нужны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65903" y="5074223"/>
            <a:ext cx="4430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Положить то, с чем играть интересно и что дети хотят оставить в центре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1118109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5869" y="2645348"/>
            <a:ext cx="3467100" cy="2428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4" y="2477967"/>
            <a:ext cx="3384405" cy="25962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25321" y="5074223"/>
            <a:ext cx="4430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Положить то, что не нужно и не интересно</a:t>
            </a:r>
          </a:p>
        </p:txBody>
      </p:sp>
      <p:sp>
        <p:nvSpPr>
          <p:cNvPr id="4" name="Прямоугольник 3"/>
          <p:cNvSpPr/>
          <p:nvPr/>
        </p:nvSpPr>
        <p:spPr>
          <a:xfrm rot="20854429">
            <a:off x="463153" y="1687427"/>
            <a:ext cx="3104670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чего начать ?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08883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-33602" y="891278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07819"/>
            <a:ext cx="12192000" cy="6834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ДЕКОРА, СДЕЛАННЫЕ ДЕТЬМИ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91" y="4083015"/>
            <a:ext cx="2723280" cy="248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r="4347" b="22626"/>
          <a:stretch/>
        </p:blipFill>
        <p:spPr>
          <a:xfrm>
            <a:off x="4586091" y="1200555"/>
            <a:ext cx="2723280" cy="248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8249" b="3030"/>
          <a:stretch/>
        </p:blipFill>
        <p:spPr>
          <a:xfrm>
            <a:off x="8049491" y="1200555"/>
            <a:ext cx="3269672" cy="536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r="29176" b="34547"/>
          <a:stretch/>
        </p:blipFill>
        <p:spPr>
          <a:xfrm>
            <a:off x="831096" y="3930581"/>
            <a:ext cx="2732120" cy="248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 b="16310"/>
          <a:stretch/>
        </p:blipFill>
        <p:spPr>
          <a:xfrm>
            <a:off x="839936" y="1200555"/>
            <a:ext cx="2723280" cy="248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54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6581"/>
            <a:ext cx="12172126" cy="71553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ОБОЗНАЧЕНИЯ, СДЕЛАННЫЕ ДЕТЬМИ,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СКРЫТЫХ ЭЛЕМЕНТАХ СРЕДЫ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948424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16200000">
            <a:off x="-1885212" y="3625337"/>
            <a:ext cx="4865898" cy="369332"/>
          </a:xfrm>
          <a:prstGeom prst="rect">
            <a:avLst/>
          </a:prstGeom>
          <a:ln w="38100"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условных обозначений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r="75425" b="5811"/>
          <a:stretch/>
        </p:blipFill>
        <p:spPr>
          <a:xfrm>
            <a:off x="933630" y="1377054"/>
            <a:ext cx="1745672" cy="486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3"/>
          <a:stretch/>
        </p:blipFill>
        <p:spPr>
          <a:xfrm>
            <a:off x="9171274" y="1376653"/>
            <a:ext cx="2375245" cy="250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3636" r="20909" b="15152"/>
          <a:stretch/>
        </p:blipFill>
        <p:spPr>
          <a:xfrm>
            <a:off x="9171274" y="4215629"/>
            <a:ext cx="2375245" cy="202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35354" r="66363" b="12121"/>
          <a:stretch/>
        </p:blipFill>
        <p:spPr>
          <a:xfrm>
            <a:off x="3065772" y="1376653"/>
            <a:ext cx="3020291" cy="486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412" y="4711336"/>
            <a:ext cx="2303280" cy="153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17778" r="54444" b="34141"/>
          <a:stretch/>
        </p:blipFill>
        <p:spPr>
          <a:xfrm>
            <a:off x="6462881" y="1376653"/>
            <a:ext cx="2260810" cy="307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Выгнутая вправо стрелка 20"/>
          <p:cNvSpPr/>
          <p:nvPr/>
        </p:nvSpPr>
        <p:spPr>
          <a:xfrm rot="21307171">
            <a:off x="10701492" y="1593021"/>
            <a:ext cx="983673" cy="29507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16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F9485-0FC0-6DA5-93A7-8E386DD3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31BCBF3-D303-05C7-B00B-F4B12AD31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2964"/>
            <a:ext cx="5181600" cy="5333999"/>
          </a:xfrm>
        </p:spPr>
        <p:txBody>
          <a:bodyPr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детей в различные виды 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соответствующие их возрастным и индивидуальным особенностям и потребностям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A0567006-8A32-968B-342C-336E1100BC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2964"/>
            <a:ext cx="5333999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6B2DA8-1F81-6705-DC13-E3710490FE8E}"/>
              </a:ext>
            </a:extLst>
          </p:cNvPr>
          <p:cNvSpPr txBox="1">
            <a:spLocks/>
          </p:cNvSpPr>
          <p:nvPr/>
        </p:nvSpPr>
        <p:spPr>
          <a:xfrm>
            <a:off x="7391400" y="4418965"/>
            <a:ext cx="2971800" cy="6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Организаторские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1765440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7128164" cy="4658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«сюрпризная коробка»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которую раз в неделю (определенный день недели) взрослый кладет какой-то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предмет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(«чудо-вещь», «вещь-загадку»). В течение всей недели дети могут самостоятельно или друг с другом изучать этот предмет, проводить с ним опыты и эксперименты.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 коробки детьми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заранее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 помощью считалочки, по договоренности и т.д.).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«Сюрпризная коробка» должна быть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непрозрачной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у дошкольников была возможность поразмышлять над тем, что в ней находится в этот раз, выдвигая разнообразные гипотезы. Она должна быть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яркой и красивой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привлекать внимание детей своим внешним видом, вызывая любопытство и желание узнать, что в ней находится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сменяемость игрового материала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1630727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081" y="1877707"/>
            <a:ext cx="2409392" cy="244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098631" y="4668045"/>
            <a:ext cx="3782291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коробку можно положить: дидактические игры, материалы М.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незнакомые бытовые предметы, материалы, позволяющие выполнять много обследовательских действий и способствующие формированию у детей новых знаний (магнит и др.), игрушки (цветные лизуны и др.)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38200" y="3588327"/>
            <a:ext cx="694805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38200" y="4322618"/>
            <a:ext cx="694805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 rot="1154885">
            <a:off x="10875795" y="1394510"/>
            <a:ext cx="1064715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750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образовательная ситуация?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817" y="1683182"/>
            <a:ext cx="7886268" cy="4991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Анимационный сериал 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режиссера Д. Высоцкого, производства ОО «Студии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Метрафильмс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заказу телеканала «СТС».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Сериал выходит с 2015 года и повествует о повседневной жизни, отношениях и приключениях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 любознательных Котят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Коржика, его брата Компота и сестры Карамельки.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серии котята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сталкиваются с проблемной ситуацией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вместе ее решают. Важно подчеркнуть, что проблемные ситуации, которые решают котята,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соответствуют интересам, потребностям и возможностям детей дошкольного возраста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Воспитателю не приходится их отбирать и придумывать самостоятельно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469" y="1825625"/>
            <a:ext cx="3295650" cy="197167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0" y="1316979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469" y="4019261"/>
            <a:ext cx="3295650" cy="1716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C0479-ED35-B45B-FCE2-E3B3A79F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E62FA02A-7A8F-8DB6-6CFD-D62D485AB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2964"/>
            <a:ext cx="5181600" cy="5333999"/>
          </a:xfrm>
        </p:spPr>
        <p:txBody>
          <a:bodyPr anchor="ctr"/>
          <a:lstStyle/>
          <a:p>
            <a:pPr lvl="0" eaLnBrk="0" fontAlgn="base" hangingPunct="0">
              <a:spcAft>
                <a:spcPct val="0"/>
              </a:spcAft>
              <a:buSzPct val="80000"/>
            </a:pPr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поддержка взрослыми положительного, </a:t>
            </a:r>
            <a:r>
              <a:rPr lang="ru-RU" sz="2800" b="1" dirty="0">
                <a:latin typeface="Times New Roman" panose="02020603050405020304" pitchFamily="18" charset="0"/>
                <a:cs typeface="Times New Roman" pitchFamily="18" charset="0"/>
              </a:rPr>
              <a:t>доброжелательного отношения детей друг к другу</a:t>
            </a:r>
            <a:r>
              <a:rPr lang="ru-RU" sz="2800" dirty="0">
                <a:latin typeface="Times New Roman" panose="02020603050405020304" pitchFamily="18" charset="0"/>
                <a:cs typeface="Times New Roman" pitchFamily="18" charset="0"/>
              </a:rPr>
              <a:t> и взаимодействия детей друг с другом в разных видах деятельности</a:t>
            </a:r>
          </a:p>
          <a:p>
            <a:pPr eaLnBrk="0" fontAlgn="base" hangingPunct="0">
              <a:spcAft>
                <a:spcPct val="0"/>
              </a:spcAft>
              <a:buSzPct val="80000"/>
            </a:pP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возможность выбора детьми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материалов, видов активности, участников совместной деятельности и общения</a:t>
            </a:r>
          </a:p>
          <a:p>
            <a:pPr lvl="0" algn="ctr" eaLnBrk="0" fontAlgn="base" hangingPunct="0">
              <a:spcAft>
                <a:spcPct val="0"/>
              </a:spcAft>
              <a:buClr>
                <a:schemeClr val="accent1"/>
              </a:buClr>
              <a:buSzPct val="80000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279601B1-42CC-B26E-09E3-F1CACBC13A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2964"/>
            <a:ext cx="5333999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522AA-AFA9-5D7B-AD24-7564E5FF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4418965"/>
            <a:ext cx="2971800" cy="6559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198455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5F625-4306-A06F-22A4-ED6DA0A9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Заказчик: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Поколение «Альфа»</a:t>
            </a:r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дети, рожденные с 2010 г. по 2025 г.  </a:t>
            </a:r>
            <a:endParaRPr lang="ru-RU" dirty="0"/>
          </a:p>
        </p:txBody>
      </p:sp>
      <p:pic>
        <p:nvPicPr>
          <p:cNvPr id="4" name="Picture 3" descr="C:\Users\user\Desktop\IMG0262A.jpg">
            <a:extLst>
              <a:ext uri="{FF2B5EF4-FFF2-40B4-BE49-F238E27FC236}">
                <a16:creationId xmlns:a16="http://schemas.microsoft.com/office/drawing/2014/main" id="{01AD6F7F-5AFA-D36F-6350-54056F0F0F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49075" y="2152191"/>
            <a:ext cx="3113597" cy="194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user\Desktop\IMG0311A.jpg">
            <a:extLst>
              <a:ext uri="{FF2B5EF4-FFF2-40B4-BE49-F238E27FC236}">
                <a16:creationId xmlns:a16="http://schemas.microsoft.com/office/drawing/2014/main" id="{A960C433-8A4D-1E65-D8D6-DE377A6C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8200" y="2152192"/>
            <a:ext cx="2703106" cy="194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user\Desktop\IMGP1179.JPG">
            <a:extLst>
              <a:ext uri="{FF2B5EF4-FFF2-40B4-BE49-F238E27FC236}">
                <a16:creationId xmlns:a16="http://schemas.microsoft.com/office/drawing/2014/main" id="{70F80AB5-9619-9F59-FB0A-8DE31D46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70441" y="2152191"/>
            <a:ext cx="3683359" cy="194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5FBB27-327F-03E5-422D-5278F730B914}"/>
              </a:ext>
            </a:extLst>
          </p:cNvPr>
          <p:cNvSpPr txBox="1"/>
          <p:nvPr/>
        </p:nvSpPr>
        <p:spPr>
          <a:xfrm>
            <a:off x="1986139" y="4534848"/>
            <a:ext cx="936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амое молодое поколение из ныне существующих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B53C2-8E96-70EB-EDF4-E5B735EF6F6C}"/>
              </a:ext>
            </a:extLst>
          </p:cNvPr>
          <p:cNvSpPr txBox="1"/>
          <p:nvPr/>
        </p:nvSpPr>
        <p:spPr>
          <a:xfrm rot="20246421">
            <a:off x="225987" y="887604"/>
            <a:ext cx="175650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~ 2 миллиарда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50A45-96F5-9D40-F2DE-198752FCBA8F}"/>
              </a:ext>
            </a:extLst>
          </p:cNvPr>
          <p:cNvSpPr txBox="1"/>
          <p:nvPr/>
        </p:nvSpPr>
        <p:spPr>
          <a:xfrm>
            <a:off x="838200" y="5257799"/>
            <a:ext cx="683224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ети миллениалов, реже - зумеров</a:t>
            </a:r>
          </a:p>
        </p:txBody>
      </p:sp>
    </p:spTree>
    <p:extLst>
      <p:ext uri="{BB962C8B-B14F-4D97-AF65-F5344CB8AC3E}">
        <p14:creationId xmlns:p14="http://schemas.microsoft.com/office/powerpoint/2010/main" val="172299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6331" y="2047538"/>
            <a:ext cx="10515600" cy="14024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«следы» ребенка в пространстве группы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повествующие о мнении и настроении каждого дошкольника, его интересах, потребностях. Наличие в детском саду «ситуаций выбора», календаря настроения, места для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пространств для выбора,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 и стирания и др.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 МНЕНИЯ И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НАСТРОЕНИЯ РЕБЕНКА</a:t>
            </a:r>
            <a:endParaRPr lang="ru-RU" sz="2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1630727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эмоциом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0554" y="3584730"/>
            <a:ext cx="3233110" cy="206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99" y="3584730"/>
            <a:ext cx="3233110" cy="206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76" y="3574279"/>
            <a:ext cx="3233110" cy="2085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7474"/>
          <a:stretch/>
        </p:blipFill>
        <p:spPr>
          <a:xfrm>
            <a:off x="9268391" y="249383"/>
            <a:ext cx="2355273" cy="165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25665" r="4983" b="26996"/>
          <a:stretch/>
        </p:blipFill>
        <p:spPr>
          <a:xfrm>
            <a:off x="604599" y="249382"/>
            <a:ext cx="2355273" cy="16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479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96618" y="6387193"/>
            <a:ext cx="8598764" cy="45140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Полякова М.Н.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Предоставление ребенку разнообразных выборов  в условиях дошкольного образовательного учреждения // Детский сад от А до Я – 2016. - №2. - с.36-43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выбор 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5520" y="260648"/>
            <a:ext cx="8640960" cy="6048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88640"/>
            <a:ext cx="8640960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96618" y="6387193"/>
            <a:ext cx="8619862" cy="45140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Полякова М.Н.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Предоставление ребенку разнообразных выборов  в условиях дошкольного образовательного учреждения // Детский сад от А до Я – 2016. - №2. - с.36-43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ыбор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476673"/>
            <a:ext cx="8640960" cy="49811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выбор 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0" y="5445224"/>
            <a:ext cx="8640960" cy="895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7E99A-DFBE-D384-EA91-51327B59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D385412-8399-B94C-A017-698C21ADF7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отбирать оптимальные формы, методы приемы развития самостоятельности и инициативы у дошкольников</a:t>
            </a:r>
          </a:p>
          <a:p>
            <a:endParaRPr lang="ru-RU" dirty="0"/>
          </a:p>
        </p:txBody>
      </p:sp>
      <p:pic>
        <p:nvPicPr>
          <p:cNvPr id="8" name="Объект 2">
            <a:extLst>
              <a:ext uri="{FF2B5EF4-FFF2-40B4-BE49-F238E27FC236}">
                <a16:creationId xmlns:a16="http://schemas.microsoft.com/office/drawing/2014/main" id="{995022B4-9C80-2226-6717-8F533D497B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2964"/>
            <a:ext cx="5333999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2555A-23DC-C574-B478-586A3739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959" y="4196345"/>
            <a:ext cx="2988681" cy="11131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598371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55" y="73815"/>
            <a:ext cx="12192000" cy="10668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 заняться с детьми?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1339" y="1600201"/>
            <a:ext cx="8713033" cy="50854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154" y="1952836"/>
            <a:ext cx="3096344" cy="2952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Вопросы детей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Детские догадки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Детские разговоры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Обсуждения во время сбора группы в круг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Случайные замечания, происшествия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73640" y="1600201"/>
            <a:ext cx="4083080" cy="429507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Культурные практики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Детское экспериментирование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Наблюдение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проект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Коллекционирование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выставок и мини-музеев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Решение творческих задач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Макетирование и др.</a:t>
            </a:r>
          </a:p>
        </p:txBody>
      </p:sp>
      <p:pic>
        <p:nvPicPr>
          <p:cNvPr id="6" name="Picture 3" descr="F:\Эстония 08.11.18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704" y="2173046"/>
            <a:ext cx="3096343" cy="251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7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357">
            <a:off x="6362005" y="1486784"/>
            <a:ext cx="2302807" cy="12933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7149"/>
            <a:ext cx="8784358" cy="6009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стенды в группах детского сада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0" y="1118109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r="-1" b="4848"/>
          <a:stretch/>
        </p:blipFill>
        <p:spPr>
          <a:xfrm>
            <a:off x="8812375" y="3599801"/>
            <a:ext cx="3013777" cy="2972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58" y="304079"/>
            <a:ext cx="3041794" cy="30417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07817"/>
            <a:ext cx="878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ТЕКУЩЕЙ ДЕЯТЕЛЬНОСТИ</a:t>
            </a:r>
            <a:endParaRPr lang="ru-RU" dirty="0"/>
          </a:p>
        </p:txBody>
      </p:sp>
      <p:pic>
        <p:nvPicPr>
          <p:cNvPr id="14" name="Picture 2" descr="C:\Users\user\Desktop\календар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l="4667" b="1828"/>
          <a:stretch/>
        </p:blipFill>
        <p:spPr bwMode="auto">
          <a:xfrm>
            <a:off x="521327" y="1824976"/>
            <a:ext cx="316912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1198" b="19258"/>
          <a:stretch/>
        </p:blipFill>
        <p:spPr>
          <a:xfrm>
            <a:off x="4342851" y="2906640"/>
            <a:ext cx="2359992" cy="326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606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652" y="1899869"/>
            <a:ext cx="3920837" cy="2649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вместе с педагогами уносят игрушки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Педагоги уносят игрушки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Игрушки не уносят игрушки, но делают обозначение, что ими пользоваться нельзя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-19874" y="1006841"/>
            <a:ext cx="12192000" cy="599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22" y="4381238"/>
            <a:ext cx="3648508" cy="228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17" y="1580458"/>
            <a:ext cx="3648508" cy="228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7405">
            <a:off x="6049042" y="4436918"/>
            <a:ext cx="1905000" cy="14478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ADFABF3-624A-22C6-6C57-FA978317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818"/>
            <a:ext cx="12192000" cy="9702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в отпуске - дети в ужасе?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8E744-7F08-171A-953E-CFE532F46ADF}"/>
              </a:ext>
            </a:extLst>
          </p:cNvPr>
          <p:cNvSpPr txBox="1"/>
          <p:nvPr/>
        </p:nvSpPr>
        <p:spPr>
          <a:xfrm rot="20695187">
            <a:off x="6382006" y="5761500"/>
            <a:ext cx="2549237" cy="646331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возможностей, а не запретов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A58CDC70-78C8-EEE9-3899-8420CFDA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498" y="2221674"/>
            <a:ext cx="2980848" cy="323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40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966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дело – в разнообразии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3949"/>
            <a:ext cx="25527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19" y="2033949"/>
            <a:ext cx="2250581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166" y="180111"/>
            <a:ext cx="2353633" cy="1510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719" y="2033950"/>
            <a:ext cx="2579931" cy="304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32957-208B-9484-78A2-B8B9B0129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166" y="2033949"/>
            <a:ext cx="235363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170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829CF-BBF1-F7A7-8194-B875E0DA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Дополнительные условия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43B2CF-6100-DD85-53E9-405BF57ECB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1825625"/>
            <a:ext cx="5057772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6E7A821-4C22-4148-D4D3-6FDECAF57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решении индивидуальных педагогических трудностей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межличностной коммуникации педагогов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отношения педагогов к себе и своей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186694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3610" y="1700742"/>
            <a:ext cx="5292436" cy="3456516"/>
          </a:xfrm>
        </p:spPr>
        <p:txBody>
          <a:bodyPr rtlCol="0">
            <a:no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ЛАГУТИНА ЮЛИЯ ВИКТОРОВНА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научно-популярные лекции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игровые педагогические практики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juli-lagutina@mail.ru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@Juli_Lagutina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+7(921)9238370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184" y="1531120"/>
            <a:ext cx="3640979" cy="385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269ADC-26EC-CB2A-54DA-7C512754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7310"/>
            <a:ext cx="5364152" cy="604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4BEF2-97A3-7C9A-51AC-FBCB3ED8B1CD}"/>
              </a:ext>
            </a:extLst>
          </p:cNvPr>
          <p:cNvSpPr txBox="1"/>
          <p:nvPr/>
        </p:nvSpPr>
        <p:spPr>
          <a:xfrm>
            <a:off x="186267" y="2682738"/>
            <a:ext cx="6096000" cy="1492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2026 г. начнут рождаться «Беты»...</a:t>
            </a:r>
          </a:p>
        </p:txBody>
      </p:sp>
    </p:spTree>
    <p:extLst>
      <p:ext uri="{BB962C8B-B14F-4D97-AF65-F5344CB8AC3E}">
        <p14:creationId xmlns:p14="http://schemas.microsoft.com/office/powerpoint/2010/main" val="33218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A2C90C0C-016C-39C4-1387-E1F67D7E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762"/>
            <a:ext cx="10515600" cy="3075238"/>
          </a:xfr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wrap="square" lIns="57397" tIns="28698" rIns="57397" bIns="28698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Самостоятельность:</a:t>
            </a:r>
            <a:br>
              <a:rPr lang="ru-RU" sz="3000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ребенка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незначительной помощи взрослого или без нее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осуществлять деятельность, предполагающую сознательную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постановку, удержание и достижение цели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применяя различные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действий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полученного результата и собственных совершенных усилий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DB5E52-2BBB-120C-0409-F772DCE62517}"/>
              </a:ext>
            </a:extLst>
          </p:cNvPr>
          <p:cNvSpPr txBox="1">
            <a:spLocks/>
          </p:cNvSpPr>
          <p:nvPr/>
        </p:nvSpPr>
        <p:spPr>
          <a:xfrm>
            <a:off x="838200" y="4241800"/>
            <a:ext cx="10515600" cy="178201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vert="horz" wrap="square" lIns="57397" tIns="28698" rIns="57397" bIns="28698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600" b="1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Инициатива:</a:t>
            </a:r>
            <a:br>
              <a:rPr lang="ru-RU" sz="3000" dirty="0">
                <a:solidFill>
                  <a:srgbClr val="0133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побуждение к самостоятельным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формам 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145B6D-ABB9-21A1-1B32-BEA8862A7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222" y="3930562"/>
            <a:ext cx="2235042" cy="24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3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23E6E57-9CCB-404B-B173-9EE699C9B2C0}"/>
              </a:ext>
            </a:extLst>
          </p:cNvPr>
          <p:cNvCxnSpPr>
            <a:cxnSpLocks/>
          </p:cNvCxnSpPr>
          <p:nvPr/>
        </p:nvCxnSpPr>
        <p:spPr>
          <a:xfrm>
            <a:off x="0" y="3495675"/>
            <a:ext cx="12192000" cy="736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12C4F-728F-1A0C-023D-B8ADA51D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развития инициативы и самостоятельности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342B6-A706-1924-783F-357D4AAE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6300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30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Сенситивный период детства</a:t>
            </a:r>
          </a:p>
          <a:p>
            <a:pPr marL="514350" indent="-514350" algn="l">
              <a:spcBef>
                <a:spcPts val="2400"/>
              </a:spcBef>
              <a:buAutoNum type="arabicPeriod"/>
            </a:pP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  <a:p>
            <a:pPr marL="514350" indent="-514350" algn="l">
              <a:buAutoNum type="arabicPeriod"/>
            </a:pPr>
            <a:r>
              <a:rPr lang="ru-RU" sz="30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заказ общества</a:t>
            </a:r>
            <a:endParaRPr lang="ru-RU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96290-8E7B-5662-D383-1CC37EF70464}"/>
              </a:ext>
            </a:extLst>
          </p:cNvPr>
          <p:cNvSpPr txBox="1"/>
          <p:nvPr/>
        </p:nvSpPr>
        <p:spPr>
          <a:xfrm>
            <a:off x="838200" y="1707947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C1B45-411F-E1A9-3154-66FFC2B044F8}"/>
              </a:ext>
            </a:extLst>
          </p:cNvPr>
          <p:cNvSpPr txBox="1"/>
          <p:nvPr/>
        </p:nvSpPr>
        <p:spPr>
          <a:xfrm>
            <a:off x="838200" y="2764839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72A01-9B5F-F526-A9AB-CA50AC80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494" y="2169612"/>
            <a:ext cx="3144252" cy="279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6AB22-F7A3-DFF2-E1C8-6FDE4F3FBA54}"/>
              </a:ext>
            </a:extLst>
          </p:cNvPr>
          <p:cNvSpPr txBox="1"/>
          <p:nvPr/>
        </p:nvSpPr>
        <p:spPr>
          <a:xfrm>
            <a:off x="1448929" y="2169612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годам у ребенка формируется самостоятельность;</a:t>
            </a:r>
          </a:p>
          <a:p>
            <a:pPr algn="l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5 годам</a:t>
            </a:r>
            <a:r>
              <a:rPr lang="ru-RU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инициатива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179DDF-F631-C4E4-763B-909734621DCB}"/>
              </a:ext>
            </a:extLst>
          </p:cNvPr>
          <p:cNvSpPr txBox="1"/>
          <p:nvPr/>
        </p:nvSpPr>
        <p:spPr>
          <a:xfrm>
            <a:off x="295275" y="3906777"/>
            <a:ext cx="74302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4-6 лет 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ребенка сдерживать </a:t>
            </a: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импульсивное поведение 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возрастает в 3 раза;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4-х лет 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умение </a:t>
            </a: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свои действия;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лет 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скачок в </a:t>
            </a: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волевом развитии</a:t>
            </a:r>
            <a:r>
              <a:rPr lang="ru-RU" sz="24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ребенок берет на себя инициативу выбора цели, выполнения сложных заданий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9E4018-2329-AB73-6A1E-AC6F9659CFC3}"/>
              </a:ext>
            </a:extLst>
          </p:cNvPr>
          <p:cNvSpPr txBox="1"/>
          <p:nvPr/>
        </p:nvSpPr>
        <p:spPr>
          <a:xfrm>
            <a:off x="7725517" y="5306534"/>
            <a:ext cx="408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способности учиться присутствует компонент самостоятельности, инициативности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BCDB9-B273-977A-63A9-465FF4CEEEEE}"/>
              </a:ext>
            </a:extLst>
          </p:cNvPr>
          <p:cNvSpPr txBox="1"/>
          <p:nvPr/>
        </p:nvSpPr>
        <p:spPr>
          <a:xfrm>
            <a:off x="1448929" y="3139935"/>
            <a:ext cx="611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ДО, ФОП ДО и др.</a:t>
            </a:r>
            <a:endParaRPr lang="ru-RU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53871"/>
            <a:ext cx="10515600" cy="4165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Продолжаем разговор…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DDC2C6-4E14-F391-0A80-B74203C5F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357"/>
          <a:stretch/>
        </p:blipFill>
        <p:spPr>
          <a:xfrm>
            <a:off x="2047177" y="651933"/>
            <a:ext cx="3083624" cy="469053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B47CED-2E75-B1B0-48FF-2748C235F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11683"/>
          <a:stretch/>
        </p:blipFill>
        <p:spPr>
          <a:xfrm>
            <a:off x="7530200" y="651933"/>
            <a:ext cx="3565279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E04AC-2092-5AC2-51F1-72B155FA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условия развития инициативы и самостоятельности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0C85FE7-F64F-4137-B863-1E56BC1DB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950" y="2631548"/>
            <a:ext cx="2664296" cy="2664295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endParaRPr lang="ru-RU" dirty="0"/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3C08C0E6-7736-55D2-FB60-A68D3A74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91" y="3183815"/>
            <a:ext cx="2802214" cy="155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Поддерживающая позиция воспитывающего взрослого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D5C842D3-F601-6AA3-C210-F4EFF9B6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844" y="2631547"/>
            <a:ext cx="2664296" cy="2664296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endParaRPr lang="ru-RU"/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CA67D6BE-2FBA-34BC-D388-97D1DDC8C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844" y="3368483"/>
            <a:ext cx="2664296" cy="11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деятельности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D22FB04-1C8A-FF94-5A76-D37F17AE1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738" y="2631547"/>
            <a:ext cx="2808312" cy="2664296"/>
          </a:xfrm>
          <a:prstGeom prst="roundRect">
            <a:avLst>
              <a:gd name="adj" fmla="val 13745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1630" tIns="40815" rIns="81630" bIns="40815" anchor="ctr"/>
          <a:lstStyle/>
          <a:p>
            <a:endParaRPr lang="ru-RU"/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3B10B500-2232-E2CA-7C98-47769876A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738" y="3183815"/>
            <a:ext cx="2808312" cy="155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8017" y="1604798"/>
            <a:ext cx="5467983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Создание современной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образовательной среды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способствующей поддержке познавательных инициатив детей за счет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выбора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содержания их деятельности,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вариативности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предметно-пространственной среды и диалогового характера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взаимодействия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между участниками образовательного процесса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406777"/>
            <a:ext cx="10954383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B26FA5-4357-DF80-108C-B2A021C76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89" y="1428750"/>
            <a:ext cx="5077194" cy="502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</TotalTime>
  <Words>1468</Words>
  <Application>Microsoft Office PowerPoint</Application>
  <PresentationFormat>Широкоэкранный</PresentationFormat>
  <Paragraphs>166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YS Text</vt:lpstr>
      <vt:lpstr>Тема Office</vt:lpstr>
      <vt:lpstr> МЕТОДИЧЕСКОЕ СОПРОВОЖДЕНИЕ РАЗВИТИЯ ДЕТСКОЙ ИНИЦИАТИВЫ И САМОСТОЯТЕЛЬНОСТИ</vt:lpstr>
      <vt:lpstr>Презентация PowerPoint</vt:lpstr>
      <vt:lpstr>Заказчик: Поколение «Альфа» дети, рожденные с 2010 г. по 2025 г.  </vt:lpstr>
      <vt:lpstr>Презентация PowerPoint</vt:lpstr>
      <vt:lpstr>Презентация PowerPoint</vt:lpstr>
      <vt:lpstr>Предпосылки развития инициативы и самостоятельности</vt:lpstr>
      <vt:lpstr>Продолжаем разговор…</vt:lpstr>
      <vt:lpstr>Педагогические условия развития инициативы и самостоятельности</vt:lpstr>
      <vt:lpstr>Презентация PowerPoint</vt:lpstr>
      <vt:lpstr>Презентация PowerPoint</vt:lpstr>
      <vt:lpstr>Презентация PowerPoint</vt:lpstr>
      <vt:lpstr>Проблемы, требующие изменений </vt:lpstr>
      <vt:lpstr>Презентация PowerPoint</vt:lpstr>
      <vt:lpstr>Презентация PowerPoint</vt:lpstr>
      <vt:lpstr>Презентация PowerPoint</vt:lpstr>
      <vt:lpstr>Что мы имеем?</vt:lpstr>
      <vt:lpstr>Презентация PowerPoint</vt:lpstr>
      <vt:lpstr>Педагогическое сопровождение ориентировано на развитие  следующих умений</vt:lpstr>
      <vt:lpstr>Презентация PowerPoint</vt:lpstr>
      <vt:lpstr>Диагностика</vt:lpstr>
      <vt:lpstr>Диагностика</vt:lpstr>
      <vt:lpstr>Презентация PowerPoint</vt:lpstr>
      <vt:lpstr>Спросить у детей, какие игрушки им нужны</vt:lpstr>
      <vt:lpstr>ЭЛЕМЕНТЫ ДЕКОРА, СДЕЛАННЫЕ ДЕТЬМИ</vt:lpstr>
      <vt:lpstr>УСЛОВНЫЕ ОБОЗНАЧЕНИЯ, СДЕЛАННЫЕ ДЕТЬМИ,  НА СКРЫТЫХ ЭЛЕМЕНТАХ СРЕДЫ</vt:lpstr>
      <vt:lpstr>Презентация PowerPoint</vt:lpstr>
      <vt:lpstr>Периодическая сменяемость игрового материала</vt:lpstr>
      <vt:lpstr>С чего начинается образовательная ситуация?</vt:lpstr>
      <vt:lpstr>Коммуникативные умения</vt:lpstr>
      <vt:lpstr>УЧЁТ МНЕНИЯ И  НАСТРОЕНИЯ РЕБЕНКА</vt:lpstr>
      <vt:lpstr>Презентация PowerPoint</vt:lpstr>
      <vt:lpstr>Презентация PowerPoint</vt:lpstr>
      <vt:lpstr>Конструктивные умения</vt:lpstr>
      <vt:lpstr>Чем заняться с детьми?</vt:lpstr>
      <vt:lpstr>Интерактивные стенды в группах детского сада</vt:lpstr>
      <vt:lpstr>Игрушки в отпуске - дети в ужасе?</vt:lpstr>
      <vt:lpstr>НА ПРОГУЛКЕ: всё дело – в разнообразии</vt:lpstr>
      <vt:lpstr>Дополнительные условия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ПЕДАГОГИЧЕСКИЕ УСЛОВИЯ РАЗВИТИЯ ПОЗНАВАТЕЛЬНОЙ САМОСТОЯТЕЛЬНОСТИ ДОШКОЛЬНИКОВ В СЕМЕЙНЫХ ГРУППАХ ДЕТСКОГО САДА</dc:title>
  <dc:creator>User</dc:creator>
  <cp:lastModifiedBy>Юлия Лагутина</cp:lastModifiedBy>
  <cp:revision>944</cp:revision>
  <dcterms:created xsi:type="dcterms:W3CDTF">2021-10-01T08:56:39Z</dcterms:created>
  <dcterms:modified xsi:type="dcterms:W3CDTF">2024-11-22T03:22:32Z</dcterms:modified>
</cp:coreProperties>
</file>