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7"/>
  </p:notesMasterIdLst>
  <p:sldIdLst>
    <p:sldId id="256" r:id="rId2"/>
    <p:sldId id="277" r:id="rId3"/>
    <p:sldId id="275" r:id="rId4"/>
    <p:sldId id="274" r:id="rId5"/>
    <p:sldId id="272" r:id="rId6"/>
    <p:sldId id="278" r:id="rId7"/>
    <p:sldId id="286" r:id="rId8"/>
    <p:sldId id="276" r:id="rId9"/>
    <p:sldId id="279" r:id="rId10"/>
    <p:sldId id="280" r:id="rId11"/>
    <p:sldId id="281" r:id="rId12"/>
    <p:sldId id="282" r:id="rId13"/>
    <p:sldId id="283" r:id="rId14"/>
    <p:sldId id="284" r:id="rId15"/>
    <p:sldId id="285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941"/>
    <p:restoredTop sz="95073" autoAdjust="0"/>
  </p:normalViewPr>
  <p:slideViewPr>
    <p:cSldViewPr>
      <p:cViewPr varScale="1">
        <p:scale>
          <a:sx n="169" d="100"/>
          <a:sy n="169" d="100"/>
        </p:scale>
        <p:origin x="-318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170" d="100"/>
          <a:sy n="170" d="100"/>
        </p:scale>
        <p:origin x="1464" y="1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1B0BB-8B1D-431B-9497-E4427F2FC5C6}" type="datetimeFigureOut">
              <a:rPr lang="ru-RU" smtClean="0"/>
              <a:pPr/>
              <a:t>03.12.2024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2DB65-0241-4BB8-BEDA-FD219BC1D64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87909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2DB65-0241-4BB8-BEDA-FD219BC1D646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7487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2DB65-0241-4BB8-BEDA-FD219BC1D64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7269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2DB65-0241-4BB8-BEDA-FD219BC1D64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82361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2DB65-0241-4BB8-BEDA-FD219BC1D646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97195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Со старшими дошкольниками можно мастерить лэпбуки — раскладные книжки с картинками и схемами о результатах исследований детьми определённой темы,</a:t>
            </a:r>
            <a:r>
              <a:rPr lang="ru-RU" baseline="0" dirty="0"/>
              <a:t> приобщать к этой работе родителей.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2DB65-0241-4BB8-BEDA-FD219BC1D646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141155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2DB65-0241-4BB8-BEDA-FD219BC1D646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96759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0"/>
            <a:ext cx="7772400" cy="1335081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604C-F0D1-4B76-ACB2-052E29579A82}" type="datetimeFigureOut">
              <a:rPr lang="ru-RU" smtClean="0"/>
              <a:pPr/>
              <a:t>03.12.2024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E3CB3-AD91-4F86-B865-0D16FE96D6F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604C-F0D1-4B76-ACB2-052E29579A82}" type="datetimeFigureOut">
              <a:rPr lang="ru-RU" smtClean="0"/>
              <a:pPr/>
              <a:t>03.12.2024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E3CB3-AD91-4F86-B865-0D16FE96D6F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604C-F0D1-4B76-ACB2-052E29579A82}" type="datetimeFigureOut">
              <a:rPr lang="ru-RU" smtClean="0"/>
              <a:pPr/>
              <a:t>03.12.2024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E3CB3-AD91-4F86-B865-0D16FE96D6F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0"/>
            <a:ext cx="2057400" cy="33655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0"/>
            <a:ext cx="6019800" cy="33655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604C-F0D1-4B76-ACB2-052E29579A82}" type="datetimeFigureOut">
              <a:rPr lang="ru-RU" smtClean="0"/>
              <a:pPr/>
              <a:t>03.12.2024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E3CB3-AD91-4F86-B865-0D16FE96D6F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355244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3152694"/>
            <a:ext cx="2876429" cy="53552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3056467"/>
            <a:ext cx="5544515" cy="637604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3065672"/>
            <a:ext cx="5467980" cy="580704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3055631"/>
            <a:ext cx="3308000" cy="48866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3043916"/>
            <a:ext cx="8723376" cy="997406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86"/>
            <a:ext cx="6417734" cy="70485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604C-F0D1-4B76-ACB2-052E29579A82}" type="datetimeFigureOut">
              <a:rPr lang="ru-RU" smtClean="0"/>
              <a:pPr/>
              <a:t>03.12.2024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E3CB3-AD91-4F86-B865-0D16FE96D6F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604C-F0D1-4B76-ACB2-052E29579A82}" type="datetimeFigureOut">
              <a:rPr lang="ru-RU" smtClean="0"/>
              <a:pPr/>
              <a:t>03.12.2024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E3CB3-AD91-4F86-B865-0D16FE96D6F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3" y="2571751"/>
            <a:ext cx="3820055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1"/>
            <a:ext cx="3822192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604C-F0D1-4B76-ACB2-052E29579A82}" type="datetimeFigureOut">
              <a:rPr lang="ru-RU" smtClean="0"/>
              <a:pPr/>
              <a:t>03.12.2024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E3CB3-AD91-4F86-B865-0D16FE96D6F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604C-F0D1-4B76-ACB2-052E29579A82}" type="datetimeFigureOut">
              <a:rPr lang="ru-RU" smtClean="0"/>
              <a:pPr/>
              <a:t>03.12.2024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E3CB3-AD91-4F86-B865-0D16FE96D6F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7406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604C-F0D1-4B76-ACB2-052E29579A82}" type="datetimeFigureOut">
              <a:rPr lang="ru-RU" smtClean="0"/>
              <a:pPr/>
              <a:t>03.12.2024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E3CB3-AD91-4F86-B865-0D16FE96D6F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604C-F0D1-4B76-ACB2-052E29579A82}" type="datetimeFigureOut">
              <a:rPr lang="ru-RU" smtClean="0"/>
              <a:pPr/>
              <a:t>03.12.2024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E3CB3-AD91-4F86-B865-0D16FE96D6F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0"/>
            <a:ext cx="3352800" cy="14287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371600"/>
            <a:ext cx="3904076" cy="28575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254000"/>
            <a:ext cx="3812645" cy="1822451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4" y="2089150"/>
            <a:ext cx="3818467" cy="18161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604C-F0D1-4B76-ACB2-052E29579A82}" type="datetimeFigureOut">
              <a:rPr lang="ru-RU" smtClean="0"/>
              <a:pPr/>
              <a:t>03.12.2024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E3CB3-AD91-4F86-B865-0D16FE96D6F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185166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259572"/>
            <a:ext cx="8723376" cy="997406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939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4687623"/>
            <a:ext cx="37866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B56604C-F0D1-4B76-ACB2-052E29579A82}" type="datetimeFigureOut">
              <a:rPr lang="ru-RU" smtClean="0"/>
              <a:pPr/>
              <a:t>03.12.2024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4687623"/>
            <a:ext cx="37866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4687623"/>
            <a:ext cx="116182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85E3CB3-AD91-4F86-B865-0D16FE96D6F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006600"/>
            <a:ext cx="7408333" cy="2588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505"/>
            <a:ext cx="7772400" cy="1566173"/>
          </a:xfrm>
        </p:spPr>
        <p:txBody>
          <a:bodyPr>
            <a:noAutofit/>
          </a:bodyPr>
          <a:lstStyle/>
          <a:p>
            <a:r>
              <a:rPr lang="ru-RU" sz="4000" b="1" dirty="0"/>
              <a:t>Авторские дидактические игры</a:t>
            </a:r>
            <a:br>
              <a:rPr lang="ru-RU" sz="4000" b="1" dirty="0"/>
            </a:br>
            <a:r>
              <a:rPr lang="ru-RU" sz="4000" b="1" dirty="0"/>
              <a:t> и пособия в патриотическом уголке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3571882"/>
            <a:ext cx="4355917" cy="1134126"/>
          </a:xfrm>
        </p:spPr>
        <p:txBody>
          <a:bodyPr>
            <a:normAutofit fontScale="77500" lnSpcReduction="20000"/>
          </a:bodyPr>
          <a:lstStyle/>
          <a:p>
            <a:r>
              <a:rPr lang="ru-RU" sz="2400" dirty="0"/>
              <a:t>Воспитатель  ГБДОУ </a:t>
            </a:r>
            <a:r>
              <a:rPr lang="ru-RU" sz="2400" dirty="0" smtClean="0"/>
              <a:t>детский сад №</a:t>
            </a:r>
            <a:r>
              <a:rPr lang="ru-RU" sz="2400" dirty="0"/>
              <a:t>24 Приморского района  </a:t>
            </a:r>
          </a:p>
          <a:p>
            <a:r>
              <a:rPr lang="ru-RU" sz="2400" dirty="0"/>
              <a:t>Васильева </a:t>
            </a:r>
            <a:r>
              <a:rPr lang="ru-RU" sz="2400" dirty="0" smtClean="0"/>
              <a:t>Светлана Викторовна</a:t>
            </a:r>
            <a:endParaRPr lang="ru-RU" sz="2400" dirty="0"/>
          </a:p>
          <a:p>
            <a:r>
              <a:rPr lang="ru-RU" b="1" dirty="0"/>
              <a:t>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AB62163B-2128-5C47-95AA-1CAC9DD89E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30" t="4159" r="3244" b="29299"/>
          <a:stretch/>
        </p:blipFill>
        <p:spPr>
          <a:xfrm>
            <a:off x="323529" y="1785932"/>
            <a:ext cx="4578271" cy="228601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="" xmlns:p14="http://schemas.microsoft.com/office/powerpoint/2010/main" val="216113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CDEE7F7-6EDE-5D4C-939A-EA669BD62750}"/>
              </a:ext>
            </a:extLst>
          </p:cNvPr>
          <p:cNvSpPr txBox="1"/>
          <p:nvPr/>
        </p:nvSpPr>
        <p:spPr>
          <a:xfrm>
            <a:off x="3419873" y="195487"/>
            <a:ext cx="54377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Ленинград в дни блокады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CC08240-C0A5-EA4B-AA72-F0287AE613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793280"/>
            <a:ext cx="2232248" cy="12550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0E514AD-F901-F04E-986B-3D3E6273AA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767082"/>
            <a:ext cx="2278845" cy="128121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1067189C-6B8A-1A46-96DC-89B2CEA16C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139572"/>
            <a:ext cx="2278846" cy="128121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8305B1D4-7D69-204E-914E-228C880A04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142" y="2403816"/>
            <a:ext cx="2292648" cy="128897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9CD29C7-1E6E-064E-96A2-1D9E319403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313" y="3124646"/>
            <a:ext cx="2305395" cy="129614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169E9C12-4945-554F-B999-D13852D6FA0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76" y="2348559"/>
            <a:ext cx="2305395" cy="129614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41C6DFF9-88A5-6945-9945-7B210740875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838" y="1344609"/>
            <a:ext cx="2647475" cy="1328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9F910466-4330-C24D-BB1C-FD73B02EC15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99" y="780720"/>
            <a:ext cx="2752110" cy="1369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757D0550-5C06-A848-A49E-8ED7A7FFBED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030" y="1432985"/>
            <a:ext cx="2599253" cy="1152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10-конечная звезда 12"/>
          <p:cNvSpPr/>
          <p:nvPr/>
        </p:nvSpPr>
        <p:spPr>
          <a:xfrm>
            <a:off x="401407" y="3808496"/>
            <a:ext cx="2333622" cy="6858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Познавательное развитие</a:t>
            </a:r>
            <a:endParaRPr lang="ru-RU" sz="1600" b="1" dirty="0"/>
          </a:p>
        </p:txBody>
      </p:sp>
    </p:spTree>
    <p:extLst>
      <p:ext uri="{BB962C8B-B14F-4D97-AF65-F5344CB8AC3E}">
        <p14:creationId xmlns="" xmlns:p14="http://schemas.microsoft.com/office/powerpoint/2010/main" val="166481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IMG_7951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167594"/>
            <a:ext cx="3536715" cy="35367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IMG_7960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67594"/>
            <a:ext cx="4692502" cy="23635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91881" y="142256"/>
            <a:ext cx="544411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Мнемотаблицы, игра МЕМО,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</a:rPr>
              <a:t> узнай по силуэту</a:t>
            </a:r>
          </a:p>
        </p:txBody>
      </p:sp>
      <p:pic>
        <p:nvPicPr>
          <p:cNvPr id="4102" name="Picture 6" descr="E:\ПРЕЗЕНТАЦИЯ\Лэпбук Санкт-Петербург\СИЛУЭТЫ\13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4247148"/>
            <a:ext cx="2005435" cy="6843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E:\ПРЕЗЕНТАЦИЯ\Лэпбук Санкт-Петербург\СИЛУЭТЫ\1209905_blog-518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020" y="3629157"/>
            <a:ext cx="1070148" cy="8026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ПРЕЗЕНТАЦИЯ\Лэпбук Санкт-Петербург\СИЛУЭТЫ\7_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316" y="3867894"/>
            <a:ext cx="1601118" cy="4801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ПРЕЗЕНТАЦИЯ\Лэпбук Санкт-Петербург\СИЛУЭТЫ\5_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824" y="3555878"/>
            <a:ext cx="1042987" cy="4369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E:\ПРЕЗЕНТАЦИЯ\Лэпбук Санкт-Петербург\СИЛУЭТЫ\1938245_rostralnye-kolonny-risunok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70" y="3774358"/>
            <a:ext cx="1095668" cy="7158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E:\ПРЕЗЕНТАЦИЯ\Лэпбук Санкт-Петербург\СИЛУЭТЫ\090614_215051_94420_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079" y="4239771"/>
            <a:ext cx="1445469" cy="7273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0-конечная звезда 4"/>
          <p:cNvSpPr/>
          <p:nvPr/>
        </p:nvSpPr>
        <p:spPr>
          <a:xfrm>
            <a:off x="775709" y="613535"/>
            <a:ext cx="2088232" cy="6858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Игровая технология</a:t>
            </a:r>
          </a:p>
        </p:txBody>
      </p:sp>
      <p:sp>
        <p:nvSpPr>
          <p:cNvPr id="14" name="10-конечная звезда 13"/>
          <p:cNvSpPr/>
          <p:nvPr/>
        </p:nvSpPr>
        <p:spPr>
          <a:xfrm>
            <a:off x="6818463" y="3088558"/>
            <a:ext cx="2088232" cy="6858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Развитие логического мышления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160048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E:\ПРЕЗЕНТАЦИЯ\Лэпбук Санкт-Петербург\Район\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2345277"/>
            <a:ext cx="2620765" cy="15665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2" name="Picture 2" descr="E:\IMG_7955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89552"/>
            <a:ext cx="3168352" cy="41576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3" name="Picture 3" descr="E:\IMG_7954 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681540"/>
            <a:ext cx="2191149" cy="15968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5148064" y="215535"/>
            <a:ext cx="26789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Мой район</a:t>
            </a:r>
          </a:p>
        </p:txBody>
      </p:sp>
      <p:pic>
        <p:nvPicPr>
          <p:cNvPr id="5124" name="Picture 4" descr="E:\ПРЕЗЕНТАЦИЯ\Лэпбук Санкт-Петербург\Район\2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042" y="843558"/>
            <a:ext cx="2925762" cy="15942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5" name="Picture 5" descr="E:\ПРЕЗЕНТАЦИЯ\Лэпбук Санкт-Петербург\Район\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457" y="3377232"/>
            <a:ext cx="3139852" cy="15699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8" name="Picture 8" descr="E:\ПРЕЗЕНТАЦИЯ\Лэпбук Санкт-Петербург\Район\1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073" y="1246156"/>
            <a:ext cx="2106227" cy="10322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6" name="Picture 6" descr="E:\ПРЕЗЕНТАЦИЯ\Лэпбук Санкт-Петербург\Район\4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3" y="2787774"/>
            <a:ext cx="3541713" cy="18401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422790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E:\IMG_7952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934577"/>
            <a:ext cx="1321152" cy="31863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146" name="Picture 2" descr="E:\IMG_7945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648230"/>
            <a:ext cx="3967275" cy="18795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148" name="Picture 4" descr="E:\IMG_7947 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391" y="2085696"/>
            <a:ext cx="4352108" cy="151216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3131840" y="195487"/>
            <a:ext cx="55547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Загадки, слова и числа, пазлы</a:t>
            </a:r>
          </a:p>
        </p:txBody>
      </p:sp>
      <p:pic>
        <p:nvPicPr>
          <p:cNvPr id="6147" name="Picture 3" descr="E:\IMG_7944 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368" y="3474204"/>
            <a:ext cx="6727105" cy="1475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7" name="10-конечная звезда 6"/>
          <p:cNvSpPr/>
          <p:nvPr/>
        </p:nvSpPr>
        <p:spPr>
          <a:xfrm>
            <a:off x="3382445" y="1742796"/>
            <a:ext cx="2088232" cy="6858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Закрепление навыков счёта</a:t>
            </a:r>
          </a:p>
        </p:txBody>
      </p:sp>
      <p:sp>
        <p:nvSpPr>
          <p:cNvPr id="9" name="10-конечная звезда 8"/>
          <p:cNvSpPr/>
          <p:nvPr/>
        </p:nvSpPr>
        <p:spPr>
          <a:xfrm>
            <a:off x="467544" y="3381840"/>
            <a:ext cx="2304257" cy="790247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Познавательное</a:t>
            </a:r>
          </a:p>
          <a:p>
            <a:pPr algn="ctr"/>
            <a:r>
              <a:rPr lang="ru-RU" sz="1600" b="1" dirty="0"/>
              <a:t>развитие</a:t>
            </a:r>
          </a:p>
        </p:txBody>
      </p:sp>
      <p:sp>
        <p:nvSpPr>
          <p:cNvPr id="11" name="10-конечная звезда 10"/>
          <p:cNvSpPr/>
          <p:nvPr/>
        </p:nvSpPr>
        <p:spPr>
          <a:xfrm>
            <a:off x="5409920" y="934576"/>
            <a:ext cx="2452837" cy="80822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Конструктивная деятельность</a:t>
            </a:r>
            <a:endParaRPr lang="ru-RU" sz="1600" b="1" dirty="0"/>
          </a:p>
        </p:txBody>
      </p:sp>
    </p:spTree>
    <p:extLst>
      <p:ext uri="{BB962C8B-B14F-4D97-AF65-F5344CB8AC3E}">
        <p14:creationId xmlns="" xmlns:p14="http://schemas.microsoft.com/office/powerpoint/2010/main" val="20322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IMG_7949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738475"/>
            <a:ext cx="3238635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171" name="Picture 3" descr="E:\IMG_7950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69672"/>
            <a:ext cx="6300218" cy="18051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5423808" y="207560"/>
            <a:ext cx="25546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Транспорт</a:t>
            </a:r>
          </a:p>
        </p:txBody>
      </p:sp>
      <p:pic>
        <p:nvPicPr>
          <p:cNvPr id="7176" name="Picture 8" descr="E:\ПРЕЗЕНТАЦИЯ\Лэпбук Санкт-Петербург\Транспорт\Троллейбусы_в_Ленинград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1" y="3991281"/>
            <a:ext cx="1963977" cy="9819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175" name="Picture 7" descr="E:\ПРЕЗЕНТАЦИЯ\Лэпбук Санкт-Петербург\Транспорт\Vitebsky_Rail_Terminal_Platforms_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275" y="3482341"/>
            <a:ext cx="1943667" cy="9721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174" name="Picture 6" descr="E:\ПРЕЗЕНТАЦИЯ\Лэпбук Санкт-Петербург\Транспорт\5973289_xlarg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866" y="2724405"/>
            <a:ext cx="1900002" cy="950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173" name="Picture 5" descr="E:\ПРЕЗЕНТАЦИЯ\Лэпбук Санкт-Петербург\Транспорт\577c1a1eb3522ee9e6f98326db14cd6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050210"/>
            <a:ext cx="1883288" cy="9421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172" name="Picture 4" descr="E:\ПРЕЗЕНТАЦИЯ\Лэпбук Санкт-Петербург\Транспорт\9a0c60b3275d681dfd67e82e9eab879c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160" y="1329612"/>
            <a:ext cx="1883288" cy="9418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0" name="10-конечная звезда 9"/>
          <p:cNvSpPr/>
          <p:nvPr/>
        </p:nvSpPr>
        <p:spPr>
          <a:xfrm>
            <a:off x="2915816" y="738475"/>
            <a:ext cx="3456384" cy="894311"/>
          </a:xfrm>
          <a:prstGeom prst="star10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Закрепление знаний о видах транспорта  и местах передвижения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106951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D766B35-1B1F-1C46-B650-2239A37E33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712" y="1210091"/>
            <a:ext cx="3736372" cy="15776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483FC48-65F2-0242-B37E-75388711EA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713" y="3289007"/>
            <a:ext cx="3736371" cy="15776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A7F503D-59F8-ED46-A5A4-9188D7C5FE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268" b="8450"/>
          <a:stretch/>
        </p:blipFill>
        <p:spPr>
          <a:xfrm>
            <a:off x="323528" y="357172"/>
            <a:ext cx="4074794" cy="45095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03664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C42D956C-F948-4143-B195-48500C47F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Раздел патриотического уголка «Мой город»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A90BAD30-F335-FE4A-A92A-CEEA8DC2E2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0829"/>
          <a:stretch/>
        </p:blipFill>
        <p:spPr>
          <a:xfrm>
            <a:off x="251521" y="2727026"/>
            <a:ext cx="4562047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2D59FB48-21DC-5846-86EA-987DA41488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37" r="15584"/>
          <a:stretch/>
        </p:blipFill>
        <p:spPr>
          <a:xfrm>
            <a:off x="4572000" y="1556419"/>
            <a:ext cx="4429000" cy="23412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2717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49492"/>
            <a:ext cx="8229600" cy="939546"/>
          </a:xfrm>
        </p:spPr>
        <p:txBody>
          <a:bodyPr>
            <a:normAutofit fontScale="90000"/>
          </a:bodyPr>
          <a:lstStyle/>
          <a:p>
            <a:r>
              <a:rPr lang="ru-RU" sz="1800" b="1" dirty="0"/>
              <a:t> Одним из перспективных методов, способствующих культурологическому и патриотическому развитию ребенка в процессе приобщения к истории и культуре города, является создание </a:t>
            </a:r>
            <a:r>
              <a:rPr lang="ru-RU" sz="1800" b="1" dirty="0" err="1" smtClean="0"/>
              <a:t>Лэпбука</a:t>
            </a:r>
            <a:r>
              <a:rPr lang="ru-RU" sz="1800" b="1" dirty="0" smtClean="0"/>
              <a:t> </a:t>
            </a:r>
            <a:r>
              <a:rPr lang="ru-RU" sz="1800" b="1" dirty="0"/>
              <a:t>по теме</a:t>
            </a:r>
            <a:br>
              <a:rPr lang="ru-RU" sz="1800" b="1" dirty="0"/>
            </a:br>
            <a:r>
              <a:rPr lang="ru-RU" sz="2000" b="1" dirty="0"/>
              <a:t> «Город, в котором я живу - Санкт-Петербург»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285867"/>
            <a:ext cx="86409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>
                <a:solidFill>
                  <a:srgbClr val="0070C0"/>
                </a:solidFill>
              </a:rPr>
              <a:t>Цель:</a:t>
            </a:r>
            <a:r>
              <a:rPr lang="ru-RU" sz="1400" i="1" dirty="0">
                <a:solidFill>
                  <a:srgbClr val="0070C0"/>
                </a:solidFill>
              </a:rPr>
              <a:t> Расширение знаний и представлений детей о родном городе, повышение познавательного интереса к городу Санкт-Петербургу, его истории и достопримечательностям,   воспитание   патриотизма.</a:t>
            </a:r>
          </a:p>
          <a:p>
            <a:r>
              <a:rPr lang="ru-RU" sz="1400" b="1" i="1" dirty="0">
                <a:solidFill>
                  <a:srgbClr val="0070C0"/>
                </a:solidFill>
              </a:rPr>
              <a:t>Педагогический замысел: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i="1" dirty="0">
                <a:solidFill>
                  <a:srgbClr val="0070C0"/>
                </a:solidFill>
              </a:rPr>
              <a:t>Воспитание бережного, доброжелательного, заботливого отношения к своему городу, к памятникам истории. Способствование формированию этики поведения петербуржца. Воспитание патриотизма через ознакомление с родным городом. Расширение кругозора.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i="1" dirty="0">
                <a:solidFill>
                  <a:srgbClr val="0070C0"/>
                </a:solidFill>
              </a:rPr>
              <a:t>Ознакомление детей с понятием «мой родной город - Санкт-Петербург». Ознакомление с историей возникновения, именем основателя, гербом, с героической историей Ленинграда.  Закрепление представления о нашем городе как культурном центре, его основных достопримечательностях.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i="1" dirty="0">
                <a:solidFill>
                  <a:srgbClr val="0070C0"/>
                </a:solidFill>
              </a:rPr>
              <a:t>Развитие всех компонентов устной речи. Развитие свободного общения.  Расширение словаря. Совершенствование монологической и диалогической речи.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i="1" dirty="0">
                <a:solidFill>
                  <a:srgbClr val="0070C0"/>
                </a:solidFill>
              </a:rPr>
              <a:t>Способствование формированию эстетических чувств. Развитие фантазии и творческого воображения.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i="1" dirty="0">
                <a:solidFill>
                  <a:srgbClr val="0070C0"/>
                </a:solidFill>
              </a:rPr>
              <a:t>Развитие навыков и умения конструктивной деятельности. Развитие навыков и умений игровой деятельности. Приобщение к правилам безопасного поведения. Развитие навыков и умений изобразительной деятельности .</a:t>
            </a:r>
          </a:p>
        </p:txBody>
      </p:sp>
    </p:spTree>
    <p:extLst>
      <p:ext uri="{BB962C8B-B14F-4D97-AF65-F5344CB8AC3E}">
        <p14:creationId xmlns="" xmlns:p14="http://schemas.microsoft.com/office/powerpoint/2010/main" val="43588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B463B35-B27C-7B48-9C72-017B15D473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545636"/>
            <a:ext cx="3779912" cy="18908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5C198ED-DBB2-3A4B-8495-EB3B055FD7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825" t="13497" r="19465" b="16884"/>
          <a:stretch/>
        </p:blipFill>
        <p:spPr>
          <a:xfrm>
            <a:off x="251520" y="1445273"/>
            <a:ext cx="3645580" cy="19879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3EC86D8E-A365-0248-BB5A-09D402B27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1021860"/>
          </a:xfrm>
        </p:spPr>
        <p:txBody>
          <a:bodyPr>
            <a:noAutofit/>
          </a:bodyPr>
          <a:lstStyle/>
          <a:p>
            <a:r>
              <a:rPr lang="ru-RU" sz="2800" b="1" dirty="0"/>
              <a:t>Лэпбук</a:t>
            </a:r>
            <a:r>
              <a:rPr lang="ru-RU" sz="2800" dirty="0"/>
              <a:t>  это книжка-раскладушка с кармашками, дверками, окошками, подвижными деталями, в которую помещены материалы на одну тему. </a:t>
            </a:r>
          </a:p>
        </p:txBody>
      </p:sp>
      <p:pic>
        <p:nvPicPr>
          <p:cNvPr id="10" name="Объект 6">
            <a:extLst>
              <a:ext uri="{FF2B5EF4-FFF2-40B4-BE49-F238E27FC236}">
                <a16:creationId xmlns="" xmlns:a16="http://schemas.microsoft.com/office/drawing/2014/main" id="{14FAEC22-E403-E247-B83A-2914B5F021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9" y="3111810"/>
            <a:ext cx="4352485" cy="18362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90227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1AAE3035-CA30-1649-9CF7-03EBEE860B7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627784" y="195486"/>
            <a:ext cx="6189028" cy="702469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b="1" dirty="0"/>
              <a:t>Этапы создания </a:t>
            </a:r>
            <a:r>
              <a:rPr lang="ru-RU" b="1" dirty="0" err="1" smtClean="0"/>
              <a:t>Лэпбука</a:t>
            </a:r>
            <a:r>
              <a:rPr lang="ru-RU" b="1" dirty="0" smtClean="0"/>
              <a:t>   </a:t>
            </a:r>
            <a:r>
              <a:rPr lang="ru-RU" dirty="0"/>
              <a:t/>
            </a:r>
            <a:br>
              <a:rPr lang="ru-RU" dirty="0"/>
            </a:br>
            <a:endParaRPr lang="ru-RU" sz="2800" b="1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A170C5C-C00C-7043-AE07-AA7AEDEEA7D3}"/>
              </a:ext>
            </a:extLst>
          </p:cNvPr>
          <p:cNvSpPr txBox="1"/>
          <p:nvPr/>
        </p:nvSpPr>
        <p:spPr>
          <a:xfrm>
            <a:off x="285720" y="928676"/>
            <a:ext cx="85725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</a:rPr>
              <a:t>I этап: </a:t>
            </a:r>
            <a:r>
              <a:rPr lang="ru-RU" sz="2000" b="1" dirty="0">
                <a:solidFill>
                  <a:srgbClr val="0070C0"/>
                </a:solidFill>
              </a:rPr>
              <a:t>Выбор темы </a:t>
            </a:r>
            <a:r>
              <a:rPr lang="ru-RU" sz="2000" dirty="0">
                <a:solidFill>
                  <a:srgbClr val="0070C0"/>
                </a:solidFill>
              </a:rPr>
              <a:t>«Город, в котором я живу - Санкт-Петербург»</a:t>
            </a:r>
          </a:p>
          <a:p>
            <a:r>
              <a:rPr lang="ru-RU" sz="2000" dirty="0">
                <a:solidFill>
                  <a:srgbClr val="0070C0"/>
                </a:solidFill>
              </a:rPr>
              <a:t>II этап: </a:t>
            </a:r>
            <a:r>
              <a:rPr lang="ru-RU" sz="2000" b="1" dirty="0">
                <a:solidFill>
                  <a:srgbClr val="0070C0"/>
                </a:solidFill>
              </a:rPr>
              <a:t>План к теме</a:t>
            </a:r>
          </a:p>
          <a:p>
            <a:r>
              <a:rPr lang="ru-RU" sz="2000" dirty="0">
                <a:solidFill>
                  <a:srgbClr val="0070C0"/>
                </a:solidFill>
              </a:rPr>
              <a:t>III этап: </a:t>
            </a:r>
            <a:r>
              <a:rPr lang="ru-RU" sz="2000" b="1" dirty="0">
                <a:solidFill>
                  <a:srgbClr val="0070C0"/>
                </a:solidFill>
              </a:rPr>
              <a:t>Макет</a:t>
            </a:r>
            <a:endParaRPr lang="ru-RU" sz="2000" dirty="0">
              <a:solidFill>
                <a:srgbClr val="0070C0"/>
              </a:solidFill>
            </a:endParaRP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Что нужно, чтобы сделать интерактивную папку: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70C0"/>
                </a:solidFill>
              </a:rPr>
              <a:t>Картон основа из которого можно сделать своими руками.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70C0"/>
                </a:solidFill>
              </a:rPr>
              <a:t>Белая, цветная бумага, картинки, распечатанные шаблоны.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70C0"/>
                </a:solidFill>
              </a:rPr>
              <a:t>Ножницы, клей-карандаш, степлер, скотч.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70C0"/>
                </a:solidFill>
              </a:rPr>
              <a:t>Цветные карандаши, фломастеры.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70C0"/>
                </a:solidFill>
              </a:rPr>
              <a:t>Кармашки, конвертики, вращающиеся круги.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70C0"/>
                </a:solidFill>
              </a:rPr>
              <a:t>Блокнотик, книжки-гармошки, открытки.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/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Разделы интерактивной папки:</a:t>
            </a:r>
          </a:p>
        </p:txBody>
      </p:sp>
    </p:spTree>
    <p:extLst>
      <p:ext uri="{BB962C8B-B14F-4D97-AF65-F5344CB8AC3E}">
        <p14:creationId xmlns="" xmlns:p14="http://schemas.microsoft.com/office/powerpoint/2010/main" val="209952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0A6B67B-6591-BB41-A668-78A81A9113CC}"/>
              </a:ext>
            </a:extLst>
          </p:cNvPr>
          <p:cNvSpPr txBox="1"/>
          <p:nvPr/>
        </p:nvSpPr>
        <p:spPr>
          <a:xfrm>
            <a:off x="2267744" y="141481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Символы и достопримечательности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E579FB28-5EB9-8A49-A289-66B58D2B0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81541"/>
            <a:ext cx="3122062" cy="327816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3799FDCF-3267-844B-A0E3-A4959576F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751919"/>
            <a:ext cx="3096344" cy="323983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AABAC04-2984-C44C-8D37-0F1CEDF935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273828"/>
            <a:ext cx="2290564" cy="17179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1" name="Picture 3" descr="E:\IMG_7954 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711127"/>
            <a:ext cx="2262068" cy="29384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62761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32040" y="223142"/>
            <a:ext cx="3467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История города</a:t>
            </a:r>
          </a:p>
        </p:txBody>
      </p:sp>
      <p:pic>
        <p:nvPicPr>
          <p:cNvPr id="9218" name="Picture 2" descr="E:\фото\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35546"/>
            <a:ext cx="4106650" cy="15661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E:\фото\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31690"/>
            <a:ext cx="4003293" cy="19335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E:\фото\_Uo3tRAeLh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701" y="903638"/>
            <a:ext cx="3728219" cy="27961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E:\фото\173617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895786"/>
            <a:ext cx="2095872" cy="19648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E:\фото\1663328010_55-kartinkin-net-p-otkritki-iz-pitera-5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381840"/>
            <a:ext cx="3260490" cy="16302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0-конечная звезда 7"/>
          <p:cNvSpPr/>
          <p:nvPr/>
        </p:nvSpPr>
        <p:spPr>
          <a:xfrm>
            <a:off x="3272638" y="1707655"/>
            <a:ext cx="2540413" cy="795212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Формирование  представления истории развития</a:t>
            </a:r>
          </a:p>
        </p:txBody>
      </p:sp>
    </p:spTree>
    <p:extLst>
      <p:ext uri="{BB962C8B-B14F-4D97-AF65-F5344CB8AC3E}">
        <p14:creationId xmlns="" xmlns:p14="http://schemas.microsoft.com/office/powerpoint/2010/main" val="85217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C7B2DB97-1357-4E49-9800-0A0FA3B335F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27" y="2303511"/>
            <a:ext cx="2713355" cy="15578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7A71A010-AE55-034B-8D51-41D2FD202E9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842" y="3498470"/>
            <a:ext cx="3416300" cy="1537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B4C48A40-42A3-074D-9943-471A84EFF019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793"/>
          <a:stretch/>
        </p:blipFill>
        <p:spPr>
          <a:xfrm>
            <a:off x="4454197" y="2772202"/>
            <a:ext cx="3141345" cy="14949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82AA9684-27FA-D242-8445-AE717A129CF9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329613"/>
            <a:ext cx="2654300" cy="1534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4932041" y="195486"/>
            <a:ext cx="33185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Времена года</a:t>
            </a:r>
          </a:p>
        </p:txBody>
      </p:sp>
      <p:pic>
        <p:nvPicPr>
          <p:cNvPr id="1026" name="Picture 2" descr="E:\IMG_795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918" r="20607" b="3661"/>
          <a:stretch/>
        </p:blipFill>
        <p:spPr bwMode="auto">
          <a:xfrm rot="5400000">
            <a:off x="2529652" y="411714"/>
            <a:ext cx="1917000" cy="27000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0689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0387B3C9-3E63-5140-8BAD-E9912715566E}"/>
              </a:ext>
            </a:extLst>
          </p:cNvPr>
          <p:cNvSpPr/>
          <p:nvPr/>
        </p:nvSpPr>
        <p:spPr>
          <a:xfrm>
            <a:off x="5508104" y="200059"/>
            <a:ext cx="25186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Раскраски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3A04A16-6224-7A44-98D7-7DF75A732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97" y="1231689"/>
            <a:ext cx="2260600" cy="1171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11979087-2816-D940-8A11-8A2FF749CF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868" y="2189050"/>
            <a:ext cx="2059632" cy="19329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F8F88AC7-5DB7-074B-8897-97D4D26098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12275" y="-14138"/>
            <a:ext cx="1494697" cy="3038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EE80FD30-543A-0A49-8BBD-2CAFF04561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37433" y="1215117"/>
            <a:ext cx="1464100" cy="2881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30DCF078-1D2B-1D4E-ADD4-682DD51BD1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483" y="3153553"/>
            <a:ext cx="2035119" cy="19040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62A8D938-56A1-BD4A-B018-9ED146894E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105" y="2983719"/>
            <a:ext cx="2005533" cy="20739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811DD2C7-FE9E-844B-8D22-69A90658719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55205"/>
            <a:ext cx="1776214" cy="1924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E:\IMG_7959 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105" y="732711"/>
            <a:ext cx="2997046" cy="16843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10-конечная звезда 11"/>
          <p:cNvSpPr/>
          <p:nvPr/>
        </p:nvSpPr>
        <p:spPr>
          <a:xfrm>
            <a:off x="5135234" y="3155535"/>
            <a:ext cx="2461103" cy="6858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Изобразительная деятельность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D16920C-95C9-F34F-8F37-97832F2F3D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812" y="3543858"/>
            <a:ext cx="1828800" cy="1447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10-конечная звезда 13"/>
          <p:cNvSpPr/>
          <p:nvPr/>
        </p:nvSpPr>
        <p:spPr>
          <a:xfrm>
            <a:off x="49441" y="1952776"/>
            <a:ext cx="2324389" cy="685800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Развитие графомоторных навыков</a:t>
            </a:r>
          </a:p>
        </p:txBody>
      </p:sp>
    </p:spTree>
    <p:extLst>
      <p:ext uri="{BB962C8B-B14F-4D97-AF65-F5344CB8AC3E}">
        <p14:creationId xmlns="" xmlns:p14="http://schemas.microsoft.com/office/powerpoint/2010/main" val="415485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4637</TotalTime>
  <Words>406</Words>
  <Application>Microsoft Macintosh PowerPoint</Application>
  <PresentationFormat>Экран (16:9)</PresentationFormat>
  <Paragraphs>55</Paragraphs>
  <Slides>15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Авторские дидактические игры  и пособия в патриотическом уголке</vt:lpstr>
      <vt:lpstr>Раздел патриотического уголка «Мой город»</vt:lpstr>
      <vt:lpstr> Одним из перспективных методов, способствующих культурологическому и патриотическому развитию ребенка в процессе приобщения к истории и культуре города, является создание Лэпбука по теме  «Город, в котором я живу - Санкт-Петербург»</vt:lpstr>
      <vt:lpstr>Лэпбук  это книжка-раскладушка с кармашками, дверками, окошками, подвижными деталями, в которую помещены материалы на одну тему. </vt:lpstr>
      <vt:lpstr> Этапы создания Лэпбука   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Оформление и использование в работе с детьми младшего и старшего дошкольного возраста информационного уголка безопасности дорожного движения.</dc:title>
  <dc:creator>31-116</dc:creator>
  <cp:lastModifiedBy>Наталия Блинова</cp:lastModifiedBy>
  <cp:revision>105</cp:revision>
  <dcterms:created xsi:type="dcterms:W3CDTF">2014-03-25T16:05:21Z</dcterms:created>
  <dcterms:modified xsi:type="dcterms:W3CDTF">2024-12-03T11:03:25Z</dcterms:modified>
</cp:coreProperties>
</file>