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1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A3948-8124-408B-AF51-66854C8545D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B5B8A-7AD1-47F4-81A4-1F2DDF84A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916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B5B8A-7AD1-47F4-81A4-1F2DDF84A13B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786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0244F57-5B10-4101-BFA6-EB03393535D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0D33A13-F369-44D8-B898-C87809A94DFD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01077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4F57-5B10-4101-BFA6-EB03393535D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3A13-F369-44D8-B898-C87809A94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54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4F57-5B10-4101-BFA6-EB03393535D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3A13-F369-44D8-B898-C87809A94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132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4F57-5B10-4101-BFA6-EB03393535D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3A13-F369-44D8-B898-C87809A94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100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0244F57-5B10-4101-BFA6-EB03393535D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0D33A13-F369-44D8-B898-C87809A94DFD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9846037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4F57-5B10-4101-BFA6-EB03393535D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3A13-F369-44D8-B898-C87809A94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37478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4F57-5B10-4101-BFA6-EB03393535D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3A13-F369-44D8-B898-C87809A94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04223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4F57-5B10-4101-BFA6-EB03393535D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3A13-F369-44D8-B898-C87809A94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889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4F57-5B10-4101-BFA6-EB03393535D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3A13-F369-44D8-B898-C87809A94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196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C0244F57-5B10-4101-BFA6-EB03393535D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30D33A13-F369-44D8-B898-C87809A94DF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909407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C0244F57-5B10-4101-BFA6-EB03393535D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30D33A13-F369-44D8-B898-C87809A94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50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0244F57-5B10-4101-BFA6-EB03393535D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0D33A13-F369-44D8-B898-C87809A94DF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0761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792">
          <p15:clr>
            <a:srgbClr val="F26B43"/>
          </p15:clr>
        </p15:guide>
        <p15:guide id="4294967295" pos="7200">
          <p15:clr>
            <a:srgbClr val="F26B43"/>
          </p15:clr>
        </p15:guide>
        <p15:guide id="4294967295" orient="horz" pos="400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720">
          <p15:clr>
            <a:srgbClr val="F26B43"/>
          </p15:clr>
        </p15:guide>
        <p15:guide id="4294967295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91346" y="1644436"/>
            <a:ext cx="5428211" cy="3069771"/>
          </a:xfrm>
        </p:spPr>
        <p:txBody>
          <a:bodyPr/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Территория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успеха в дошкольном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образовании»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04415" y="4689239"/>
            <a:ext cx="3632661" cy="742279"/>
          </a:xfrm>
        </p:spPr>
        <p:txBody>
          <a:bodyPr/>
          <a:lstStyle/>
          <a:p>
            <a:r>
              <a:rPr lang="ru-RU" cap="none" dirty="0" err="1" smtClean="0"/>
              <a:t>Ветрова</a:t>
            </a:r>
            <a:r>
              <a:rPr lang="ru-RU" cap="none" dirty="0" smtClean="0"/>
              <a:t> Т.В.</a:t>
            </a:r>
            <a:br>
              <a:rPr lang="ru-RU" cap="none" dirty="0" smtClean="0"/>
            </a:br>
            <a:r>
              <a:rPr lang="ru-RU" cap="none" dirty="0" smtClean="0"/>
              <a:t>Методист ИМЦ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633665"/>
              </p:ext>
            </p:extLst>
          </p:nvPr>
        </p:nvGraphicFramePr>
        <p:xfrm>
          <a:off x="5706836" y="6180363"/>
          <a:ext cx="143691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914"/>
              </a:tblGrid>
              <a:tr h="339391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ru-RU" sz="2000" b="1" i="0" kern="1200" cap="none" spc="400" baseline="0" dirty="0" smtClean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2025</a:t>
                      </a:r>
                      <a:endParaRPr lang="ru-RU" sz="2000" b="1" i="0" kern="1200" cap="none" spc="400" baseline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7174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4771" y="121128"/>
            <a:ext cx="9549672" cy="434043"/>
          </a:xfrm>
        </p:spPr>
        <p:txBody>
          <a:bodyPr>
            <a:normAutofit fontScale="90000"/>
          </a:bodyPr>
          <a:lstStyle/>
          <a:p>
            <a:pPr marL="228600" lvl="0" indent="-228600" algn="ctr">
              <a:lnSpc>
                <a:spcPct val="110000"/>
              </a:lnSpc>
              <a:spcBef>
                <a:spcPts val="700"/>
              </a:spcBef>
            </a:pPr>
            <a:r>
              <a:rPr lang="ru-RU" sz="2400" b="1" cap="none" spc="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Как же стать успешным родителем</a:t>
            </a:r>
            <a:r>
              <a:rPr lang="ru-RU" sz="2400" b="1" cap="none" spc="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?</a:t>
            </a:r>
            <a:endParaRPr lang="ru-RU" sz="24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4593" y="506186"/>
            <a:ext cx="10980963" cy="6351814"/>
          </a:xfrm>
        </p:spPr>
        <p:txBody>
          <a:bodyPr>
            <a:normAutofit fontScale="2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sz="9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Вот три самых важных шага. </a:t>
            </a:r>
            <a:endParaRPr lang="ru-RU" sz="6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64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ru-RU" sz="6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Шаг. Стать свободным и дать свободу своему ребенку. </a:t>
            </a:r>
            <a:endParaRPr lang="ru-RU" sz="6400" dirty="0">
              <a:solidFill>
                <a:schemeClr val="tx2">
                  <a:lumMod val="90000"/>
                  <a:lumOff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Нужно 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освободиться от груза осуждений, чувства вины и обид. </a:t>
            </a:r>
            <a:r>
              <a:rPr lang="ru-RU" sz="6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Родитель свободный 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 оценивания поступков своего ребенка, от сравнений и предубеждений даст ребенку шанс раскрыть все свои таланты и способности</a:t>
            </a:r>
            <a:r>
              <a:rPr lang="ru-RU" sz="6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6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Обеспечьте 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их безопасность, расскажите о правилах, познакомьте с законами, и дайте им возможность получить опыт. Не оценивайте их опыт, не делите поступки на хорошие и плохие, помогите ребенку самому все осознать и сделать выводы. Так вы научите ребенка думать. Вы научите его выбирать.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 Шаг. Стать любящим. </a:t>
            </a:r>
            <a:br>
              <a:rPr lang="ru-RU" sz="6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  Любить не кого-то или что-то. А быть любящим. В каждом слове жесте, поступке. Любящие люди не нарушают правила дорожного движение – это может стоить кому-то жизни. Любящие люди  не оскорбляют людей злыми словами – это может сделать больно душе человека. Любящие люди не винят других в своих проблемах, они ищут решения.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Развивайте любовь в себе. Любите, прежде всего, себя. Эта любовь будет гореть внутри вас как яркое, теплое пламя. Обогрейте этим пламенем своего супруга (супругу) и тогда ребенку рядом с вами будет тепло и уютно. Но если вы направите пламя вовне, не на себя, а на ребенка – вы обожжете его, изувечите. Любовь должна быть внутри вас.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Шаг. Пить из колодца знаний. </a:t>
            </a:r>
            <a:endParaRPr lang="ru-RU" sz="6400" dirty="0">
              <a:solidFill>
                <a:schemeClr val="tx2">
                  <a:lumMod val="90000"/>
                  <a:lumOff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Другими словами: обучаться, просветляться. Это могут быть разного рода знания. Чтение книг, посещение лекций, семинаров дают знания для ума. Духовные семинары, тренинги, службы, молитвы – просветляют душу. Танцы, боевые искусства, бег, подвижные игры – обучают тело. </a:t>
            </a:r>
            <a:r>
              <a:rPr lang="ru-RU" sz="6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Пока 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мы учимся – мы растем, как только прекращаем обучаться – сразу начинаем стареть.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Кроме 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того, знания сегодня являются основой достатка. Уникальные знания делают человека специалистом в определенной сфере, </a:t>
            </a:r>
            <a:endParaRPr lang="ru-RU" sz="6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 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заставляйте ребенка учиться. Прививайте ребенку любовь к обучению и страсть к познанию – и все, что нужно, он узнает сам. </a:t>
            </a:r>
            <a:endParaRPr lang="ru-RU" sz="6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Быть родителем - это дать путевку в жизнь новому человеку. Не воспитывать всю жизнь маленького эгоистичного и зависимого ребенка, а  воспитывать чудо </a:t>
            </a:r>
            <a:r>
              <a:rPr lang="ru-RU" sz="6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ребенка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2506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5529" y="178277"/>
            <a:ext cx="10956471" cy="695302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4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 качеств успешных </a:t>
            </a:r>
            <a:r>
              <a:rPr lang="ru-RU" sz="40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</a:t>
            </a:r>
            <a:endParaRPr lang="ru-RU" sz="40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4792" y="905948"/>
            <a:ext cx="10937600" cy="5878284"/>
          </a:xfrm>
        </p:spPr>
        <p:txBody>
          <a:bodyPr>
            <a:normAutofit fontScale="25000" lnSpcReduction="20000"/>
          </a:bodyPr>
          <a:lstStyle/>
          <a:p>
            <a:pPr algn="ctr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Выявляйте хорошие качества в ваших детях. Прилагайте усилия, чтобы выявлять и хвалить своих детей за их хорошие качества. </a:t>
            </a:r>
            <a:endParaRPr lang="ru-RU" sz="6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Ежедневно проводите время со своими детьми. Жизнь отнимает всё наше время. </a:t>
            </a:r>
            <a:r>
              <a:rPr lang="ru-RU" sz="6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Если </a:t>
            </a: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вас нет времени на это, найдите его.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Вежливо общайтесь с детьми. Вежливо говорите с детьми. Поговорите с ними по-дружески обо всем, что они хотят обсудить. Избегайте попадания в ловушку, говоря с детьми только тогда, когда нужно воспитывать их</a:t>
            </a:r>
            <a:r>
              <a:rPr lang="ru-RU" sz="6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..</a:t>
            </a: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Вовлекайте детей в повседневный быт и семейные поездки. Не позволяйте детям забиваться в отдаленном углу дома. </a:t>
            </a:r>
            <a:r>
              <a:rPr lang="ru-RU" sz="6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Проводите </a:t>
            </a: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побольше времени в семье, о</a:t>
            </a:r>
            <a:r>
              <a:rPr lang="ru-RU" sz="6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бщаясь друг с другом. планируйте </a:t>
            </a: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веселые мероприятия вне дома, в которые могут быть вовлечены и дети</a:t>
            </a:r>
            <a:r>
              <a:rPr lang="ru-RU" sz="6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.. </a:t>
            </a: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Позвольте своим детям вносить свои </a:t>
            </a:r>
            <a:r>
              <a:rPr lang="ru-RU" sz="6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идеи </a:t>
            </a: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вашего совместного отдыха. Пусть для детей войдет в привычку ожидание чего-нибудь интересного от совместно проведенного времени.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5. </a:t>
            </a:r>
            <a:r>
              <a:rPr lang="ru-RU" sz="6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Слушайте внимательно своих детей</a:t>
            </a: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6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Покажите детям, что вы считаете важным то, о чем они говорят</a:t>
            </a:r>
            <a:r>
              <a:rPr lang="ru-RU" sz="6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Убедитесь, что смотрите на них, когда они говорят с вами. Это может занять немного больше времени, но это станет проявлением внимания, которого они заслуживают, и ваши дети будут видеть, что вы считаете, что, то, о чем они говорят, вам действительно важно.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6. Будьте готовы к изменениям</a:t>
            </a:r>
            <a:r>
              <a:rPr lang="ru-RU" sz="6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Каждый хочет быть идеальным родителем, но в природе нет такого понятия. Родители тоже делают ошибки время от времени. Ничего страшного в этом нет, если вы способны их сами признать и постараться измениться в лучшую сторону.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7. Обеспечение безопасности детей. Забота о безопасности ваших детей может показаться настолько очевидной, что не нуждается в обсуждении. </a:t>
            </a:r>
            <a:endParaRPr lang="ru-RU" sz="6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Не позволяйте вашим детям проявлять неуважение к вам или вашему супругу. Быть хорошим родителем - не значит, что вы должны позволять своим детям проявлять неуважение к вам или вашему супругу. Будьте уверены, что ваши дети понимают, что вы от них ожидаете уважения.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9. Не спорьте </a:t>
            </a:r>
            <a:r>
              <a:rPr lang="ru-RU" sz="6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друг с другом в </a:t>
            </a: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присутствии детей. </a:t>
            </a:r>
            <a:r>
              <a:rPr lang="ru-RU" sz="6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Когда </a:t>
            </a: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возникает срочный вопрос, который не может быть разрешен без спора, найдите способ, чтобы дети не присутствовали при этом, и обсудите это в частном порядке. Нет ничего плохого, если ребенок узнает, что между родителями существуют разногласия, но не допускайте, чтобы он стал участником этого спора. </a:t>
            </a:r>
            <a:r>
              <a:rPr lang="ru-RU" sz="6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Держите детей подальше от конфликтов.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10. Говорите детям, что вы их любите. Никогда не воздерживайтесь от того, чтоб сказать детям, как вы их любите. </a:t>
            </a:r>
          </a:p>
        </p:txBody>
      </p:sp>
    </p:spTree>
    <p:extLst>
      <p:ext uri="{BB962C8B-B14F-4D97-AF65-F5344CB8AC3E}">
        <p14:creationId xmlns:p14="http://schemas.microsoft.com/office/powerpoint/2010/main" val="2010025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8676" y="169933"/>
            <a:ext cx="10944478" cy="1375646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Территория успеха – «Образовательная  среда»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3480" y="1557718"/>
            <a:ext cx="11110363" cy="515867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Условием создания ситуаций успеха является дифференцированный подход к созданию обогащенной предметно-развивающей среды, в которой будет действовать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ребенок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материалах, сопровождающих ФГОС, встречаются такие термины, как «информационная среда», «образовательная среда», «среда обучения», «информационно-образовательная среда», «информационная среда обучения». </a:t>
            </a:r>
            <a:endParaRPr lang="ru-RU" sz="19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«Образовательное пространство» - мы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имеем в виду ряд условий, определенным образом  связанных между собой, способных оказывать влияние на образование человека. При этом по смыслу в самом понятии образовательного пространства не подразумевается включенность в него обучающегося. Образовательное пространство может существовать и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независимо.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Понятие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среда»  также отражает взаимосвязь условий, обеспечивающих образование человека, но в этом случае предполагается присутствие обучающегося в образовательной среде, взаимовлияние, взаимодействие окружения с субъектом образования. Для реализации заложенного в образовательную среду потенциала нужно организовать взаимодействие человека с этой средой, погрузить его в эту среду, поскольку, чем «больше и полнее личность использует возможности среды, тем более успешно происходит ее свободное и активное саморазвитие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».</a:t>
            </a:r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среду можно рассматривать как педагогически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организованный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комплекс возможностей для удовлетворения потребностей всех участников образовательных отношений.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Такое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понимание требований к организации развивающей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образовательной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среды лежит в основе системно-</a:t>
            </a:r>
            <a:r>
              <a:rPr lang="ru-RU" sz="19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деятельностного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подхода к образованию, предлагаемого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ФГОС ДО.</a:t>
            </a:r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661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5628" y="473385"/>
            <a:ext cx="10934927" cy="647767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Спроектировать такую среду – значит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решить следующие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стратегические задачи: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организовать психолого-педагогические условия и возможности для эффективного личностного роста ребенка;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организовать психолого-педагогические условия и возможности для совершенствования ребенка в деятельности;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организовать психолого-педагогические условия и возможности для повышения функциональной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компетентностной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грамотности ребенка.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обеспечить реальное равенство детей и взрослых, основанное на чувстве сообщества, сотрудничества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Используя возможности образовательной среды, потенциально существующие в ней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ресурсы, ребенок,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прежде всего,  осваивает ее содержание, включающее: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а) содержание образования (систему знаний, умений и навыков, опыт деятельности и эмоционально-ценностного отношения к миру);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б) определенный набор видов опыта (как обобщенных способов выполнения деятельности), которым должно овладеть для успешного вхождения в общественную жизнь;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в) процедуры усвоения этого опыта (методы, формы, технологии);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г) систему отношений, устанавливающую способы и формы взаимодействия.	</a:t>
            </a:r>
            <a:endParaRPr lang="ru-RU" sz="19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Содержание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играет активную роль в образовании человека (в целенаправленном построении им «своего образа»). При этом в качестве ключевого фактора реализации процесса современной педагогикой рассматривается деятельность самого воспитанника, его развитие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627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860" y="293372"/>
            <a:ext cx="11390888" cy="58865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Территория </a:t>
            </a:r>
            <a:r>
              <a:rPr lang="ru-RU" sz="40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успеха - «Учреждение</a:t>
            </a:r>
            <a:r>
              <a:rPr lang="ru-RU" sz="40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1572" y="983183"/>
            <a:ext cx="11126548" cy="5628010"/>
          </a:xfrm>
        </p:spPr>
        <p:txBody>
          <a:bodyPr>
            <a:normAutofit fontScale="85000" lnSpcReduction="10000"/>
          </a:bodyPr>
          <a:lstStyle/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Предназначение</a:t>
            </a:r>
            <a:r>
              <a:rPr lang="ru-RU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дать каждому участнику образовательного процесса возможность определить область своей успешности и реализовать личностный потенциал, удовлетворить образовательные потребности, ожидания и запросы.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Основным приоритетом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модели образовательной деятельности учреждения «Школа – территория успеха» является формирование личности, полноценно подготовленной к  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успешному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 функционированию в условиях современной социально-культурной ситуации, стремящейся и способной оказывать влияние на изменение этой ситуации в соответствии со своими социально значимыми жизненными принципами и ценностями.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u="sng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Модель (образ) школы</a:t>
            </a:r>
            <a:endParaRPr lang="ru-RU" sz="1800" dirty="0">
              <a:solidFill>
                <a:schemeClr val="tx2">
                  <a:lumMod val="90000"/>
                  <a:lumOff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которая формирует гражданское сознание личности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где учатся активно и достойно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которой интересно находиться детям, работать творческим педагогам в сотрудничестве с родителями и социальными партнерами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 которой успешным является каждый воспитанник, где помогают каждому реализовать свой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потенциал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Составляющие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УСПЕХа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модели (образе) школы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445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влеченность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445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отрудничество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445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оддержка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445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динство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445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арактер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3606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3940" y="141612"/>
            <a:ext cx="11045628" cy="664760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spcAft>
                <a:spcPts val="750"/>
              </a:spcAft>
              <a:buNone/>
            </a:pPr>
            <a:r>
              <a:rPr lang="ru-RU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образовательного учреждения</a:t>
            </a:r>
            <a:endParaRPr lang="ru-RU" sz="2600" dirty="0">
              <a:solidFill>
                <a:schemeClr val="tx2">
                  <a:lumMod val="90000"/>
                  <a:lumOff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</a:t>
            </a:r>
            <a:r>
              <a:rPr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развивающей предметно-пространственной среды, предоставляющей возможность обучающимся выявить и развить заложенные в них способности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модели конкурентоспособного учреждения, предоставляющего качественные образовательные услуги в соответствии с требованиями государственного образовательного стандарта.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Вовлечение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всех воспитанников в разнообразную деятельность с целью их успешной социализации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Привлечение</a:t>
            </a:r>
            <a:r>
              <a:rPr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ОУ к   инновационной деятельности, обеспечивающей формирование ключевых компетенций участников образовательных отношений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1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2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</a:t>
            </a:r>
            <a:r>
              <a:rPr lang="ru-RU" sz="2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выявления, формирования и развития </a:t>
            </a:r>
            <a:r>
              <a:rPr lang="ru-RU" sz="22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2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воспитанников «зоны успешности»</a:t>
            </a:r>
            <a:endParaRPr lang="ru-RU" sz="2200" dirty="0">
              <a:solidFill>
                <a:schemeClr val="tx2">
                  <a:lumMod val="90000"/>
                  <a:lumOff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5600" lvl="0" indent="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Индивидуализация учебного процесса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5600" lvl="0" indent="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 ситуации успешности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5600" lvl="0" indent="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Организация коллективной деятельности и работа в группах сотрудничества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5600" lvl="0" indent="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Проектирование индивидуальных образовательных маршрутов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5600" lvl="0" indent="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системы дополнительного образования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5600" lvl="0" indent="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Использование активных форм и методов образовательного процесса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5600" lvl="0" indent="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психолого-педагогического сопровождения образовательного процесса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5600" lvl="0" indent="0">
              <a:lnSpc>
                <a:spcPct val="12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Социализация воспитанников - Само +реализация + регуляция +определение + утверждение + воспитание +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познание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17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4265" y="1100517"/>
            <a:ext cx="10191919" cy="3884177"/>
          </a:xfrm>
        </p:spPr>
        <p:txBody>
          <a:bodyPr>
            <a:normAutofit/>
          </a:bodyPr>
          <a:lstStyle/>
          <a:p>
            <a:pPr algn="ctr"/>
            <a:r>
              <a:rPr lang="ru-RU" sz="4400" b="1" cap="none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«Территория успеха» </a:t>
            </a:r>
            <a:r>
              <a:rPr lang="ru-RU" sz="4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600" kern="0" cap="none" spc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не просто пространство, это целый мир возможностей для самореализации! </a:t>
            </a:r>
            <a:br>
              <a:rPr lang="ru-RU" sz="3600" kern="0" cap="none" spc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kern="0" cap="none" spc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Здесь каждый может проявить свои таланты и способности</a:t>
            </a:r>
            <a:r>
              <a:rPr lang="ru-RU" sz="4400" kern="1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4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4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cap="none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хочешь быть успешным – будь им!</a:t>
            </a:r>
            <a:endParaRPr lang="ru-RU" sz="4400" b="1" cap="none" dirty="0">
              <a:solidFill>
                <a:schemeClr val="tx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432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01436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Понятия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5220" y="1069522"/>
            <a:ext cx="10785021" cy="5788478"/>
          </a:xfrm>
        </p:spPr>
        <p:txBody>
          <a:bodyPr>
            <a:noAutofit/>
          </a:bodyPr>
          <a:lstStyle/>
          <a:p>
            <a:pPr marL="90488" indent="0">
              <a:spcAft>
                <a:spcPts val="750"/>
              </a:spcAft>
              <a:buNone/>
            </a:pPr>
            <a:r>
              <a:rPr lang="ru-RU" sz="1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«Территория Успеха»</a:t>
            </a:r>
            <a:r>
              <a:rPr lang="ru-RU" sz="1800" dirty="0">
                <a:solidFill>
                  <a:srgbClr val="01010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 </a:t>
            </a:r>
            <a:r>
              <a:rPr lang="ru-RU" sz="1800" dirty="0">
                <a:solidFill>
                  <a:srgbClr val="03020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это, прежде всего, командная работа</a:t>
            </a:r>
            <a:r>
              <a:rPr lang="ru-RU" sz="1800" dirty="0" smtClean="0">
                <a:solidFill>
                  <a:srgbClr val="03020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800" dirty="0">
                <a:solidFill>
                  <a:srgbClr val="03020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03020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03020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помощь в решении сложных задач и взаимовыручка, профессионализм, максимальная отдача и взаимная ответственность, основа, от которой зависит эффективность и результат деятельности.</a:t>
            </a:r>
            <a:br>
              <a:rPr lang="ru-RU" sz="1800" dirty="0">
                <a:solidFill>
                  <a:srgbClr val="03020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Территория Успеха»</a:t>
            </a:r>
            <a:r>
              <a:rPr lang="ru-RU" sz="1800" dirty="0">
                <a:solidFill>
                  <a:srgbClr val="03020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 это искренность и простота.</a:t>
            </a:r>
            <a:br>
              <a:rPr lang="ru-RU" sz="1800" dirty="0">
                <a:solidFill>
                  <a:srgbClr val="03020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3020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1800" dirty="0">
                <a:solidFill>
                  <a:srgbClr val="03020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дружба через года, взаимопомощь и поддержка, поиск единомышленников, ощущение того, что тебя знают и ждут во всех городах страны.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Территория Успеха»</a:t>
            </a: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это любовь.</a:t>
            </a:r>
            <a:b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чувство, глубокая привязанность и устремлённость к другому человеку или объекту, чувство глубокой симпатии. В то же время все мы знаем, что понятие этой ценности многогранно, поэтому важен также философский смысл этого явления.</a:t>
            </a:r>
            <a:b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Территория Успеха»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 это та семья, которую выбирают. </a:t>
            </a:r>
            <a:b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поддержка института семьи и семейных ценностей.</a:t>
            </a:r>
            <a:b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Территория Успеха»</a:t>
            </a:r>
            <a:r>
              <a:rPr lang="ru-RU" sz="1800" dirty="0">
                <a:solidFill>
                  <a:srgbClr val="03020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 это поддержка, взаимопонимание и доверие.</a:t>
            </a:r>
            <a:br>
              <a:rPr lang="ru-RU" sz="1800" dirty="0">
                <a:solidFill>
                  <a:srgbClr val="03020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3020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1800" dirty="0">
                <a:solidFill>
                  <a:srgbClr val="03020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помощь и поддержка твоей идеи, мотивация для достижения поставленной цели, возможность целую неделю находиться с невероятно талантливыми и целеустремленными людьми, которые вдохновляют и делятся своей искренностью.</a:t>
            </a:r>
            <a:br>
              <a:rPr lang="ru-RU" sz="1800" dirty="0">
                <a:solidFill>
                  <a:srgbClr val="03020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Территория Успеха»</a:t>
            </a:r>
            <a:r>
              <a:rPr lang="ru-RU" sz="1800" dirty="0">
                <a:solidFill>
                  <a:srgbClr val="F80A2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solidFill>
                  <a:srgbClr val="03020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это труд и верность своему делу.</a:t>
            </a:r>
            <a:br>
              <a:rPr lang="ru-RU" sz="1800" dirty="0">
                <a:solidFill>
                  <a:srgbClr val="03020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3020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1800" dirty="0">
                <a:solidFill>
                  <a:srgbClr val="03020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искренность намерений и желание сделать мир лучше, 100% самоотдача, обмен знаниями и опытом</a:t>
            </a:r>
            <a:r>
              <a:rPr lang="ru-RU" sz="1800" dirty="0" smtClean="0">
                <a:solidFill>
                  <a:srgbClr val="03020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249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6865" y="382385"/>
            <a:ext cx="10760528" cy="768779"/>
          </a:xfrm>
        </p:spPr>
        <p:txBody>
          <a:bodyPr>
            <a:norm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Территория успеха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«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5541" y="987880"/>
            <a:ext cx="10790644" cy="5870120"/>
          </a:xfrm>
        </p:spPr>
        <p:txBody>
          <a:bodyPr>
            <a:noAutofit/>
          </a:bodyPr>
          <a:lstStyle/>
          <a:p>
            <a:r>
              <a:rPr lang="ru-RU" sz="1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Успех…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хотят его достигнуть. Все к нему стремятся. Часто желают друг другу.</a:t>
            </a:r>
          </a:p>
          <a:p>
            <a:r>
              <a:rPr lang="ru-RU" sz="1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что это такое?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 готовый «рецепт» успеха?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 – в чём он?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«Толковый словарь» Ожегова С.И. определяет: три значения, которые составляют успех </a:t>
            </a:r>
          </a:p>
          <a:p>
            <a:pPr marL="269875" indent="-90488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Успех, это удача в достижении чего-нибудь; </a:t>
            </a:r>
          </a:p>
          <a:p>
            <a:pPr marL="269875" indent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Успех это общее признание; </a:t>
            </a:r>
          </a:p>
          <a:p>
            <a:pPr marL="269875" indent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Успех это хорошие результаты в работе (учёбе).</a:t>
            </a:r>
          </a:p>
          <a:p>
            <a:pPr marL="269875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Успех педагога – это успешные ученики. </a:t>
            </a:r>
          </a:p>
          <a:p>
            <a:r>
              <a:rPr lang="ru-RU" sz="1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для этого нужно педагогу?</a:t>
            </a:r>
            <a:r>
              <a:rPr lang="ru-RU" sz="16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Во-первых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надо любить детей и предмет, который ты преподаёшь.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Общение должно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интересными, насыщенными, неодинаковыми.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Педагог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стремиться быть откровенным и открытым, постараться вселить силы в воспитанника, то есть педагог и воспитанник должны находиться в равноправных позициях: откровенность педагога должна быть направлена к ребенку, как к человеку.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Во-вторых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важно видеть в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каждом ребенке,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прежде всего личность и попытаться понять, насколько интересен и необходим ему Ваш предмет. Такой подход поможет объективно оценить способности и возможности ребёнка, а значит, обеспечит успешное усвоение материала. Для этого, правда, сам педагог должен быть Личностью.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видеть личность, признавать ее неповторимость, незаменимость, уважать мысли, чувства детей, право на свободу выбора. Этим он признает их равенство, их право на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сотрудничество.</a:t>
            </a:r>
          </a:p>
        </p:txBody>
      </p:sp>
    </p:spTree>
    <p:extLst>
      <p:ext uri="{BB962C8B-B14F-4D97-AF65-F5344CB8AC3E}">
        <p14:creationId xmlns:p14="http://schemas.microsoft.com/office/powerpoint/2010/main" val="1446876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9600" y="302079"/>
            <a:ext cx="10855958" cy="6498771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rgbClr val="2A1A00"/>
              </a:buClr>
              <a:buFontTx/>
              <a:buChar char="-"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В-третьих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обязан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«гибким», тогда ему будут верить, за ним пойдут, у него будут учиться!. В наше стремительно развивающееся время педагогу важно не только быть открытым ко всякого рода инновациям, но и уметь «открывать» их для своих учеников (а иногда не стесняться поучиться и у них самих).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rgbClr val="2A1A00"/>
              </a:buClr>
              <a:buNone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Педагог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создать источник внутренних сил ребенка, рождающий энергию для преодоления трудностей, желания учиться.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rgbClr val="2A1A00"/>
              </a:buClr>
              <a:buNone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Педагог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создать такие условия, в которых ребенок испытывал бы уверенность в себе и внутренние удовлетворение; он должен помнить, что ребенку необходимо помогать добиваться успеха в  деятельности. А для этого нужно создавать ситуации успеха.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 как же педагогу добиться успеха?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Каждый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из нас обладает определенными достижениями в своей жизни. На первый взгляд, они могут быть не очень яркими, но все дело в том, что мы живем со своими успехами ежедневно и зачастую забываем о них совсем. 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179388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Первый шаг к успеху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– вспомнить свои прежние достижения.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179388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Вторым шагом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нужно разобрать этот успех на кирпичики: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8163" lvl="0" indent="-179388" algn="just">
              <a:lnSpc>
                <a:spcPct val="100000"/>
              </a:lnSpc>
              <a:spcBef>
                <a:spcPts val="0"/>
              </a:spcBef>
              <a:buSzPts val="1000"/>
              <a:buFont typeface="Wingdings" panose="05000000000000000000" pitchFamily="2" charset="2"/>
              <a:buChar char=""/>
              <a:tabLst>
                <a:tab pos="22860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Выбрать свой самый значительный успех, для достижения которого было потрачено немало сил.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8163" lvl="0" indent="-179388" algn="just">
              <a:lnSpc>
                <a:spcPct val="100000"/>
              </a:lnSpc>
              <a:spcBef>
                <a:spcPts val="0"/>
              </a:spcBef>
              <a:buSzPts val="1000"/>
              <a:buFont typeface="Wingdings" panose="05000000000000000000" pitchFamily="2" charset="2"/>
              <a:buChar char=""/>
              <a:tabLst>
                <a:tab pos="22860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Проанализировать, какие эмоции испытывались при движении к цели.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8163" lvl="0" indent="-179388" algn="just">
              <a:lnSpc>
                <a:spcPct val="100000"/>
              </a:lnSpc>
              <a:spcBef>
                <a:spcPts val="0"/>
              </a:spcBef>
              <a:buSzPts val="1000"/>
              <a:buFont typeface="Wingdings" panose="05000000000000000000" pitchFamily="2" charset="2"/>
              <a:buChar char=""/>
              <a:tabLst>
                <a:tab pos="22860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 преодолевались трудности и препятствия на пути к цели?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8163" lvl="0" indent="-179388" algn="just">
              <a:lnSpc>
                <a:spcPct val="100000"/>
              </a:lnSpc>
              <a:spcBef>
                <a:spcPts val="0"/>
              </a:spcBef>
              <a:buSzPts val="1000"/>
              <a:buFont typeface="Wingdings" panose="05000000000000000000" pitchFamily="2" charset="2"/>
              <a:buChar char=""/>
              <a:tabLst>
                <a:tab pos="22860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Что заставляло продолжать двигаться?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8163" lvl="0" indent="-179388" algn="just">
              <a:lnSpc>
                <a:spcPct val="100000"/>
              </a:lnSpc>
              <a:spcBef>
                <a:spcPts val="0"/>
              </a:spcBef>
              <a:buSzPts val="1000"/>
              <a:buFont typeface="Wingdings" panose="05000000000000000000" pitchFamily="2" charset="2"/>
              <a:buChar char=""/>
              <a:tabLst>
                <a:tab pos="22860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Насколько последовательными были действия?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8163" lvl="0" indent="-179388" algn="just">
              <a:lnSpc>
                <a:spcPct val="100000"/>
              </a:lnSpc>
              <a:spcBef>
                <a:spcPts val="0"/>
              </a:spcBef>
              <a:buSzPts val="1000"/>
              <a:buFont typeface="Wingdings" panose="05000000000000000000" pitchFamily="2" charset="2"/>
              <a:buChar char=""/>
              <a:tabLst>
                <a:tab pos="22860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Превзошел ли конечный результат ожидания?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388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Третий шаг.</a:t>
            </a:r>
            <a:r>
              <a:rPr lang="ru-RU" sz="14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Проанализировав свою предыдущую деятельность, можно использовать свои самые сильные стороны и браться за новые свершения. 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Путь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успеху каждого учителя начинается с его знаний, умений, каждодневного труда над собой, самосовершенствования, то есть, педагогического мастерства. 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успешного учителя – успешные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ученики. Сотворчество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Мастера и Ученика порождает взаимное Уважение, Доверие, Любовь. Это, несомненно, побуждает учителя выйти из привычного, уютного Класса в большой мир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делиться опытом и мастерством, получая заслуженные награды.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Сегодня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российском дошкольном образовании идет процесс смены форм и методов обучения. Главный принцип: «Современным детям – современное образование». У нынешних детей есть огромная потребность в информации и прекрасно развитая способность воспринимать и обрабатывать ее. Поэтому наша задача состоит в том, чтобы создать для каждого ребенка условия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520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9214" y="334736"/>
            <a:ext cx="10178322" cy="734786"/>
          </a:xfrm>
        </p:spPr>
        <p:txBody>
          <a:bodyPr/>
          <a:lstStyle/>
          <a:p>
            <a:pPr marL="228600" lvl="0" indent="-228600">
              <a:lnSpc>
                <a:spcPts val="1470"/>
              </a:lnSpc>
              <a:spcBef>
                <a:spcPts val="700"/>
              </a:spcBef>
            </a:pPr>
            <a:r>
              <a:rPr lang="ru-RU" sz="2000" cap="none" spc="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/>
            </a:r>
            <a:br>
              <a:rPr lang="ru-RU" sz="2000" cap="none" spc="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r>
              <a:rPr lang="ru-RU" sz="4400" cap="none" spc="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Условия </a:t>
            </a:r>
            <a:r>
              <a:rPr lang="ru-RU" sz="4400" cap="none" spc="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для создания ситуации успеха</a:t>
            </a:r>
            <a:r>
              <a:rPr lang="ru-RU" sz="4400" cap="none" spc="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:</a:t>
            </a:r>
            <a:endParaRPr lang="ru-RU" sz="44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6236" y="1314451"/>
            <a:ext cx="10825843" cy="488224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Сотрудничество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является необходимым условием для личностного самоопределения детей. Оно способствует открытию перед воспитанниками перспективы их роста, помогает добиваться радости успеха, а также реализовать одну из главных задач образовательного процесса - помочь осознать свои возможности и поверить в себя Сотрудничество воспитателя и воспитанников основанное на любви к детям, принятие их как личностей, предполагает создание в образовательном процессе ситуаций переживания успеха.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 атмосферы одобрения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радости, которая может быть обеспечена с помощью вербальных и невербальных (мимических, пластических) средств, таких как обнадеживающие слова, мягкие интонации, корректность и доброжелательность обращений, открытая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поза.</a:t>
            </a:r>
          </a:p>
        </p:txBody>
      </p:sp>
    </p:spTree>
    <p:extLst>
      <p:ext uri="{BB962C8B-B14F-4D97-AF65-F5344CB8AC3E}">
        <p14:creationId xmlns:p14="http://schemas.microsoft.com/office/powerpoint/2010/main" val="3217099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522" y="367392"/>
            <a:ext cx="10891156" cy="800101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49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Территория успеха – «Ребенок»</a:t>
            </a:r>
            <a:r>
              <a:rPr lang="ru-RU" sz="48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8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8585" y="1200151"/>
            <a:ext cx="10855957" cy="557620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 ребенок не приходит в мир неудачником.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Крушение этого светлого детского оптимизма - самая серьезная проблема. Если ребенок теряет интерес к учебе, в этом нужно винить не только семью,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педагогов детского сада, учителей школы, и методы обучения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того, чтобы сформировать у ребенка положительную "Я-концепцию " необходимо: </a:t>
            </a:r>
            <a:endParaRPr lang="ru-RU" sz="1400" b="1" dirty="0">
              <a:solidFill>
                <a:schemeClr val="tx2">
                  <a:lumMod val="90000"/>
                  <a:lumOff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видеть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каждом ребенке уникальную личность, уважать ее, понимать, принимать, верить в нее ("Все дети талантливы" – вот убеждение педагога). 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создавать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личности ситуации успеха, одобрения, поддержки, доброжелательности, чтобы жизнедеятельность, обучение приносили ребенку радость: "Учиться победно!".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исключить прямое принуждение, а также акценты на отставание и другие недостатки ребенка (не сравнивать его ни с кем и не называть уничижительными словами – неумеха, у тебя все равно ничего не получится, а опять ты! И др.;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понимать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причины детского незнания и неправильного поведения, устранять их, не нанося ущерба достоинству (Воспитатель должен постоянно учиться, повышать свою квалификацию, уметь применять полученные знания педагогики, психологии, изученные техники  и технологии на практике, всегда быть уверенным - "Ребенок хорош, плох его поступок". 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предоставлять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возможности и помогать детям, реализовать себя в деятельности ("В каждом ребенке – чудо, ожидай его") 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проявлять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тепло и заинтересованность в судьбе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воспитанника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Активная позиция личности проявляется в таких признаках как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уверенность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себе и сознание надежности своих собственных позиций,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открытость для всех идейных течений, которая не боится сравнения с другой точкой зрения и не избегает духовной конкуренции».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164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3271" y="424544"/>
            <a:ext cx="10733494" cy="6106885"/>
          </a:xfrm>
        </p:spPr>
        <p:txBody>
          <a:bodyPr>
            <a:normAutofit lnSpcReduction="10000"/>
          </a:bodyPr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buClr>
                <a:srgbClr val="2A1A00"/>
              </a:buClr>
              <a:buNone/>
            </a:pPr>
            <a:r>
              <a:rPr lang="ru-RU" sz="2800" b="1" dirty="0">
                <a:solidFill>
                  <a:srgbClr val="2A1A00">
                    <a:lumMod val="90000"/>
                    <a:lumOff val="1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Педагогические приемы, которые целесообразно использовать, создавая ситуацию успеха</a:t>
            </a:r>
            <a:r>
              <a:rPr lang="ru-RU" sz="2800" b="1" dirty="0" smtClean="0">
                <a:solidFill>
                  <a:srgbClr val="2A1A00">
                    <a:lumMod val="90000"/>
                    <a:lumOff val="1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Clr>
                <a:srgbClr val="2A1A00"/>
              </a:buClr>
              <a:buNone/>
            </a:pPr>
            <a:endParaRPr lang="ru-RU" b="1" dirty="0">
              <a:solidFill>
                <a:srgbClr val="2A1A00">
                  <a:lumMod val="90000"/>
                  <a:lumOff val="10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533400" algn="just">
              <a:spcBef>
                <a:spcPts val="0"/>
              </a:spcBef>
              <a:buClr>
                <a:srgbClr val="2A1A00"/>
              </a:buClr>
            </a:pP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Снятие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страха перед деятельностью, которую надо выполнить, с целью преодоления неуверенности в собственных силах, в положительном конечном результате (это </a:t>
            </a:r>
            <a:r>
              <a:rPr lang="ru-RU" sz="1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вербализуется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следующих фразах: «Не ошибается только тот, кто ничего не делает», «Люди учатся на своих ошибках и находят другие способы выполнения задач». </a:t>
            </a:r>
          </a:p>
          <a:p>
            <a:pPr marL="0" lvl="0" indent="533400" algn="just">
              <a:spcBef>
                <a:spcPts val="0"/>
              </a:spcBef>
              <a:buClr>
                <a:srgbClr val="2A1A00"/>
              </a:buClr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Таким образом, педагог дает понять воспитаннику, что от него не ожидают абсолютного совершенства, что он имеет право на ошибку, на другую попытку, что ценность представляют его действия-попытка выполнить задание</a:t>
            </a:r>
          </a:p>
          <a:p>
            <a:pPr marL="0" lvl="0" indent="533400" algn="just">
              <a:spcBef>
                <a:spcPts val="0"/>
              </a:spcBef>
              <a:buClr>
                <a:srgbClr val="2A1A00"/>
              </a:buClr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Внесение мотива, вместе с целью и описанием предполагаемого результата ребенку объясняется, ради чего или кого это осуществляется. Системообразующей качеством личности выступает направленность. во имя которых действует личность, ее мотивы, субъективные отношения к различным сторонам действительности. Социальная направленность деятельности содержит в себе значительный педагогический смысл, поскольку раскрывает перед ребенком значимость ее усилий для других людей</a:t>
            </a:r>
          </a:p>
          <a:p>
            <a:pPr marL="0" lvl="0" indent="533400" algn="just">
              <a:spcBef>
                <a:spcPts val="0"/>
              </a:spcBef>
              <a:buClr>
                <a:srgbClr val="2A1A00"/>
              </a:buClr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Авансирование успешного результата «Ты непременно все сделаешь правильно»), а для этого нужно диагностировать положительные сильные стороны личности ребенка (наблюдательность, внимательность, скорость реакции, рассудительность, память и т.д.) и опираться на </a:t>
            </a: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них</a:t>
            </a:r>
          </a:p>
          <a:p>
            <a:pPr marL="0" lvl="0" indent="533400" algn="just">
              <a:lnSpc>
                <a:spcPct val="100000"/>
              </a:lnSpc>
              <a:spcBef>
                <a:spcPts val="0"/>
              </a:spcBef>
              <a:buClr>
                <a:srgbClr val="2A1A00"/>
              </a:buClr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Скрытая инструкция, которая по своей сути является поддержкой ребенку обходиться без помощи взрослого и полностью опираться на свои силы. Реализуется такая скрытая помощь путем использования намека, указания, пожелания («Лучше начать с…», «Целесообразно обратить внимание на</a:t>
            </a: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…»)</a:t>
            </a:r>
            <a:endParaRPr lang="ru-RU" sz="1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9985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3463" y="440872"/>
            <a:ext cx="11027407" cy="6319156"/>
          </a:xfrm>
        </p:spPr>
        <p:txBody>
          <a:bodyPr>
            <a:normAutofit/>
          </a:bodyPr>
          <a:lstStyle/>
          <a:p>
            <a:pPr indent="304800" algn="just"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Персональная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исключительность: содержанием данного приема является указание важности усилий именно этого ребенка в данной деятельности («Только ты и мог бы», «Только тебе я могу доверить»), что возлагает ответственность, мобилизует личность</a:t>
            </a:r>
          </a:p>
          <a:p>
            <a:pPr indent="304800" algn="just"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едагогическое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внушение, то есть эмоционально окрашенный влияние воспитателя на сознательную и подсознательную сферы ребенка, результатом чего является появление состояния уверенности, чувство подъема, желание действовать и т.д.</a:t>
            </a:r>
          </a:p>
          <a:p>
            <a:pPr indent="304800" algn="just"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ценка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полученного благодаря детским усилиям результата, которая, собственно, определяет и дает почувствовать ребенку радость успеха. При этом важно осуществлять в не только целостную оценку продукта деятельности, сколько детали, в которых проявилась индивидуальность ребенка, например использование необычного способа, самостоятельный поиск, красивое оформление: «Особенно у тебя хорошо получилось», «Удивляет такой фрагмент».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388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Давая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возможность переживать ребенку удовольствие от успеха, взрослые тем самым способствуют формированию у него мотивации достижения. Это совокупность факторов, влияющих на силу стремления человека к достижению успеха. Среди них наиболее важную роль играет потребность в достижении успеха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142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6235" y="318407"/>
            <a:ext cx="10964635" cy="840922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49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Территория успеха – «Родитель»</a:t>
            </a:r>
            <a:r>
              <a:rPr lang="ru-RU" sz="48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8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8894" y="1045030"/>
            <a:ext cx="10866663" cy="54864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Успешные родители те, которые знают, что лучше для их детей и готовы адаптироваться к положительным результатам.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Чтобы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стать успешным родителем,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Нужно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понимать и познавать себя свой характер, личные поведенческие нормы, особенности взаимодействия с окружающим миром - свои слабые и сильные стороны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Существует множество утверждений по поводу успешности родителей  необходимо выделить одно самое главное – это любовь к себе. 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Анализируя семейное воспитания, далеко не все родители понимают значение собственной значимости в воспитании детей. Воспитание представляется сложным делом только до тех пор, пока мы хотим, не воспитывая себя, воспитать своих детей. 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Важным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условием воспитания является успешность самого родителя а, значит полноценное, позитивное, авторитетное   влияние отца и матери на детей, основанное на знаниях, нравствен­ных достоинствах, воспитывающее уважение в семье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Родитель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успешный в глазах ребенка, прежде всего, вызывает у него же­лание говорить родителям правду, какой бы горькой для отца и матери она ни была. Так будут дети поступать в том случае, если родители объяснят им, что прожить жизнь, не совершая ошибок, не­возможно.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Успешность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во многом зависит от того, насколько они сами умеют прощать и просить прощение у собственного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Успешность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родителя не приобретается автоматически с «приобретением»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Это качество нарабатывается годами самоотверженного родительского труда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19059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Другая 3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234</TotalTime>
  <Words>1484</Words>
  <Application>Microsoft Office PowerPoint</Application>
  <PresentationFormat>Широкоэкранный</PresentationFormat>
  <Paragraphs>145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Calibri</vt:lpstr>
      <vt:lpstr>Corbel</vt:lpstr>
      <vt:lpstr>Gill Sans MT</vt:lpstr>
      <vt:lpstr>Impact</vt:lpstr>
      <vt:lpstr>Symbol</vt:lpstr>
      <vt:lpstr>Times New Roman</vt:lpstr>
      <vt:lpstr>Wingdings</vt:lpstr>
      <vt:lpstr>Badge</vt:lpstr>
      <vt:lpstr>«Территория  успеха в дошкольном образовании»</vt:lpstr>
      <vt:lpstr>Понятия</vt:lpstr>
      <vt:lpstr>Территория успеха – «Педагог»</vt:lpstr>
      <vt:lpstr>Презентация PowerPoint</vt:lpstr>
      <vt:lpstr> Условия для создания ситуации успеха:</vt:lpstr>
      <vt:lpstr>Территория успеха – «Ребенок» </vt:lpstr>
      <vt:lpstr>Презентация PowerPoint</vt:lpstr>
      <vt:lpstr>Презентация PowerPoint</vt:lpstr>
      <vt:lpstr>Территория успеха – «Родитель» </vt:lpstr>
      <vt:lpstr>Как же стать успешным родителем?</vt:lpstr>
      <vt:lpstr>10 качеств успешных родителей</vt:lpstr>
      <vt:lpstr>Территория успеха – «Образовательная  среда»</vt:lpstr>
      <vt:lpstr>Презентация PowerPoint</vt:lpstr>
      <vt:lpstr>Территория успеха - «Учреждение»</vt:lpstr>
      <vt:lpstr>Презентация PowerPoint</vt:lpstr>
      <vt:lpstr>«Территория успеха» - это не просто пространство, это целый мир возможностей для самореализации!  Здесь каждый может проявить свои таланты и способности,  хочешь быть успешным – будь им!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«Территория  успеха в дошкольном образовании»</dc:title>
  <dc:creator>User</dc:creator>
  <cp:lastModifiedBy>User</cp:lastModifiedBy>
  <cp:revision>24</cp:revision>
  <dcterms:created xsi:type="dcterms:W3CDTF">2025-03-11T11:11:22Z</dcterms:created>
  <dcterms:modified xsi:type="dcterms:W3CDTF">2025-03-11T15:05:25Z</dcterms:modified>
</cp:coreProperties>
</file>