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72" r:id="rId2"/>
    <p:sldMasterId id="2147483696" r:id="rId3"/>
  </p:sldMasterIdLst>
  <p:notesMasterIdLst>
    <p:notesMasterId r:id="rId38"/>
  </p:notesMasterIdLst>
  <p:sldIdLst>
    <p:sldId id="256" r:id="rId4"/>
    <p:sldId id="262" r:id="rId5"/>
    <p:sldId id="286" r:id="rId6"/>
    <p:sldId id="287" r:id="rId7"/>
    <p:sldId id="271" r:id="rId8"/>
    <p:sldId id="265" r:id="rId9"/>
    <p:sldId id="266" r:id="rId10"/>
    <p:sldId id="458" r:id="rId11"/>
    <p:sldId id="267" r:id="rId12"/>
    <p:sldId id="268" r:id="rId13"/>
    <p:sldId id="272" r:id="rId14"/>
    <p:sldId id="275" r:id="rId15"/>
    <p:sldId id="280" r:id="rId16"/>
    <p:sldId id="273" r:id="rId17"/>
    <p:sldId id="411" r:id="rId18"/>
    <p:sldId id="269" r:id="rId19"/>
    <p:sldId id="270" r:id="rId20"/>
    <p:sldId id="278" r:id="rId21"/>
    <p:sldId id="401" r:id="rId22"/>
    <p:sldId id="276" r:id="rId23"/>
    <p:sldId id="279" r:id="rId24"/>
    <p:sldId id="277" r:id="rId25"/>
    <p:sldId id="281" r:id="rId26"/>
    <p:sldId id="283" r:id="rId27"/>
    <p:sldId id="412" r:id="rId28"/>
    <p:sldId id="282" r:id="rId29"/>
    <p:sldId id="417" r:id="rId30"/>
    <p:sldId id="407" r:id="rId31"/>
    <p:sldId id="451" r:id="rId32"/>
    <p:sldId id="452" r:id="rId33"/>
    <p:sldId id="414" r:id="rId34"/>
    <p:sldId id="284" r:id="rId35"/>
    <p:sldId id="260" r:id="rId36"/>
    <p:sldId id="263" r:id="rId37"/>
  </p:sldIdLst>
  <p:sldSz cx="12192000" cy="6858000"/>
  <p:notesSz cx="6858000" cy="9144000"/>
  <p:embeddedFontLst>
    <p:embeddedFont>
      <p:font typeface="Anton" pitchFamily="2" charset="0"/>
      <p:regular r:id="rId39"/>
    </p:embeddedFont>
    <p:embeddedFont>
      <p:font typeface="PT Sans" panose="020B0503020203020204" pitchFamily="34" charset="-52"/>
      <p:regular r:id="rId40"/>
      <p:bold r:id="rId41"/>
      <p:italic r:id="rId42"/>
      <p:boldItalic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3840">
          <p15:clr>
            <a:srgbClr val="000000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4" roundtripDataSignature="AMtx7mhSCePDbeixrYIAYtmXxvbDZFDVB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6404" autoAdjust="0"/>
  </p:normalViewPr>
  <p:slideViewPr>
    <p:cSldViewPr snapToGrid="0">
      <p:cViewPr varScale="1">
        <p:scale>
          <a:sx n="68" d="100"/>
          <a:sy n="68" d="100"/>
        </p:scale>
        <p:origin x="312" y="2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4" d="100"/>
        <a:sy n="74" d="100"/>
      </p:scale>
      <p:origin x="0" y="-5755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1.fntdata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4.fntdata"/><Relationship Id="rId47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font" Target="fonts/font2.fntdata"/><Relationship Id="rId45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customschemas.google.com/relationships/presentationmetadata" Target="meta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5.fntdata"/><Relationship Id="rId48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notesMaster" Target="notesMasters/notesMaster1.xml"/><Relationship Id="rId46" Type="http://schemas.openxmlformats.org/officeDocument/2006/relationships/viewProps" Target="viewProps.xml"/><Relationship Id="rId20" Type="http://schemas.openxmlformats.org/officeDocument/2006/relationships/slide" Target="slides/slide17.xml"/><Relationship Id="rId41" Type="http://schemas.openxmlformats.org/officeDocument/2006/relationships/font" Target="fonts/font3.fntdata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60.pn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6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9CBD6B3-BE19-4FFD-B654-6970F84D9C5A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B691CCF-4E1F-48F6-8986-857FF180FD5C}">
      <dgm:prSet phldrT="[Текст]" custT="1"/>
      <dgm:spPr/>
      <dgm:t>
        <a:bodyPr/>
        <a:lstStyle/>
        <a:p>
          <a:r>
            <a:rPr lang="ru-RU" sz="1600" b="1" kern="1200" dirty="0">
              <a:solidFill>
                <a:schemeClr val="accent2"/>
              </a:solidFill>
            </a:rPr>
            <a:t>Развитие </a:t>
          </a:r>
          <a:r>
            <a:rPr lang="ru-RU" sz="1600" b="1" kern="1200" dirty="0">
              <a:solidFill>
                <a:schemeClr val="accent2"/>
              </a:solidFill>
              <a:latin typeface="+mn-lt"/>
              <a:ea typeface="+mn-ea"/>
              <a:cs typeface="Arial" pitchFamily="34" charset="0"/>
            </a:rPr>
            <a:t>воображения и фантазии</a:t>
          </a:r>
        </a:p>
      </dgm:t>
    </dgm:pt>
    <dgm:pt modelId="{A168EBEE-28B4-44F1-B4B9-DAFC91566623}" type="parTrans" cxnId="{AA961227-743C-42E9-924B-F8BFAA5D7FB9}">
      <dgm:prSet/>
      <dgm:spPr/>
      <dgm:t>
        <a:bodyPr/>
        <a:lstStyle/>
        <a:p>
          <a:endParaRPr lang="ru-RU"/>
        </a:p>
      </dgm:t>
    </dgm:pt>
    <dgm:pt modelId="{DC3492FA-0DE5-4725-9997-7A1DD81717DC}" type="sibTrans" cxnId="{AA961227-743C-42E9-924B-F8BFAA5D7FB9}">
      <dgm:prSet/>
      <dgm:spPr/>
      <dgm:t>
        <a:bodyPr/>
        <a:lstStyle/>
        <a:p>
          <a:endParaRPr lang="ru-RU"/>
        </a:p>
      </dgm:t>
    </dgm:pt>
    <dgm:pt modelId="{1F64B309-E2B0-4188-A617-D0FA41720B5A}">
      <dgm:prSet phldrT="[Текст]" custT="1"/>
      <dgm:spPr/>
      <dgm:t>
        <a:bodyPr/>
        <a:lstStyle/>
        <a:p>
          <a:r>
            <a:rPr lang="ru-RU" sz="1600" b="1" dirty="0">
              <a:solidFill>
                <a:schemeClr val="accent2"/>
              </a:solidFill>
            </a:rPr>
            <a:t>Формирование способности к символизации и преобразованию</a:t>
          </a:r>
        </a:p>
      </dgm:t>
    </dgm:pt>
    <dgm:pt modelId="{D728C1E4-CB6C-42B4-A98B-0E1E39CD458E}" type="parTrans" cxnId="{12BA88DA-20B3-4F42-AB62-14CC72DE2D7A}">
      <dgm:prSet/>
      <dgm:spPr/>
      <dgm:t>
        <a:bodyPr/>
        <a:lstStyle/>
        <a:p>
          <a:endParaRPr lang="ru-RU"/>
        </a:p>
      </dgm:t>
    </dgm:pt>
    <dgm:pt modelId="{407DB47E-AB2C-4744-910E-DB7D07ED4568}" type="sibTrans" cxnId="{12BA88DA-20B3-4F42-AB62-14CC72DE2D7A}">
      <dgm:prSet/>
      <dgm:spPr/>
      <dgm:t>
        <a:bodyPr/>
        <a:lstStyle/>
        <a:p>
          <a:endParaRPr lang="ru-RU"/>
        </a:p>
      </dgm:t>
    </dgm:pt>
    <dgm:pt modelId="{9406B24A-4E8D-413A-8234-4957B70C8769}">
      <dgm:prSet phldrT="[Текст]" custT="1"/>
      <dgm:spPr/>
      <dgm:t>
        <a:bodyPr/>
        <a:lstStyle/>
        <a:p>
          <a:r>
            <a:rPr lang="ru-RU" sz="1600" b="1" dirty="0">
              <a:solidFill>
                <a:schemeClr val="accent2"/>
              </a:solidFill>
            </a:rPr>
            <a:t>Формирование произвольности поведения</a:t>
          </a:r>
        </a:p>
      </dgm:t>
    </dgm:pt>
    <dgm:pt modelId="{F1578279-BB9A-4A7E-8DC8-CA90630B9CCF}" type="parTrans" cxnId="{E121D412-12C2-4508-9E16-BB94E9D29113}">
      <dgm:prSet/>
      <dgm:spPr/>
      <dgm:t>
        <a:bodyPr/>
        <a:lstStyle/>
        <a:p>
          <a:endParaRPr lang="ru-RU"/>
        </a:p>
      </dgm:t>
    </dgm:pt>
    <dgm:pt modelId="{CC0C3F87-E3C3-4145-AA01-A035BA3F2011}" type="sibTrans" cxnId="{E121D412-12C2-4508-9E16-BB94E9D29113}">
      <dgm:prSet/>
      <dgm:spPr/>
      <dgm:t>
        <a:bodyPr/>
        <a:lstStyle/>
        <a:p>
          <a:endParaRPr lang="ru-RU"/>
        </a:p>
      </dgm:t>
    </dgm:pt>
    <dgm:pt modelId="{8F896EC5-3EEF-4A22-98D9-B353D8536796}">
      <dgm:prSet phldrT="[Текст]" custT="1"/>
      <dgm:spPr/>
      <dgm:t>
        <a:bodyPr/>
        <a:lstStyle/>
        <a:p>
          <a:r>
            <a:rPr lang="ru-RU" sz="1600" b="1" dirty="0">
              <a:solidFill>
                <a:schemeClr val="accent2"/>
              </a:solidFill>
            </a:rPr>
            <a:t>Развитие целеполагания, умения «думать в уме»</a:t>
          </a:r>
        </a:p>
      </dgm:t>
    </dgm:pt>
    <dgm:pt modelId="{05BB795F-344F-4500-87F5-AEA74AC9B95B}" type="parTrans" cxnId="{2F1E7D0D-B651-4EB1-9343-5F3B14D06766}">
      <dgm:prSet/>
      <dgm:spPr/>
      <dgm:t>
        <a:bodyPr/>
        <a:lstStyle/>
        <a:p>
          <a:endParaRPr lang="ru-RU"/>
        </a:p>
      </dgm:t>
    </dgm:pt>
    <dgm:pt modelId="{24E57D0C-393B-43DD-B387-335E107B6020}" type="sibTrans" cxnId="{2F1E7D0D-B651-4EB1-9343-5F3B14D06766}">
      <dgm:prSet/>
      <dgm:spPr/>
      <dgm:t>
        <a:bodyPr/>
        <a:lstStyle/>
        <a:p>
          <a:endParaRPr lang="ru-RU"/>
        </a:p>
      </dgm:t>
    </dgm:pt>
    <dgm:pt modelId="{AD944B8F-4EE6-4004-9AEF-F7F6D503EB4A}">
      <dgm:prSet phldrT="[Текст]" custT="1"/>
      <dgm:spPr/>
      <dgm:t>
        <a:bodyPr/>
        <a:lstStyle/>
        <a:p>
          <a:endParaRPr lang="ru-RU" sz="1600" b="1" dirty="0">
            <a:solidFill>
              <a:schemeClr val="accent6">
                <a:lumMod val="50000"/>
              </a:schemeClr>
            </a:solidFill>
          </a:endParaRPr>
        </a:p>
      </dgm:t>
    </dgm:pt>
    <dgm:pt modelId="{5DCFA42D-B2E9-494F-B01B-77CB609C6BAE}" type="parTrans" cxnId="{6EA8CC63-93E2-40EC-A96E-57BEE1F4A35C}">
      <dgm:prSet/>
      <dgm:spPr/>
      <dgm:t>
        <a:bodyPr/>
        <a:lstStyle/>
        <a:p>
          <a:endParaRPr lang="ru-RU"/>
        </a:p>
      </dgm:t>
    </dgm:pt>
    <dgm:pt modelId="{529AE1DE-E7B3-40A1-89C5-3F29AB86C17D}" type="sibTrans" cxnId="{6EA8CC63-93E2-40EC-A96E-57BEE1F4A35C}">
      <dgm:prSet/>
      <dgm:spPr/>
      <dgm:t>
        <a:bodyPr/>
        <a:lstStyle/>
        <a:p>
          <a:endParaRPr lang="ru-RU"/>
        </a:p>
      </dgm:t>
    </dgm:pt>
    <dgm:pt modelId="{C7635151-9335-49DD-B4B2-E6D2FE569272}">
      <dgm:prSet phldrT="[Текст]" phldr="1"/>
      <dgm:spPr/>
      <dgm:t>
        <a:bodyPr/>
        <a:lstStyle/>
        <a:p>
          <a:endParaRPr lang="ru-RU" dirty="0"/>
        </a:p>
      </dgm:t>
    </dgm:pt>
    <dgm:pt modelId="{15246797-8F1E-42F8-83DE-6D62DA22DFFE}" type="parTrans" cxnId="{A52C77BF-71E8-471B-8D19-837DE06A445E}">
      <dgm:prSet/>
      <dgm:spPr/>
      <dgm:t>
        <a:bodyPr/>
        <a:lstStyle/>
        <a:p>
          <a:endParaRPr lang="ru-RU"/>
        </a:p>
      </dgm:t>
    </dgm:pt>
    <dgm:pt modelId="{A1DB6AA6-CA82-4492-913E-7F3CBF977F53}" type="sibTrans" cxnId="{A52C77BF-71E8-471B-8D19-837DE06A445E}">
      <dgm:prSet/>
      <dgm:spPr/>
      <dgm:t>
        <a:bodyPr/>
        <a:lstStyle/>
        <a:p>
          <a:endParaRPr lang="ru-RU"/>
        </a:p>
      </dgm:t>
    </dgm:pt>
    <dgm:pt modelId="{E9CF872B-076A-4649-8220-A9F9A38FE3EF}">
      <dgm:prSet phldrT="[Текст]" phldr="1"/>
      <dgm:spPr/>
      <dgm:t>
        <a:bodyPr/>
        <a:lstStyle/>
        <a:p>
          <a:endParaRPr lang="ru-RU"/>
        </a:p>
      </dgm:t>
    </dgm:pt>
    <dgm:pt modelId="{6F695436-3332-4F86-9402-C397C1DB86F3}" type="parTrans" cxnId="{5BA89585-A11D-410D-9F21-94705AE1FD41}">
      <dgm:prSet/>
      <dgm:spPr/>
      <dgm:t>
        <a:bodyPr/>
        <a:lstStyle/>
        <a:p>
          <a:endParaRPr lang="ru-RU"/>
        </a:p>
      </dgm:t>
    </dgm:pt>
    <dgm:pt modelId="{5EA635E9-8264-415B-8D53-65C7B6F19439}" type="sibTrans" cxnId="{5BA89585-A11D-410D-9F21-94705AE1FD41}">
      <dgm:prSet/>
      <dgm:spPr/>
      <dgm:t>
        <a:bodyPr/>
        <a:lstStyle/>
        <a:p>
          <a:endParaRPr lang="ru-RU"/>
        </a:p>
      </dgm:t>
    </dgm:pt>
    <dgm:pt modelId="{90AA9D8D-CE59-4523-BBF4-82FAD2C2D57D}">
      <dgm:prSet phldrT="[Текст]" phldr="1"/>
      <dgm:spPr/>
      <dgm:t>
        <a:bodyPr/>
        <a:lstStyle/>
        <a:p>
          <a:endParaRPr lang="ru-RU" dirty="0"/>
        </a:p>
      </dgm:t>
    </dgm:pt>
    <dgm:pt modelId="{295CB6C6-21BF-42DB-9BE9-511654047A5B}" type="parTrans" cxnId="{11B11C7E-91A7-4619-9D1E-23F880E1FCC4}">
      <dgm:prSet/>
      <dgm:spPr/>
      <dgm:t>
        <a:bodyPr/>
        <a:lstStyle/>
        <a:p>
          <a:endParaRPr lang="ru-RU"/>
        </a:p>
      </dgm:t>
    </dgm:pt>
    <dgm:pt modelId="{2DC59050-B257-423F-8B88-FF82C34D4B6D}" type="sibTrans" cxnId="{11B11C7E-91A7-4619-9D1E-23F880E1FCC4}">
      <dgm:prSet/>
      <dgm:spPr/>
      <dgm:t>
        <a:bodyPr/>
        <a:lstStyle/>
        <a:p>
          <a:endParaRPr lang="ru-RU"/>
        </a:p>
      </dgm:t>
    </dgm:pt>
    <dgm:pt modelId="{E7B62A0D-EC38-4386-8C6A-215804419EFD}">
      <dgm:prSet phldrT="[Текст]" phldr="1"/>
      <dgm:spPr/>
      <dgm:t>
        <a:bodyPr/>
        <a:lstStyle/>
        <a:p>
          <a:endParaRPr lang="ru-RU"/>
        </a:p>
      </dgm:t>
    </dgm:pt>
    <dgm:pt modelId="{A96D8C62-9451-470A-BA31-B8A59E7F595E}" type="parTrans" cxnId="{BD6F9B8E-1A0E-4009-A6F8-A69781AE5CFC}">
      <dgm:prSet/>
      <dgm:spPr/>
      <dgm:t>
        <a:bodyPr/>
        <a:lstStyle/>
        <a:p>
          <a:endParaRPr lang="ru-RU"/>
        </a:p>
      </dgm:t>
    </dgm:pt>
    <dgm:pt modelId="{8D4898E9-DFB2-4B5F-899A-B2739835D3E7}" type="sibTrans" cxnId="{BD6F9B8E-1A0E-4009-A6F8-A69781AE5CFC}">
      <dgm:prSet/>
      <dgm:spPr/>
      <dgm:t>
        <a:bodyPr/>
        <a:lstStyle/>
        <a:p>
          <a:endParaRPr lang="ru-RU"/>
        </a:p>
      </dgm:t>
    </dgm:pt>
    <dgm:pt modelId="{09F7C883-0191-43EF-A655-635E49848F43}" type="pres">
      <dgm:prSet presAssocID="{79CBD6B3-BE19-4FFD-B654-6970F84D9C5A}" presName="arrowDiagram" presStyleCnt="0">
        <dgm:presLayoutVars>
          <dgm:chMax val="5"/>
          <dgm:dir/>
          <dgm:resizeHandles val="exact"/>
        </dgm:presLayoutVars>
      </dgm:prSet>
      <dgm:spPr/>
    </dgm:pt>
    <dgm:pt modelId="{FB04DAE1-DD44-45A6-9E60-D294AF305DC9}" type="pres">
      <dgm:prSet presAssocID="{79CBD6B3-BE19-4FFD-B654-6970F84D9C5A}" presName="arrow" presStyleLbl="bgShp" presStyleIdx="0" presStyleCnt="1" custLinFactNeighborX="-17338" custLinFactNeighborY="44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</dgm:pt>
    <dgm:pt modelId="{7207BCB1-82E0-41B6-AD40-85F048F5C4C4}" type="pres">
      <dgm:prSet presAssocID="{79CBD6B3-BE19-4FFD-B654-6970F84D9C5A}" presName="arrowDiagram5" presStyleCnt="0"/>
      <dgm:spPr/>
    </dgm:pt>
    <dgm:pt modelId="{C798112E-BC53-4567-933D-827D3F64ED76}" type="pres">
      <dgm:prSet presAssocID="{7B691CCF-4E1F-48F6-8986-857FF180FD5C}" presName="bullet5a" presStyleLbl="node1" presStyleIdx="0" presStyleCnt="5" custLinFactX="-100000" custLinFactNeighborX="-172509" custLinFactNeighborY="88617"/>
      <dgm:spPr/>
    </dgm:pt>
    <dgm:pt modelId="{B79790F3-2604-4E38-B962-9F6716AC36FB}" type="pres">
      <dgm:prSet presAssocID="{7B691CCF-4E1F-48F6-8986-857FF180FD5C}" presName="textBox5a" presStyleLbl="revTx" presStyleIdx="0" presStyleCnt="5" custScaleX="219474" custScaleY="57984" custLinFactNeighborX="20810" custLinFactNeighborY="33139">
        <dgm:presLayoutVars>
          <dgm:bulletEnabled val="1"/>
        </dgm:presLayoutVars>
      </dgm:prSet>
      <dgm:spPr/>
    </dgm:pt>
    <dgm:pt modelId="{0BE3580F-BA86-40D8-8D4C-E13798B9AE6E}" type="pres">
      <dgm:prSet presAssocID="{1F64B309-E2B0-4188-A617-D0FA41720B5A}" presName="bullet5b" presStyleLbl="node1" presStyleIdx="1" presStyleCnt="5" custLinFactNeighborX="25060" custLinFactNeighborY="-72292"/>
      <dgm:spPr/>
    </dgm:pt>
    <dgm:pt modelId="{831D21BB-65A4-4112-AC1B-719A2C59F968}" type="pres">
      <dgm:prSet presAssocID="{1F64B309-E2B0-4188-A617-D0FA41720B5A}" presName="textBox5b" presStyleLbl="revTx" presStyleIdx="1" presStyleCnt="5" custScaleX="278463" custScaleY="26249" custLinFactX="3405" custLinFactNeighborX="100000" custLinFactNeighborY="-27328">
        <dgm:presLayoutVars>
          <dgm:bulletEnabled val="1"/>
        </dgm:presLayoutVars>
      </dgm:prSet>
      <dgm:spPr/>
    </dgm:pt>
    <dgm:pt modelId="{BA9D710E-C26C-41A7-83C6-5A711BFA3361}" type="pres">
      <dgm:prSet presAssocID="{9406B24A-4E8D-413A-8234-4957B70C8769}" presName="bullet5c" presStyleLbl="node1" presStyleIdx="2" presStyleCnt="5" custLinFactNeighborX="-9880" custLinFactNeighborY="-16911"/>
      <dgm:spPr/>
    </dgm:pt>
    <dgm:pt modelId="{D5CFA4EF-BD03-4F29-9299-BD771FAD5C33}" type="pres">
      <dgm:prSet presAssocID="{9406B24A-4E8D-413A-8234-4957B70C8769}" presName="textBox5c" presStyleLbl="revTx" presStyleIdx="2" presStyleCnt="5" custScaleX="265670" custScaleY="15126" custLinFactNeighborX="66117" custLinFactNeighborY="-23744">
        <dgm:presLayoutVars>
          <dgm:bulletEnabled val="1"/>
        </dgm:presLayoutVars>
      </dgm:prSet>
      <dgm:spPr/>
    </dgm:pt>
    <dgm:pt modelId="{0121ACF6-9746-4862-9E89-29430AF1B79F}" type="pres">
      <dgm:prSet presAssocID="{8F896EC5-3EEF-4A22-98D9-B353D8536796}" presName="bullet5d" presStyleLbl="node1" presStyleIdx="3" presStyleCnt="5" custLinFactNeighborX="-10199" custLinFactNeighborY="-11536"/>
      <dgm:spPr/>
    </dgm:pt>
    <dgm:pt modelId="{CC245FF0-D6D2-47AE-9B46-04902A5828C7}" type="pres">
      <dgm:prSet presAssocID="{8F896EC5-3EEF-4A22-98D9-B353D8536796}" presName="textBox5d" presStyleLbl="revTx" presStyleIdx="3" presStyleCnt="5" custScaleX="173611" custScaleY="10448" custLinFactNeighborX="14175" custLinFactNeighborY="-30112">
        <dgm:presLayoutVars>
          <dgm:bulletEnabled val="1"/>
        </dgm:presLayoutVars>
      </dgm:prSet>
      <dgm:spPr/>
    </dgm:pt>
    <dgm:pt modelId="{7120C720-4B42-45FC-82EA-525C94E032D7}" type="pres">
      <dgm:prSet presAssocID="{AD944B8F-4EE6-4004-9AEF-F7F6D503EB4A}" presName="bullet5e" presStyleLbl="node1" presStyleIdx="4" presStyleCnt="5" custLinFactNeighborX="-52891" custLinFactNeighborY="-12300"/>
      <dgm:spPr/>
    </dgm:pt>
    <dgm:pt modelId="{709467E8-D3EB-4810-B538-0A84A65E1D55}" type="pres">
      <dgm:prSet presAssocID="{AD944B8F-4EE6-4004-9AEF-F7F6D503EB4A}" presName="textBox5e" presStyleLbl="revTx" presStyleIdx="4" presStyleCnt="5" custScaleY="14800" custLinFactNeighborX="34924" custLinFactNeighborY="-53431">
        <dgm:presLayoutVars>
          <dgm:bulletEnabled val="1"/>
        </dgm:presLayoutVars>
      </dgm:prSet>
      <dgm:spPr/>
    </dgm:pt>
  </dgm:ptLst>
  <dgm:cxnLst>
    <dgm:cxn modelId="{2F1E7D0D-B651-4EB1-9343-5F3B14D06766}" srcId="{79CBD6B3-BE19-4FFD-B654-6970F84D9C5A}" destId="{8F896EC5-3EEF-4A22-98D9-B353D8536796}" srcOrd="3" destOrd="0" parTransId="{05BB795F-344F-4500-87F5-AEA74AC9B95B}" sibTransId="{24E57D0C-393B-43DD-B387-335E107B6020}"/>
    <dgm:cxn modelId="{E121D412-12C2-4508-9E16-BB94E9D29113}" srcId="{79CBD6B3-BE19-4FFD-B654-6970F84D9C5A}" destId="{9406B24A-4E8D-413A-8234-4957B70C8769}" srcOrd="2" destOrd="0" parTransId="{F1578279-BB9A-4A7E-8DC8-CA90630B9CCF}" sibTransId="{CC0C3F87-E3C3-4145-AA01-A035BA3F2011}"/>
    <dgm:cxn modelId="{AA961227-743C-42E9-924B-F8BFAA5D7FB9}" srcId="{79CBD6B3-BE19-4FFD-B654-6970F84D9C5A}" destId="{7B691CCF-4E1F-48F6-8986-857FF180FD5C}" srcOrd="0" destOrd="0" parTransId="{A168EBEE-28B4-44F1-B4B9-DAFC91566623}" sibTransId="{DC3492FA-0DE5-4725-9997-7A1DD81717DC}"/>
    <dgm:cxn modelId="{6EA8CC63-93E2-40EC-A96E-57BEE1F4A35C}" srcId="{79CBD6B3-BE19-4FFD-B654-6970F84D9C5A}" destId="{AD944B8F-4EE6-4004-9AEF-F7F6D503EB4A}" srcOrd="4" destOrd="0" parTransId="{5DCFA42D-B2E9-494F-B01B-77CB609C6BAE}" sibTransId="{529AE1DE-E7B3-40A1-89C5-3F29AB86C17D}"/>
    <dgm:cxn modelId="{EA7B366C-7A2C-47E1-A81A-CEB34B21FBD5}" type="presOf" srcId="{1F64B309-E2B0-4188-A617-D0FA41720B5A}" destId="{831D21BB-65A4-4112-AC1B-719A2C59F968}" srcOrd="0" destOrd="0" presId="urn:microsoft.com/office/officeart/2005/8/layout/arrow2"/>
    <dgm:cxn modelId="{FFA1E558-EE58-4ABD-9B5B-6FDB05C37E44}" type="presOf" srcId="{8F896EC5-3EEF-4A22-98D9-B353D8536796}" destId="{CC245FF0-D6D2-47AE-9B46-04902A5828C7}" srcOrd="0" destOrd="0" presId="urn:microsoft.com/office/officeart/2005/8/layout/arrow2"/>
    <dgm:cxn modelId="{11B11C7E-91A7-4619-9D1E-23F880E1FCC4}" srcId="{79CBD6B3-BE19-4FFD-B654-6970F84D9C5A}" destId="{90AA9D8D-CE59-4523-BBF4-82FAD2C2D57D}" srcOrd="7" destOrd="0" parTransId="{295CB6C6-21BF-42DB-9BE9-511654047A5B}" sibTransId="{2DC59050-B257-423F-8B88-FF82C34D4B6D}"/>
    <dgm:cxn modelId="{5BA89585-A11D-410D-9F21-94705AE1FD41}" srcId="{79CBD6B3-BE19-4FFD-B654-6970F84D9C5A}" destId="{E9CF872B-076A-4649-8220-A9F9A38FE3EF}" srcOrd="6" destOrd="0" parTransId="{6F695436-3332-4F86-9402-C397C1DB86F3}" sibTransId="{5EA635E9-8264-415B-8D53-65C7B6F19439}"/>
    <dgm:cxn modelId="{BD6F9B8E-1A0E-4009-A6F8-A69781AE5CFC}" srcId="{79CBD6B3-BE19-4FFD-B654-6970F84D9C5A}" destId="{E7B62A0D-EC38-4386-8C6A-215804419EFD}" srcOrd="8" destOrd="0" parTransId="{A96D8C62-9451-470A-BA31-B8A59E7F595E}" sibTransId="{8D4898E9-DFB2-4B5F-899A-B2739835D3E7}"/>
    <dgm:cxn modelId="{A52C77BF-71E8-471B-8D19-837DE06A445E}" srcId="{79CBD6B3-BE19-4FFD-B654-6970F84D9C5A}" destId="{C7635151-9335-49DD-B4B2-E6D2FE569272}" srcOrd="5" destOrd="0" parTransId="{15246797-8F1E-42F8-83DE-6D62DA22DFFE}" sibTransId="{A1DB6AA6-CA82-4492-913E-7F3CBF977F53}"/>
    <dgm:cxn modelId="{3AB2B9CA-FEF4-4530-8264-3B00D32CFF68}" type="presOf" srcId="{9406B24A-4E8D-413A-8234-4957B70C8769}" destId="{D5CFA4EF-BD03-4F29-9299-BD771FAD5C33}" srcOrd="0" destOrd="0" presId="urn:microsoft.com/office/officeart/2005/8/layout/arrow2"/>
    <dgm:cxn modelId="{12BA88DA-20B3-4F42-AB62-14CC72DE2D7A}" srcId="{79CBD6B3-BE19-4FFD-B654-6970F84D9C5A}" destId="{1F64B309-E2B0-4188-A617-D0FA41720B5A}" srcOrd="1" destOrd="0" parTransId="{D728C1E4-CB6C-42B4-A98B-0E1E39CD458E}" sibTransId="{407DB47E-AB2C-4744-910E-DB7D07ED4568}"/>
    <dgm:cxn modelId="{2F0EE8E2-83B2-4CF4-AA03-11D68AF4FDC4}" type="presOf" srcId="{79CBD6B3-BE19-4FFD-B654-6970F84D9C5A}" destId="{09F7C883-0191-43EF-A655-635E49848F43}" srcOrd="0" destOrd="0" presId="urn:microsoft.com/office/officeart/2005/8/layout/arrow2"/>
    <dgm:cxn modelId="{0EBFDCEA-5337-48DD-A12F-6D2166614160}" type="presOf" srcId="{7B691CCF-4E1F-48F6-8986-857FF180FD5C}" destId="{B79790F3-2604-4E38-B962-9F6716AC36FB}" srcOrd="0" destOrd="0" presId="urn:microsoft.com/office/officeart/2005/8/layout/arrow2"/>
    <dgm:cxn modelId="{02867BF4-22E1-4F89-BEC8-B3EB1979C1BF}" type="presOf" srcId="{AD944B8F-4EE6-4004-9AEF-F7F6D503EB4A}" destId="{709467E8-D3EB-4810-B538-0A84A65E1D55}" srcOrd="0" destOrd="0" presId="urn:microsoft.com/office/officeart/2005/8/layout/arrow2"/>
    <dgm:cxn modelId="{7C08B316-3A60-4095-87E8-35DD3D1419CB}" type="presParOf" srcId="{09F7C883-0191-43EF-A655-635E49848F43}" destId="{FB04DAE1-DD44-45A6-9E60-D294AF305DC9}" srcOrd="0" destOrd="0" presId="urn:microsoft.com/office/officeart/2005/8/layout/arrow2"/>
    <dgm:cxn modelId="{E89F82D9-F757-434C-8DED-221BDCC0F0F8}" type="presParOf" srcId="{09F7C883-0191-43EF-A655-635E49848F43}" destId="{7207BCB1-82E0-41B6-AD40-85F048F5C4C4}" srcOrd="1" destOrd="0" presId="urn:microsoft.com/office/officeart/2005/8/layout/arrow2"/>
    <dgm:cxn modelId="{06CCD4F4-7964-488A-9030-3261EA580E89}" type="presParOf" srcId="{7207BCB1-82E0-41B6-AD40-85F048F5C4C4}" destId="{C798112E-BC53-4567-933D-827D3F64ED76}" srcOrd="0" destOrd="0" presId="urn:microsoft.com/office/officeart/2005/8/layout/arrow2"/>
    <dgm:cxn modelId="{F4B38375-C5E4-41F8-A153-8B6EC3D0396B}" type="presParOf" srcId="{7207BCB1-82E0-41B6-AD40-85F048F5C4C4}" destId="{B79790F3-2604-4E38-B962-9F6716AC36FB}" srcOrd="1" destOrd="0" presId="urn:microsoft.com/office/officeart/2005/8/layout/arrow2"/>
    <dgm:cxn modelId="{DAE87CC8-9318-419D-9613-4F561007A1EC}" type="presParOf" srcId="{7207BCB1-82E0-41B6-AD40-85F048F5C4C4}" destId="{0BE3580F-BA86-40D8-8D4C-E13798B9AE6E}" srcOrd="2" destOrd="0" presId="urn:microsoft.com/office/officeart/2005/8/layout/arrow2"/>
    <dgm:cxn modelId="{3BB87EBB-6404-4078-B88A-1BCDAC347422}" type="presParOf" srcId="{7207BCB1-82E0-41B6-AD40-85F048F5C4C4}" destId="{831D21BB-65A4-4112-AC1B-719A2C59F968}" srcOrd="3" destOrd="0" presId="urn:microsoft.com/office/officeart/2005/8/layout/arrow2"/>
    <dgm:cxn modelId="{9D1A1945-1987-4EDB-987C-72574021A846}" type="presParOf" srcId="{7207BCB1-82E0-41B6-AD40-85F048F5C4C4}" destId="{BA9D710E-C26C-41A7-83C6-5A711BFA3361}" srcOrd="4" destOrd="0" presId="urn:microsoft.com/office/officeart/2005/8/layout/arrow2"/>
    <dgm:cxn modelId="{4B543A7E-8938-46C5-B9B7-5A5804785228}" type="presParOf" srcId="{7207BCB1-82E0-41B6-AD40-85F048F5C4C4}" destId="{D5CFA4EF-BD03-4F29-9299-BD771FAD5C33}" srcOrd="5" destOrd="0" presId="urn:microsoft.com/office/officeart/2005/8/layout/arrow2"/>
    <dgm:cxn modelId="{536DA5BB-8314-4F36-A7CC-212800CE0F85}" type="presParOf" srcId="{7207BCB1-82E0-41B6-AD40-85F048F5C4C4}" destId="{0121ACF6-9746-4862-9E89-29430AF1B79F}" srcOrd="6" destOrd="0" presId="urn:microsoft.com/office/officeart/2005/8/layout/arrow2"/>
    <dgm:cxn modelId="{4AB44311-0C1C-4733-9FC5-4B4347E5BBF6}" type="presParOf" srcId="{7207BCB1-82E0-41B6-AD40-85F048F5C4C4}" destId="{CC245FF0-D6D2-47AE-9B46-04902A5828C7}" srcOrd="7" destOrd="0" presId="urn:microsoft.com/office/officeart/2005/8/layout/arrow2"/>
    <dgm:cxn modelId="{5E59C71A-425F-4FC0-B55A-A4F967DFB7E4}" type="presParOf" srcId="{7207BCB1-82E0-41B6-AD40-85F048F5C4C4}" destId="{7120C720-4B42-45FC-82EA-525C94E032D7}" srcOrd="8" destOrd="0" presId="urn:microsoft.com/office/officeart/2005/8/layout/arrow2"/>
    <dgm:cxn modelId="{8A7150C4-DC5A-4F99-A512-CC347DF2EF7E}" type="presParOf" srcId="{7207BCB1-82E0-41B6-AD40-85F048F5C4C4}" destId="{709467E8-D3EB-4810-B538-0A84A65E1D55}" srcOrd="9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D4C59AA-CFCB-4D13-A3FD-F919C870E3C0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EB3C25F-9C9C-48AC-8D4D-6886CE8324EB}">
      <dgm:prSet phldrT="[Текст]" custT="1"/>
      <dgm:spPr/>
      <dgm:t>
        <a:bodyPr/>
        <a:lstStyle/>
        <a:p>
          <a:r>
            <a:rPr lang="ru-RU" sz="1400" b="1" dirty="0"/>
            <a:t>смысл=мотив</a:t>
          </a:r>
        </a:p>
        <a:p>
          <a:r>
            <a:rPr lang="ru-RU" sz="1400" b="1" dirty="0"/>
            <a:t>(наблюдение)</a:t>
          </a:r>
        </a:p>
      </dgm:t>
    </dgm:pt>
    <dgm:pt modelId="{2BDFD843-DC59-45F1-8F32-0D178E9DD4B9}" type="parTrans" cxnId="{45F5C005-45D9-4191-A7DD-1AFB6CA5C094}">
      <dgm:prSet/>
      <dgm:spPr/>
      <dgm:t>
        <a:bodyPr/>
        <a:lstStyle/>
        <a:p>
          <a:endParaRPr lang="ru-RU"/>
        </a:p>
      </dgm:t>
    </dgm:pt>
    <dgm:pt modelId="{776271E9-74B7-4F64-820C-B9ACB69A4D7C}" type="sibTrans" cxnId="{45F5C005-45D9-4191-A7DD-1AFB6CA5C094}">
      <dgm:prSet/>
      <dgm:spPr/>
      <dgm:t>
        <a:bodyPr/>
        <a:lstStyle/>
        <a:p>
          <a:endParaRPr lang="ru-RU"/>
        </a:p>
      </dgm:t>
    </dgm:pt>
    <dgm:pt modelId="{41FEC531-3024-42FC-B961-CB33CC4ED0AC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400" b="1" dirty="0">
              <a:solidFill>
                <a:schemeClr val="accent2">
                  <a:lumMod val="50000"/>
                </a:schemeClr>
              </a:solidFill>
            </a:rPr>
            <a:t>овладение внешним рисунком</a:t>
          </a:r>
        </a:p>
        <a:p>
          <a:r>
            <a:rPr lang="ru-RU" sz="1400" b="1" dirty="0">
              <a:solidFill>
                <a:schemeClr val="accent2">
                  <a:lumMod val="50000"/>
                </a:schemeClr>
              </a:solidFill>
            </a:rPr>
            <a:t>(подражание)</a:t>
          </a:r>
        </a:p>
      </dgm:t>
    </dgm:pt>
    <dgm:pt modelId="{5B3B7729-B55B-4C65-8A46-D5D942AFDBE9}" type="parTrans" cxnId="{11C3BE3C-F0F1-4E1A-A73F-B179F2F76871}">
      <dgm:prSet/>
      <dgm:spPr/>
      <dgm:t>
        <a:bodyPr/>
        <a:lstStyle/>
        <a:p>
          <a:endParaRPr lang="ru-RU"/>
        </a:p>
      </dgm:t>
    </dgm:pt>
    <dgm:pt modelId="{0630AFB6-1D6D-4AE8-9AE2-FBAFFE541FCB}" type="sibTrans" cxnId="{11C3BE3C-F0F1-4E1A-A73F-B179F2F76871}">
      <dgm:prSet/>
      <dgm:spPr/>
      <dgm:t>
        <a:bodyPr/>
        <a:lstStyle/>
        <a:p>
          <a:endParaRPr lang="ru-RU"/>
        </a:p>
      </dgm:t>
    </dgm:pt>
    <dgm:pt modelId="{CD21102A-7D74-4DAD-89AD-CD4AE8C2F77C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400" b="1" kern="1200" dirty="0">
              <a:solidFill>
                <a:schemeClr val="accent2">
                  <a:lumMod val="50000"/>
                </a:schemeClr>
              </a:solidFill>
            </a:rPr>
            <a:t>повторяет </a:t>
          </a:r>
          <a:r>
            <a:rPr lang="ru-RU" sz="1400" b="1" kern="1200" dirty="0">
              <a:solidFill>
                <a:srgbClr val="ED7D31">
                  <a:lumMod val="50000"/>
                </a:srgbClr>
              </a:solidFill>
              <a:latin typeface="Arial"/>
              <a:ea typeface="+mn-ea"/>
              <a:cs typeface="+mn-cs"/>
            </a:rPr>
            <a:t>(освоение собственно действия)</a:t>
          </a:r>
        </a:p>
      </dgm:t>
    </dgm:pt>
    <dgm:pt modelId="{E12599F8-2DCC-45BB-AE8D-BE5F511DCA44}" type="parTrans" cxnId="{989BB1BA-42C7-4229-AD05-B9F343462E01}">
      <dgm:prSet/>
      <dgm:spPr/>
      <dgm:t>
        <a:bodyPr/>
        <a:lstStyle/>
        <a:p>
          <a:endParaRPr lang="ru-RU"/>
        </a:p>
      </dgm:t>
    </dgm:pt>
    <dgm:pt modelId="{F626A987-61BA-4404-A324-5982D2D35738}" type="sibTrans" cxnId="{989BB1BA-42C7-4229-AD05-B9F343462E01}">
      <dgm:prSet/>
      <dgm:spPr/>
      <dgm:t>
        <a:bodyPr/>
        <a:lstStyle/>
        <a:p>
          <a:endParaRPr lang="ru-RU"/>
        </a:p>
      </dgm:t>
    </dgm:pt>
    <dgm:pt modelId="{F378DC4D-B4A2-4C3F-A9AB-2EE34EE2DA08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400" b="1" kern="1200" dirty="0">
              <a:solidFill>
                <a:schemeClr val="accent2">
                  <a:lumMod val="50000"/>
                </a:schemeClr>
              </a:solidFill>
            </a:rPr>
            <a:t>подыгрывает (освоение </a:t>
          </a:r>
          <a:r>
            <a:rPr lang="ru-RU" sz="1400" b="1" kern="1200" dirty="0">
              <a:solidFill>
                <a:srgbClr val="ED7D31">
                  <a:lumMod val="50000"/>
                </a:srgbClr>
              </a:solidFill>
              <a:latin typeface="Arial"/>
              <a:ea typeface="+mn-ea"/>
              <a:cs typeface="+mn-cs"/>
            </a:rPr>
            <a:t>деятельности)</a:t>
          </a:r>
        </a:p>
      </dgm:t>
    </dgm:pt>
    <dgm:pt modelId="{0EEB9929-44DC-4AB9-B450-48F1476157BB}" type="parTrans" cxnId="{CBC47CDA-F157-4BFB-9655-9FB3C0D74A47}">
      <dgm:prSet/>
      <dgm:spPr/>
      <dgm:t>
        <a:bodyPr/>
        <a:lstStyle/>
        <a:p>
          <a:endParaRPr lang="ru-RU"/>
        </a:p>
      </dgm:t>
    </dgm:pt>
    <dgm:pt modelId="{BB3383BA-EEB4-43B9-AF42-ECF2A19D0A79}" type="sibTrans" cxnId="{CBC47CDA-F157-4BFB-9655-9FB3C0D74A47}">
      <dgm:prSet/>
      <dgm:spPr/>
      <dgm:t>
        <a:bodyPr/>
        <a:lstStyle/>
        <a:p>
          <a:endParaRPr lang="ru-RU"/>
        </a:p>
      </dgm:t>
    </dgm:pt>
    <dgm:pt modelId="{76E14675-E8C7-4F74-8728-5F088DD58C7A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400" b="1" dirty="0">
              <a:solidFill>
                <a:schemeClr val="accent1">
                  <a:lumMod val="75000"/>
                </a:schemeClr>
              </a:solidFill>
            </a:rPr>
            <a:t>играет (полное освоение деятельности)</a:t>
          </a:r>
        </a:p>
      </dgm:t>
    </dgm:pt>
    <dgm:pt modelId="{EABE046F-C018-4347-9227-E15896E03D60}" type="parTrans" cxnId="{18ADCEE4-0991-494A-96B4-A564E4D516FB}">
      <dgm:prSet/>
      <dgm:spPr/>
      <dgm:t>
        <a:bodyPr/>
        <a:lstStyle/>
        <a:p>
          <a:endParaRPr lang="ru-RU"/>
        </a:p>
      </dgm:t>
    </dgm:pt>
    <dgm:pt modelId="{E8DA8E52-9BCC-495D-8113-B4DEDE324234}" type="sibTrans" cxnId="{18ADCEE4-0991-494A-96B4-A564E4D516FB}">
      <dgm:prSet/>
      <dgm:spPr/>
      <dgm:t>
        <a:bodyPr/>
        <a:lstStyle/>
        <a:p>
          <a:endParaRPr lang="ru-RU"/>
        </a:p>
      </dgm:t>
    </dgm:pt>
    <dgm:pt modelId="{656F92D8-5C04-4D38-A6A7-A60872C5DCD2}" type="pres">
      <dgm:prSet presAssocID="{DD4C59AA-CFCB-4D13-A3FD-F919C870E3C0}" presName="rootnode" presStyleCnt="0">
        <dgm:presLayoutVars>
          <dgm:chMax/>
          <dgm:chPref/>
          <dgm:dir/>
          <dgm:animLvl val="lvl"/>
        </dgm:presLayoutVars>
      </dgm:prSet>
      <dgm:spPr/>
    </dgm:pt>
    <dgm:pt modelId="{0D6C9B24-0B17-40AB-B1BA-2358CCDA9FBC}" type="pres">
      <dgm:prSet presAssocID="{7EB3C25F-9C9C-48AC-8D4D-6886CE8324EB}" presName="composite" presStyleCnt="0"/>
      <dgm:spPr/>
    </dgm:pt>
    <dgm:pt modelId="{A84283D3-2F95-4AA0-8FA8-199E3464DD76}" type="pres">
      <dgm:prSet presAssocID="{7EB3C25F-9C9C-48AC-8D4D-6886CE8324EB}" presName="bentUpArrow1" presStyleLbl="alignImgPlace1" presStyleIdx="0" presStyleCnt="4"/>
      <dgm:spPr/>
    </dgm:pt>
    <dgm:pt modelId="{44C421E7-0ED7-4F31-8225-4CCD072A7A0A}" type="pres">
      <dgm:prSet presAssocID="{7EB3C25F-9C9C-48AC-8D4D-6886CE8324EB}" presName="ParentText" presStyleLbl="node1" presStyleIdx="0" presStyleCnt="5" custScaleX="189020">
        <dgm:presLayoutVars>
          <dgm:chMax val="1"/>
          <dgm:chPref val="1"/>
          <dgm:bulletEnabled val="1"/>
        </dgm:presLayoutVars>
      </dgm:prSet>
      <dgm:spPr/>
    </dgm:pt>
    <dgm:pt modelId="{6AAFB381-1246-447E-9436-A79B00B40016}" type="pres">
      <dgm:prSet presAssocID="{7EB3C25F-9C9C-48AC-8D4D-6886CE8324EB}" presName="ChildText" presStyleLbl="revTx" presStyleIdx="0" presStyleCnt="4" custScaleX="47545" custScaleY="34170">
        <dgm:presLayoutVars>
          <dgm:chMax val="0"/>
          <dgm:chPref val="0"/>
          <dgm:bulletEnabled val="1"/>
        </dgm:presLayoutVars>
      </dgm:prSet>
      <dgm:spPr/>
    </dgm:pt>
    <dgm:pt modelId="{B9C1BF72-8921-432D-B99B-B77DA80B61D2}" type="pres">
      <dgm:prSet presAssocID="{776271E9-74B7-4F64-820C-B9ACB69A4D7C}" presName="sibTrans" presStyleCnt="0"/>
      <dgm:spPr/>
    </dgm:pt>
    <dgm:pt modelId="{2E530855-A156-43F8-804B-5250B2AE3D9B}" type="pres">
      <dgm:prSet presAssocID="{41FEC531-3024-42FC-B961-CB33CC4ED0AC}" presName="composite" presStyleCnt="0"/>
      <dgm:spPr/>
    </dgm:pt>
    <dgm:pt modelId="{0D3D0F48-3E13-498F-8742-12E17C0AA74A}" type="pres">
      <dgm:prSet presAssocID="{41FEC531-3024-42FC-B961-CB33CC4ED0AC}" presName="bentUpArrow1" presStyleLbl="alignImgPlace1" presStyleIdx="1" presStyleCnt="4"/>
      <dgm:spPr/>
    </dgm:pt>
    <dgm:pt modelId="{E81F2B81-2CE9-4A5A-99C8-DE7FF03EEDAB}" type="pres">
      <dgm:prSet presAssocID="{41FEC531-3024-42FC-B961-CB33CC4ED0AC}" presName="ParentText" presStyleLbl="node1" presStyleIdx="1" presStyleCnt="5" custScaleX="224508">
        <dgm:presLayoutVars>
          <dgm:chMax val="1"/>
          <dgm:chPref val="1"/>
          <dgm:bulletEnabled val="1"/>
        </dgm:presLayoutVars>
      </dgm:prSet>
      <dgm:spPr/>
    </dgm:pt>
    <dgm:pt modelId="{832C1D3C-C167-4BE5-BEBC-9721B279B751}" type="pres">
      <dgm:prSet presAssocID="{41FEC531-3024-42FC-B961-CB33CC4ED0AC}" presName="ChildText" presStyleLbl="revTx" presStyleIdx="1" presStyleCnt="4" custScaleX="78917" custScaleY="48843">
        <dgm:presLayoutVars>
          <dgm:chMax val="0"/>
          <dgm:chPref val="0"/>
          <dgm:bulletEnabled val="1"/>
        </dgm:presLayoutVars>
      </dgm:prSet>
      <dgm:spPr/>
    </dgm:pt>
    <dgm:pt modelId="{2F4B2EDB-7E57-4184-9E31-839B7F15CB46}" type="pres">
      <dgm:prSet presAssocID="{0630AFB6-1D6D-4AE8-9AE2-FBAFFE541FCB}" presName="sibTrans" presStyleCnt="0"/>
      <dgm:spPr/>
    </dgm:pt>
    <dgm:pt modelId="{B73966B9-F696-4667-B599-F1A63C1B343B}" type="pres">
      <dgm:prSet presAssocID="{CD21102A-7D74-4DAD-89AD-CD4AE8C2F77C}" presName="composite" presStyleCnt="0"/>
      <dgm:spPr/>
    </dgm:pt>
    <dgm:pt modelId="{8E3BCF81-4257-4DE7-88B6-7847E66E73BA}" type="pres">
      <dgm:prSet presAssocID="{CD21102A-7D74-4DAD-89AD-CD4AE8C2F77C}" presName="bentUpArrow1" presStyleLbl="alignImgPlace1" presStyleIdx="2" presStyleCnt="4"/>
      <dgm:spPr/>
    </dgm:pt>
    <dgm:pt modelId="{210A7554-BB4A-49D0-AC53-448B05C93C41}" type="pres">
      <dgm:prSet presAssocID="{CD21102A-7D74-4DAD-89AD-CD4AE8C2F77C}" presName="ParentText" presStyleLbl="node1" presStyleIdx="2" presStyleCnt="5" custScaleX="193316">
        <dgm:presLayoutVars>
          <dgm:chMax val="1"/>
          <dgm:chPref val="1"/>
          <dgm:bulletEnabled val="1"/>
        </dgm:presLayoutVars>
      </dgm:prSet>
      <dgm:spPr/>
    </dgm:pt>
    <dgm:pt modelId="{E9768070-EC01-4E4A-8774-A41D7AB8CD42}" type="pres">
      <dgm:prSet presAssocID="{CD21102A-7D74-4DAD-89AD-CD4AE8C2F77C}" presName="ChildText" presStyleLbl="revTx" presStyleIdx="2" presStyleCnt="4" custFlipVert="1" custScaleX="46827" custScaleY="34031">
        <dgm:presLayoutVars>
          <dgm:chMax val="0"/>
          <dgm:chPref val="0"/>
          <dgm:bulletEnabled val="1"/>
        </dgm:presLayoutVars>
      </dgm:prSet>
      <dgm:spPr/>
    </dgm:pt>
    <dgm:pt modelId="{04B01240-3625-44CE-9A9C-E23D2ADD4081}" type="pres">
      <dgm:prSet presAssocID="{F626A987-61BA-4404-A324-5982D2D35738}" presName="sibTrans" presStyleCnt="0"/>
      <dgm:spPr/>
    </dgm:pt>
    <dgm:pt modelId="{161A2F61-33F9-482C-B4C2-E7CAFFE62ABF}" type="pres">
      <dgm:prSet presAssocID="{F378DC4D-B4A2-4C3F-A9AB-2EE34EE2DA08}" presName="composite" presStyleCnt="0"/>
      <dgm:spPr/>
    </dgm:pt>
    <dgm:pt modelId="{E5259685-A13B-46EA-8212-F1877C0FD614}" type="pres">
      <dgm:prSet presAssocID="{F378DC4D-B4A2-4C3F-A9AB-2EE34EE2DA08}" presName="bentUpArrow1" presStyleLbl="alignImgPlace1" presStyleIdx="3" presStyleCnt="4"/>
      <dgm:spPr/>
    </dgm:pt>
    <dgm:pt modelId="{83443F08-7C05-4A23-942B-40E72E271955}" type="pres">
      <dgm:prSet presAssocID="{F378DC4D-B4A2-4C3F-A9AB-2EE34EE2DA08}" presName="ParentText" presStyleLbl="node1" presStyleIdx="3" presStyleCnt="5" custScaleX="197701">
        <dgm:presLayoutVars>
          <dgm:chMax val="1"/>
          <dgm:chPref val="1"/>
          <dgm:bulletEnabled val="1"/>
        </dgm:presLayoutVars>
      </dgm:prSet>
      <dgm:spPr/>
    </dgm:pt>
    <dgm:pt modelId="{1D47A8FE-5A89-41BF-8ED7-D6A4F9EF0BD1}" type="pres">
      <dgm:prSet presAssocID="{F378DC4D-B4A2-4C3F-A9AB-2EE34EE2DA08}" presName="ChildText" presStyleLbl="revTx" presStyleIdx="3" presStyleCnt="4">
        <dgm:presLayoutVars>
          <dgm:chMax val="0"/>
          <dgm:chPref val="0"/>
          <dgm:bulletEnabled val="1"/>
        </dgm:presLayoutVars>
      </dgm:prSet>
      <dgm:spPr/>
    </dgm:pt>
    <dgm:pt modelId="{A7AA0478-DB72-41D8-B1FB-30A06BB4D0BC}" type="pres">
      <dgm:prSet presAssocID="{BB3383BA-EEB4-43B9-AF42-ECF2A19D0A79}" presName="sibTrans" presStyleCnt="0"/>
      <dgm:spPr/>
    </dgm:pt>
    <dgm:pt modelId="{98AAF4BF-BCDF-43D3-9134-C8F7303AF90C}" type="pres">
      <dgm:prSet presAssocID="{76E14675-E8C7-4F74-8728-5F088DD58C7A}" presName="composite" presStyleCnt="0"/>
      <dgm:spPr/>
    </dgm:pt>
    <dgm:pt modelId="{C0A1E713-5408-441C-AAEC-AB4CA0E227E2}" type="pres">
      <dgm:prSet presAssocID="{76E14675-E8C7-4F74-8728-5F088DD58C7A}" presName="ParentText" presStyleLbl="node1" presStyleIdx="4" presStyleCnt="5" custScaleX="211812">
        <dgm:presLayoutVars>
          <dgm:chMax val="1"/>
          <dgm:chPref val="1"/>
          <dgm:bulletEnabled val="1"/>
        </dgm:presLayoutVars>
      </dgm:prSet>
      <dgm:spPr/>
    </dgm:pt>
  </dgm:ptLst>
  <dgm:cxnLst>
    <dgm:cxn modelId="{45F5C005-45D9-4191-A7DD-1AFB6CA5C094}" srcId="{DD4C59AA-CFCB-4D13-A3FD-F919C870E3C0}" destId="{7EB3C25F-9C9C-48AC-8D4D-6886CE8324EB}" srcOrd="0" destOrd="0" parTransId="{2BDFD843-DC59-45F1-8F32-0D178E9DD4B9}" sibTransId="{776271E9-74B7-4F64-820C-B9ACB69A4D7C}"/>
    <dgm:cxn modelId="{F89D5F15-1518-4806-9660-9B757F26C85C}" type="presOf" srcId="{F378DC4D-B4A2-4C3F-A9AB-2EE34EE2DA08}" destId="{83443F08-7C05-4A23-942B-40E72E271955}" srcOrd="0" destOrd="0" presId="urn:microsoft.com/office/officeart/2005/8/layout/StepDownProcess"/>
    <dgm:cxn modelId="{32967D1C-26FC-4318-AF75-B7FD2B3B00A8}" type="presOf" srcId="{7EB3C25F-9C9C-48AC-8D4D-6886CE8324EB}" destId="{44C421E7-0ED7-4F31-8225-4CCD072A7A0A}" srcOrd="0" destOrd="0" presId="urn:microsoft.com/office/officeart/2005/8/layout/StepDownProcess"/>
    <dgm:cxn modelId="{97A56E2A-CFCF-4768-832C-10130B427377}" type="presOf" srcId="{DD4C59AA-CFCB-4D13-A3FD-F919C870E3C0}" destId="{656F92D8-5C04-4D38-A6A7-A60872C5DCD2}" srcOrd="0" destOrd="0" presId="urn:microsoft.com/office/officeart/2005/8/layout/StepDownProcess"/>
    <dgm:cxn modelId="{11C3BE3C-F0F1-4E1A-A73F-B179F2F76871}" srcId="{DD4C59AA-CFCB-4D13-A3FD-F919C870E3C0}" destId="{41FEC531-3024-42FC-B961-CB33CC4ED0AC}" srcOrd="1" destOrd="0" parTransId="{5B3B7729-B55B-4C65-8A46-D5D942AFDBE9}" sibTransId="{0630AFB6-1D6D-4AE8-9AE2-FBAFFE541FCB}"/>
    <dgm:cxn modelId="{0C9A477A-B15A-49F8-A93B-E4E57B7CF337}" type="presOf" srcId="{CD21102A-7D74-4DAD-89AD-CD4AE8C2F77C}" destId="{210A7554-BB4A-49D0-AC53-448B05C93C41}" srcOrd="0" destOrd="0" presId="urn:microsoft.com/office/officeart/2005/8/layout/StepDownProcess"/>
    <dgm:cxn modelId="{279FF799-7B1E-4831-9358-81B60DF3DD60}" type="presOf" srcId="{76E14675-E8C7-4F74-8728-5F088DD58C7A}" destId="{C0A1E713-5408-441C-AAEC-AB4CA0E227E2}" srcOrd="0" destOrd="0" presId="urn:microsoft.com/office/officeart/2005/8/layout/StepDownProcess"/>
    <dgm:cxn modelId="{989BB1BA-42C7-4229-AD05-B9F343462E01}" srcId="{DD4C59AA-CFCB-4D13-A3FD-F919C870E3C0}" destId="{CD21102A-7D74-4DAD-89AD-CD4AE8C2F77C}" srcOrd="2" destOrd="0" parTransId="{E12599F8-2DCC-45BB-AE8D-BE5F511DCA44}" sibTransId="{F626A987-61BA-4404-A324-5982D2D35738}"/>
    <dgm:cxn modelId="{CBC47CDA-F157-4BFB-9655-9FB3C0D74A47}" srcId="{DD4C59AA-CFCB-4D13-A3FD-F919C870E3C0}" destId="{F378DC4D-B4A2-4C3F-A9AB-2EE34EE2DA08}" srcOrd="3" destOrd="0" parTransId="{0EEB9929-44DC-4AB9-B450-48F1476157BB}" sibTransId="{BB3383BA-EEB4-43B9-AF42-ECF2A19D0A79}"/>
    <dgm:cxn modelId="{18ADCEE4-0991-494A-96B4-A564E4D516FB}" srcId="{DD4C59AA-CFCB-4D13-A3FD-F919C870E3C0}" destId="{76E14675-E8C7-4F74-8728-5F088DD58C7A}" srcOrd="4" destOrd="0" parTransId="{EABE046F-C018-4347-9227-E15896E03D60}" sibTransId="{E8DA8E52-9BCC-495D-8113-B4DEDE324234}"/>
    <dgm:cxn modelId="{3CD2B8F7-4C69-4F40-8A84-636D941F715F}" type="presOf" srcId="{41FEC531-3024-42FC-B961-CB33CC4ED0AC}" destId="{E81F2B81-2CE9-4A5A-99C8-DE7FF03EEDAB}" srcOrd="0" destOrd="0" presId="urn:microsoft.com/office/officeart/2005/8/layout/StepDownProcess"/>
    <dgm:cxn modelId="{19EF7A22-A3C6-4A65-8BF8-26C4C34ACAB0}" type="presParOf" srcId="{656F92D8-5C04-4D38-A6A7-A60872C5DCD2}" destId="{0D6C9B24-0B17-40AB-B1BA-2358CCDA9FBC}" srcOrd="0" destOrd="0" presId="urn:microsoft.com/office/officeart/2005/8/layout/StepDownProcess"/>
    <dgm:cxn modelId="{870F7BF2-D216-4DD9-BC65-BB8E939B8B23}" type="presParOf" srcId="{0D6C9B24-0B17-40AB-B1BA-2358CCDA9FBC}" destId="{A84283D3-2F95-4AA0-8FA8-199E3464DD76}" srcOrd="0" destOrd="0" presId="urn:microsoft.com/office/officeart/2005/8/layout/StepDownProcess"/>
    <dgm:cxn modelId="{75AD2E73-F0D0-4936-B8AD-550F38409ACA}" type="presParOf" srcId="{0D6C9B24-0B17-40AB-B1BA-2358CCDA9FBC}" destId="{44C421E7-0ED7-4F31-8225-4CCD072A7A0A}" srcOrd="1" destOrd="0" presId="urn:microsoft.com/office/officeart/2005/8/layout/StepDownProcess"/>
    <dgm:cxn modelId="{D9E71F73-50B1-49D0-9173-7891CCDB3E91}" type="presParOf" srcId="{0D6C9B24-0B17-40AB-B1BA-2358CCDA9FBC}" destId="{6AAFB381-1246-447E-9436-A79B00B40016}" srcOrd="2" destOrd="0" presId="urn:microsoft.com/office/officeart/2005/8/layout/StepDownProcess"/>
    <dgm:cxn modelId="{B2D6122A-5AE2-4534-B630-DB126A53D4C4}" type="presParOf" srcId="{656F92D8-5C04-4D38-A6A7-A60872C5DCD2}" destId="{B9C1BF72-8921-432D-B99B-B77DA80B61D2}" srcOrd="1" destOrd="0" presId="urn:microsoft.com/office/officeart/2005/8/layout/StepDownProcess"/>
    <dgm:cxn modelId="{A17C5A20-72F8-4217-9C0C-405B9F28F468}" type="presParOf" srcId="{656F92D8-5C04-4D38-A6A7-A60872C5DCD2}" destId="{2E530855-A156-43F8-804B-5250B2AE3D9B}" srcOrd="2" destOrd="0" presId="urn:microsoft.com/office/officeart/2005/8/layout/StepDownProcess"/>
    <dgm:cxn modelId="{A7948488-5B2A-4DA5-AC4B-E3F9FAB70522}" type="presParOf" srcId="{2E530855-A156-43F8-804B-5250B2AE3D9B}" destId="{0D3D0F48-3E13-498F-8742-12E17C0AA74A}" srcOrd="0" destOrd="0" presId="urn:microsoft.com/office/officeart/2005/8/layout/StepDownProcess"/>
    <dgm:cxn modelId="{AB209204-E42F-4458-ABEF-263C1B38DC68}" type="presParOf" srcId="{2E530855-A156-43F8-804B-5250B2AE3D9B}" destId="{E81F2B81-2CE9-4A5A-99C8-DE7FF03EEDAB}" srcOrd="1" destOrd="0" presId="urn:microsoft.com/office/officeart/2005/8/layout/StepDownProcess"/>
    <dgm:cxn modelId="{6AAFFD4F-1C5A-458D-A177-EA755E56D066}" type="presParOf" srcId="{2E530855-A156-43F8-804B-5250B2AE3D9B}" destId="{832C1D3C-C167-4BE5-BEBC-9721B279B751}" srcOrd="2" destOrd="0" presId="urn:microsoft.com/office/officeart/2005/8/layout/StepDownProcess"/>
    <dgm:cxn modelId="{B3DDC88F-96E3-4217-9871-4FD9C896DE8D}" type="presParOf" srcId="{656F92D8-5C04-4D38-A6A7-A60872C5DCD2}" destId="{2F4B2EDB-7E57-4184-9E31-839B7F15CB46}" srcOrd="3" destOrd="0" presId="urn:microsoft.com/office/officeart/2005/8/layout/StepDownProcess"/>
    <dgm:cxn modelId="{12B99373-A668-4068-B3BD-61E0F589A7E7}" type="presParOf" srcId="{656F92D8-5C04-4D38-A6A7-A60872C5DCD2}" destId="{B73966B9-F696-4667-B599-F1A63C1B343B}" srcOrd="4" destOrd="0" presId="urn:microsoft.com/office/officeart/2005/8/layout/StepDownProcess"/>
    <dgm:cxn modelId="{8E280949-0BAB-44EE-8C2A-DFD0DB6D3462}" type="presParOf" srcId="{B73966B9-F696-4667-B599-F1A63C1B343B}" destId="{8E3BCF81-4257-4DE7-88B6-7847E66E73BA}" srcOrd="0" destOrd="0" presId="urn:microsoft.com/office/officeart/2005/8/layout/StepDownProcess"/>
    <dgm:cxn modelId="{3B8EFC96-39DC-48D5-8B50-7A457B88B757}" type="presParOf" srcId="{B73966B9-F696-4667-B599-F1A63C1B343B}" destId="{210A7554-BB4A-49D0-AC53-448B05C93C41}" srcOrd="1" destOrd="0" presId="urn:microsoft.com/office/officeart/2005/8/layout/StepDownProcess"/>
    <dgm:cxn modelId="{DB4D2AF7-C9C1-404A-9A7B-8BF56D292DE9}" type="presParOf" srcId="{B73966B9-F696-4667-B599-F1A63C1B343B}" destId="{E9768070-EC01-4E4A-8774-A41D7AB8CD42}" srcOrd="2" destOrd="0" presId="urn:microsoft.com/office/officeart/2005/8/layout/StepDownProcess"/>
    <dgm:cxn modelId="{1FF44536-0E8D-4878-9AAD-F895A7372E60}" type="presParOf" srcId="{656F92D8-5C04-4D38-A6A7-A60872C5DCD2}" destId="{04B01240-3625-44CE-9A9C-E23D2ADD4081}" srcOrd="5" destOrd="0" presId="urn:microsoft.com/office/officeart/2005/8/layout/StepDownProcess"/>
    <dgm:cxn modelId="{2721FDFB-D9BB-470C-B00E-92F63042C060}" type="presParOf" srcId="{656F92D8-5C04-4D38-A6A7-A60872C5DCD2}" destId="{161A2F61-33F9-482C-B4C2-E7CAFFE62ABF}" srcOrd="6" destOrd="0" presId="urn:microsoft.com/office/officeart/2005/8/layout/StepDownProcess"/>
    <dgm:cxn modelId="{73CBBB80-A691-46EA-A737-0732ACA05D76}" type="presParOf" srcId="{161A2F61-33F9-482C-B4C2-E7CAFFE62ABF}" destId="{E5259685-A13B-46EA-8212-F1877C0FD614}" srcOrd="0" destOrd="0" presId="urn:microsoft.com/office/officeart/2005/8/layout/StepDownProcess"/>
    <dgm:cxn modelId="{C6B528D5-34B4-4807-9AB0-3BBE70CE404D}" type="presParOf" srcId="{161A2F61-33F9-482C-B4C2-E7CAFFE62ABF}" destId="{83443F08-7C05-4A23-942B-40E72E271955}" srcOrd="1" destOrd="0" presId="urn:microsoft.com/office/officeart/2005/8/layout/StepDownProcess"/>
    <dgm:cxn modelId="{431F1E9E-5AFF-4CEC-B908-DCB5A645CB50}" type="presParOf" srcId="{161A2F61-33F9-482C-B4C2-E7CAFFE62ABF}" destId="{1D47A8FE-5A89-41BF-8ED7-D6A4F9EF0BD1}" srcOrd="2" destOrd="0" presId="urn:microsoft.com/office/officeart/2005/8/layout/StepDownProcess"/>
    <dgm:cxn modelId="{692D6BAA-A6B5-4DD6-BACD-F2019D447BCE}" type="presParOf" srcId="{656F92D8-5C04-4D38-A6A7-A60872C5DCD2}" destId="{A7AA0478-DB72-41D8-B1FB-30A06BB4D0BC}" srcOrd="7" destOrd="0" presId="urn:microsoft.com/office/officeart/2005/8/layout/StepDownProcess"/>
    <dgm:cxn modelId="{0D622E7B-5670-4C65-B239-A7F3A47CA1E2}" type="presParOf" srcId="{656F92D8-5C04-4D38-A6A7-A60872C5DCD2}" destId="{98AAF4BF-BCDF-43D3-9134-C8F7303AF90C}" srcOrd="8" destOrd="0" presId="urn:microsoft.com/office/officeart/2005/8/layout/StepDownProcess"/>
    <dgm:cxn modelId="{80AB7302-A0CF-44EC-B0A0-8D1EC329EBFC}" type="presParOf" srcId="{98AAF4BF-BCDF-43D3-9134-C8F7303AF90C}" destId="{C0A1E713-5408-441C-AAEC-AB4CA0E227E2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155260A-0A07-42FD-B17D-36DEFE705328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7A7BD42-FABF-45A7-A86F-AC28D96255B8}">
      <dgm:prSet phldrT="[Текст]" custT="1"/>
      <dgm:spPr/>
      <dgm:t>
        <a:bodyPr/>
        <a:lstStyle/>
        <a:p>
          <a:r>
            <a:rPr lang="ru-RU" sz="1200" b="1" dirty="0"/>
            <a:t>Непосредственное действие с предметом, атрибутом, идеей</a:t>
          </a:r>
        </a:p>
      </dgm:t>
    </dgm:pt>
    <dgm:pt modelId="{5A61DF6B-F047-46AE-BE25-2F4C9E26EB21}" type="parTrans" cxnId="{A1FB1D84-B3B8-4456-BC02-42A2F8B68DF9}">
      <dgm:prSet/>
      <dgm:spPr/>
      <dgm:t>
        <a:bodyPr/>
        <a:lstStyle/>
        <a:p>
          <a:endParaRPr lang="ru-RU"/>
        </a:p>
      </dgm:t>
    </dgm:pt>
    <dgm:pt modelId="{5123C69D-3B76-4B2A-9E94-5C31D8CEF563}" type="sibTrans" cxnId="{A1FB1D84-B3B8-4456-BC02-42A2F8B68DF9}">
      <dgm:prSet/>
      <dgm:spPr/>
      <dgm:t>
        <a:bodyPr/>
        <a:lstStyle/>
        <a:p>
          <a:endParaRPr lang="ru-RU"/>
        </a:p>
      </dgm:t>
    </dgm:pt>
    <dgm:pt modelId="{5EE7ABA6-8BF1-4463-A3CC-54E07E99C0A9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200" b="1" dirty="0">
              <a:solidFill>
                <a:schemeClr val="accent6">
                  <a:lumMod val="75000"/>
                </a:schemeClr>
              </a:solidFill>
            </a:rPr>
            <a:t>Договор </a:t>
          </a:r>
          <a:r>
            <a:rPr lang="ru-RU" sz="1000" b="1" dirty="0">
              <a:solidFill>
                <a:schemeClr val="accent6">
                  <a:lumMod val="75000"/>
                </a:schemeClr>
              </a:solidFill>
            </a:rPr>
            <a:t>(распределение ролей, предварительное планирование сюжета)</a:t>
          </a:r>
        </a:p>
      </dgm:t>
    </dgm:pt>
    <dgm:pt modelId="{73B3F671-5E27-47E5-B909-65043C947D2E}" type="parTrans" cxnId="{89FBB2A7-3A4E-4BFD-B82D-A50C591FAFEF}">
      <dgm:prSet/>
      <dgm:spPr/>
      <dgm:t>
        <a:bodyPr/>
        <a:lstStyle/>
        <a:p>
          <a:endParaRPr lang="ru-RU"/>
        </a:p>
      </dgm:t>
    </dgm:pt>
    <dgm:pt modelId="{D3D15B79-1857-43C2-B726-8BCA94E4FE4C}" type="sibTrans" cxnId="{89FBB2A7-3A4E-4BFD-B82D-A50C591FAFEF}">
      <dgm:prSet/>
      <dgm:spPr/>
      <dgm:t>
        <a:bodyPr/>
        <a:lstStyle/>
        <a:p>
          <a:endParaRPr lang="ru-RU"/>
        </a:p>
      </dgm:t>
    </dgm:pt>
    <dgm:pt modelId="{68022457-DC9C-476E-BB2A-8E5CCB5881C7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solidFill>
            <a:schemeClr val="accent1"/>
          </a:solidFill>
        </a:ln>
      </dgm:spPr>
      <dgm:t>
        <a:bodyPr/>
        <a:lstStyle/>
        <a:p>
          <a:r>
            <a:rPr lang="ru-RU" sz="1200" b="1" dirty="0">
              <a:solidFill>
                <a:schemeClr val="accent6">
                  <a:lumMod val="75000"/>
                </a:schemeClr>
              </a:solidFill>
            </a:rPr>
            <a:t>Создание среды своей игры</a:t>
          </a:r>
        </a:p>
      </dgm:t>
    </dgm:pt>
    <dgm:pt modelId="{FE14E0AD-C14A-4CBE-BC0C-AE19CF014306}" type="parTrans" cxnId="{995ADAF7-3322-4802-82FF-662FC57FFE7A}">
      <dgm:prSet/>
      <dgm:spPr/>
      <dgm:t>
        <a:bodyPr/>
        <a:lstStyle/>
        <a:p>
          <a:endParaRPr lang="ru-RU"/>
        </a:p>
      </dgm:t>
    </dgm:pt>
    <dgm:pt modelId="{CA114958-6786-4CC9-9AE8-6C004272EA90}" type="sibTrans" cxnId="{995ADAF7-3322-4802-82FF-662FC57FFE7A}">
      <dgm:prSet/>
      <dgm:spPr/>
      <dgm:t>
        <a:bodyPr/>
        <a:lstStyle/>
        <a:p>
          <a:endParaRPr lang="ru-RU"/>
        </a:p>
      </dgm:t>
    </dgm:pt>
    <dgm:pt modelId="{38B7A0B1-3710-455F-B499-E9483E46E8EA}">
      <dgm:prSet/>
      <dgm:spPr/>
      <dgm:t>
        <a:bodyPr/>
        <a:lstStyle/>
        <a:p>
          <a:endParaRPr lang="ru-RU"/>
        </a:p>
      </dgm:t>
    </dgm:pt>
    <dgm:pt modelId="{B595C4C3-BAD9-45D4-BB40-B0F380FE810B}" type="parTrans" cxnId="{3F25C0E9-8ADB-4028-912F-A7679AE63CAE}">
      <dgm:prSet/>
      <dgm:spPr/>
      <dgm:t>
        <a:bodyPr/>
        <a:lstStyle/>
        <a:p>
          <a:endParaRPr lang="ru-RU"/>
        </a:p>
      </dgm:t>
    </dgm:pt>
    <dgm:pt modelId="{D735DED4-A21B-4831-BC25-C53A607373C0}" type="sibTrans" cxnId="{3F25C0E9-8ADB-4028-912F-A7679AE63CAE}">
      <dgm:prSet/>
      <dgm:spPr/>
      <dgm:t>
        <a:bodyPr/>
        <a:lstStyle/>
        <a:p>
          <a:endParaRPr lang="ru-RU"/>
        </a:p>
      </dgm:t>
    </dgm:pt>
    <dgm:pt modelId="{0F65FF37-C0DB-4E7A-8760-221F8D9DB5F3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400" b="1" dirty="0">
              <a:solidFill>
                <a:schemeClr val="accent6">
                  <a:lumMod val="75000"/>
                </a:schemeClr>
              </a:solidFill>
            </a:rPr>
            <a:t>Планирование продолжения</a:t>
          </a:r>
        </a:p>
      </dgm:t>
    </dgm:pt>
    <dgm:pt modelId="{F459B7F5-DCE2-477E-A3D3-3A8873D3B9AA}" type="parTrans" cxnId="{4A7E1DE9-9D94-4EFD-B381-18C93FE41744}">
      <dgm:prSet/>
      <dgm:spPr/>
      <dgm:t>
        <a:bodyPr/>
        <a:lstStyle/>
        <a:p>
          <a:endParaRPr lang="ru-RU"/>
        </a:p>
      </dgm:t>
    </dgm:pt>
    <dgm:pt modelId="{EFBC420A-E13D-43D9-BA94-CD1F04C44771}" type="sibTrans" cxnId="{4A7E1DE9-9D94-4EFD-B381-18C93FE41744}">
      <dgm:prSet/>
      <dgm:spPr/>
      <dgm:t>
        <a:bodyPr/>
        <a:lstStyle/>
        <a:p>
          <a:endParaRPr lang="ru-RU"/>
        </a:p>
      </dgm:t>
    </dgm:pt>
    <dgm:pt modelId="{FC44B9F3-30C5-4A7C-B3FE-DBA335E923D5}">
      <dgm:prSet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400" b="1" dirty="0">
              <a:solidFill>
                <a:schemeClr val="accent6">
                  <a:lumMod val="75000"/>
                </a:schemeClr>
              </a:solidFill>
            </a:rPr>
            <a:t>Процесс «</a:t>
          </a:r>
          <a:r>
            <a:rPr lang="ru-RU" sz="1400" b="1" dirty="0" err="1">
              <a:solidFill>
                <a:schemeClr val="accent6">
                  <a:lumMod val="75000"/>
                </a:schemeClr>
              </a:solidFill>
            </a:rPr>
            <a:t>выигрывания</a:t>
          </a:r>
          <a:r>
            <a:rPr lang="ru-RU" sz="1400" b="1" dirty="0">
              <a:solidFill>
                <a:schemeClr val="accent6">
                  <a:lumMod val="75000"/>
                </a:schemeClr>
              </a:solidFill>
            </a:rPr>
            <a:t>»</a:t>
          </a:r>
        </a:p>
      </dgm:t>
    </dgm:pt>
    <dgm:pt modelId="{B497CE56-E0AE-43AE-AA90-85F67EC51451}" type="parTrans" cxnId="{E66CEA49-B0A6-453D-A929-5C77484EED44}">
      <dgm:prSet/>
      <dgm:spPr/>
      <dgm:t>
        <a:bodyPr/>
        <a:lstStyle/>
        <a:p>
          <a:endParaRPr lang="ru-RU"/>
        </a:p>
      </dgm:t>
    </dgm:pt>
    <dgm:pt modelId="{C7FBE57C-08E4-4E30-A68C-F5CFA75C9EB8}" type="sibTrans" cxnId="{E66CEA49-B0A6-453D-A929-5C77484EED44}">
      <dgm:prSet/>
      <dgm:spPr/>
      <dgm:t>
        <a:bodyPr/>
        <a:lstStyle/>
        <a:p>
          <a:endParaRPr lang="ru-RU"/>
        </a:p>
      </dgm:t>
    </dgm:pt>
    <dgm:pt modelId="{DBE59561-1634-4ABC-9CCC-009E0F443DBD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400" b="1" dirty="0">
              <a:solidFill>
                <a:schemeClr val="accent6">
                  <a:lumMod val="75000"/>
                </a:schemeClr>
              </a:solidFill>
            </a:rPr>
            <a:t>Собственно игра</a:t>
          </a:r>
        </a:p>
      </dgm:t>
    </dgm:pt>
    <dgm:pt modelId="{6040C9CB-7A6C-47B0-8254-907E3FA5F15E}" type="parTrans" cxnId="{2648B2BC-0D43-4384-93A6-010991739B4A}">
      <dgm:prSet/>
      <dgm:spPr/>
      <dgm:t>
        <a:bodyPr/>
        <a:lstStyle/>
        <a:p>
          <a:endParaRPr lang="ru-RU"/>
        </a:p>
      </dgm:t>
    </dgm:pt>
    <dgm:pt modelId="{8F55D555-8DFC-4982-84F6-B518A1062C2E}" type="sibTrans" cxnId="{2648B2BC-0D43-4384-93A6-010991739B4A}">
      <dgm:prSet/>
      <dgm:spPr/>
      <dgm:t>
        <a:bodyPr/>
        <a:lstStyle/>
        <a:p>
          <a:endParaRPr lang="ru-RU"/>
        </a:p>
      </dgm:t>
    </dgm:pt>
    <dgm:pt modelId="{B538046B-7814-42BA-BDF7-DEDF9B52C3A8}" type="pres">
      <dgm:prSet presAssocID="{B155260A-0A07-42FD-B17D-36DEFE705328}" presName="rootnode" presStyleCnt="0">
        <dgm:presLayoutVars>
          <dgm:chMax/>
          <dgm:chPref/>
          <dgm:dir/>
          <dgm:animLvl val="lvl"/>
        </dgm:presLayoutVars>
      </dgm:prSet>
      <dgm:spPr/>
    </dgm:pt>
    <dgm:pt modelId="{42455E58-2530-448E-841E-C3D0B988EDE3}" type="pres">
      <dgm:prSet presAssocID="{A7A7BD42-FABF-45A7-A86F-AC28D96255B8}" presName="composite" presStyleCnt="0"/>
      <dgm:spPr/>
    </dgm:pt>
    <dgm:pt modelId="{C66EAFE8-4FCD-472D-9635-60C98D4D5E92}" type="pres">
      <dgm:prSet presAssocID="{A7A7BD42-FABF-45A7-A86F-AC28D96255B8}" presName="bentUpArrow1" presStyleLbl="alignImgPlace1" presStyleIdx="0" presStyleCnt="5"/>
      <dgm:spPr/>
    </dgm:pt>
    <dgm:pt modelId="{B9AA30CF-99EA-41EF-B279-626BE6FBA333}" type="pres">
      <dgm:prSet presAssocID="{A7A7BD42-FABF-45A7-A86F-AC28D96255B8}" presName="ParentText" presStyleLbl="node1" presStyleIdx="0" presStyleCnt="6" custScaleX="122885">
        <dgm:presLayoutVars>
          <dgm:chMax val="1"/>
          <dgm:chPref val="1"/>
          <dgm:bulletEnabled val="1"/>
        </dgm:presLayoutVars>
      </dgm:prSet>
      <dgm:spPr/>
    </dgm:pt>
    <dgm:pt modelId="{C18ACE58-1535-495F-BE8B-3103D2DB1030}" type="pres">
      <dgm:prSet presAssocID="{A7A7BD42-FABF-45A7-A86F-AC28D96255B8}" presName="ChildText" presStyleLbl="revTx" presStyleIdx="0" presStyleCnt="6" custScaleX="84474" custScaleY="63130">
        <dgm:presLayoutVars>
          <dgm:chMax val="0"/>
          <dgm:chPref val="0"/>
          <dgm:bulletEnabled val="1"/>
        </dgm:presLayoutVars>
      </dgm:prSet>
      <dgm:spPr/>
    </dgm:pt>
    <dgm:pt modelId="{2613EBEF-3EF0-4D68-86BC-BE188B66B9E3}" type="pres">
      <dgm:prSet presAssocID="{5123C69D-3B76-4B2A-9E94-5C31D8CEF563}" presName="sibTrans" presStyleCnt="0"/>
      <dgm:spPr/>
    </dgm:pt>
    <dgm:pt modelId="{55048208-76C9-44A8-9B89-FE8DCC1ED2C4}" type="pres">
      <dgm:prSet presAssocID="{5EE7ABA6-8BF1-4463-A3CC-54E07E99C0A9}" presName="composite" presStyleCnt="0"/>
      <dgm:spPr/>
    </dgm:pt>
    <dgm:pt modelId="{01792B1A-6ED7-4FD4-9484-D599275E8458}" type="pres">
      <dgm:prSet presAssocID="{5EE7ABA6-8BF1-4463-A3CC-54E07E99C0A9}" presName="bentUpArrow1" presStyleLbl="alignImgPlace1" presStyleIdx="1" presStyleCnt="5"/>
      <dgm:spPr/>
    </dgm:pt>
    <dgm:pt modelId="{925E60E0-DEAF-4FE6-8E5C-1989D0290DEC}" type="pres">
      <dgm:prSet presAssocID="{5EE7ABA6-8BF1-4463-A3CC-54E07E99C0A9}" presName="ParentText" presStyleLbl="node1" presStyleIdx="1" presStyleCnt="6">
        <dgm:presLayoutVars>
          <dgm:chMax val="1"/>
          <dgm:chPref val="1"/>
          <dgm:bulletEnabled val="1"/>
        </dgm:presLayoutVars>
      </dgm:prSet>
      <dgm:spPr/>
    </dgm:pt>
    <dgm:pt modelId="{B0ACDE60-A949-4A78-848A-F6D658C523B4}" type="pres">
      <dgm:prSet presAssocID="{5EE7ABA6-8BF1-4463-A3CC-54E07E99C0A9}" presName="ChildText" presStyleLbl="revTx" presStyleIdx="1" presStyleCnt="6" custScaleX="22780" custLinFactX="66600" custLinFactY="-34644" custLinFactNeighborX="100000" custLinFactNeighborY="-100000">
        <dgm:presLayoutVars>
          <dgm:chMax val="0"/>
          <dgm:chPref val="0"/>
          <dgm:bulletEnabled val="1"/>
        </dgm:presLayoutVars>
      </dgm:prSet>
      <dgm:spPr/>
    </dgm:pt>
    <dgm:pt modelId="{480484DE-64BB-431D-ACFD-B4113DDE8DCC}" type="pres">
      <dgm:prSet presAssocID="{D3D15B79-1857-43C2-B726-8BCA94E4FE4C}" presName="sibTrans" presStyleCnt="0"/>
      <dgm:spPr/>
    </dgm:pt>
    <dgm:pt modelId="{348A052A-A1E1-44DC-9BF5-CD3A21DF4AA6}" type="pres">
      <dgm:prSet presAssocID="{68022457-DC9C-476E-BB2A-8E5CCB5881C7}" presName="composite" presStyleCnt="0"/>
      <dgm:spPr/>
    </dgm:pt>
    <dgm:pt modelId="{5EFA3BC2-4B08-4E2F-AD53-BCA80BC64500}" type="pres">
      <dgm:prSet presAssocID="{68022457-DC9C-476E-BB2A-8E5CCB5881C7}" presName="bentUpArrow1" presStyleLbl="alignImgPlace1" presStyleIdx="2" presStyleCnt="5"/>
      <dgm:spPr/>
    </dgm:pt>
    <dgm:pt modelId="{FAE13035-1953-43C8-9FD9-474DDDBA1616}" type="pres">
      <dgm:prSet presAssocID="{68022457-DC9C-476E-BB2A-8E5CCB5881C7}" presName="ParentText" presStyleLbl="node1" presStyleIdx="2" presStyleCnt="6">
        <dgm:presLayoutVars>
          <dgm:chMax val="1"/>
          <dgm:chPref val="1"/>
          <dgm:bulletEnabled val="1"/>
        </dgm:presLayoutVars>
      </dgm:prSet>
      <dgm:spPr/>
    </dgm:pt>
    <dgm:pt modelId="{AD348316-812F-472D-925B-72CDA2D5553B}" type="pres">
      <dgm:prSet presAssocID="{68022457-DC9C-476E-BB2A-8E5CCB5881C7}" presName="ChildText" presStyleLbl="revTx" presStyleIdx="2" presStyleCnt="6" custScaleX="32681" custScaleY="47768">
        <dgm:presLayoutVars>
          <dgm:chMax val="0"/>
          <dgm:chPref val="0"/>
          <dgm:bulletEnabled val="1"/>
        </dgm:presLayoutVars>
      </dgm:prSet>
      <dgm:spPr/>
    </dgm:pt>
    <dgm:pt modelId="{0DC53FBF-5E76-4092-A005-51C54DA6C9EE}" type="pres">
      <dgm:prSet presAssocID="{CA114958-6786-4CC9-9AE8-6C004272EA90}" presName="sibTrans" presStyleCnt="0"/>
      <dgm:spPr/>
    </dgm:pt>
    <dgm:pt modelId="{C73D6411-4711-48D8-B0AC-83B0EB6CE022}" type="pres">
      <dgm:prSet presAssocID="{FC44B9F3-30C5-4A7C-B3FE-DBA335E923D5}" presName="composite" presStyleCnt="0"/>
      <dgm:spPr/>
    </dgm:pt>
    <dgm:pt modelId="{F5D96F5A-C5AE-4E40-B197-1FA8985FF77C}" type="pres">
      <dgm:prSet presAssocID="{FC44B9F3-30C5-4A7C-B3FE-DBA335E923D5}" presName="bentUpArrow1" presStyleLbl="alignImgPlace1" presStyleIdx="3" presStyleCnt="5"/>
      <dgm:spPr/>
    </dgm:pt>
    <dgm:pt modelId="{56B22CF3-0E7F-41A3-9AEF-2B5F775800B3}" type="pres">
      <dgm:prSet presAssocID="{FC44B9F3-30C5-4A7C-B3FE-DBA335E923D5}" presName="ParentText" presStyleLbl="node1" presStyleIdx="3" presStyleCnt="6" custScaleX="121269">
        <dgm:presLayoutVars>
          <dgm:chMax val="1"/>
          <dgm:chPref val="1"/>
          <dgm:bulletEnabled val="1"/>
        </dgm:presLayoutVars>
      </dgm:prSet>
      <dgm:spPr/>
    </dgm:pt>
    <dgm:pt modelId="{0B8C92AC-6DA6-4531-9640-B75AD30FBA0A}" type="pres">
      <dgm:prSet presAssocID="{FC44B9F3-30C5-4A7C-B3FE-DBA335E923D5}" presName="ChildText" presStyleLbl="revTx" presStyleIdx="3" presStyleCnt="6">
        <dgm:presLayoutVars>
          <dgm:chMax val="0"/>
          <dgm:chPref val="0"/>
          <dgm:bulletEnabled val="1"/>
        </dgm:presLayoutVars>
      </dgm:prSet>
      <dgm:spPr/>
    </dgm:pt>
    <dgm:pt modelId="{0A86FE58-62F2-477E-AFA4-216CD39723C6}" type="pres">
      <dgm:prSet presAssocID="{C7FBE57C-08E4-4E30-A68C-F5CFA75C9EB8}" presName="sibTrans" presStyleCnt="0"/>
      <dgm:spPr/>
    </dgm:pt>
    <dgm:pt modelId="{896C38DB-E29A-452F-85A4-68D1D701A02A}" type="pres">
      <dgm:prSet presAssocID="{DBE59561-1634-4ABC-9CCC-009E0F443DBD}" presName="composite" presStyleCnt="0"/>
      <dgm:spPr/>
    </dgm:pt>
    <dgm:pt modelId="{AF6BD75E-09B8-454F-8FC4-361BF76D6DBB}" type="pres">
      <dgm:prSet presAssocID="{DBE59561-1634-4ABC-9CCC-009E0F443DBD}" presName="bentUpArrow1" presStyleLbl="alignImgPlace1" presStyleIdx="4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932504A4-889F-4703-AA4B-01D1FFFAE714}" type="pres">
      <dgm:prSet presAssocID="{DBE59561-1634-4ABC-9CCC-009E0F443DBD}" presName="ParentText" presStyleLbl="node1" presStyleIdx="4" presStyleCnt="6">
        <dgm:presLayoutVars>
          <dgm:chMax val="1"/>
          <dgm:chPref val="1"/>
          <dgm:bulletEnabled val="1"/>
        </dgm:presLayoutVars>
      </dgm:prSet>
      <dgm:spPr/>
    </dgm:pt>
    <dgm:pt modelId="{8427358C-A547-49AC-9C00-DE215EDBC521}" type="pres">
      <dgm:prSet presAssocID="{DBE59561-1634-4ABC-9CCC-009E0F443DBD}" presName="ChildText" presStyleLbl="revTx" presStyleIdx="4" presStyleCnt="6">
        <dgm:presLayoutVars>
          <dgm:chMax val="0"/>
          <dgm:chPref val="0"/>
          <dgm:bulletEnabled val="1"/>
        </dgm:presLayoutVars>
      </dgm:prSet>
      <dgm:spPr/>
    </dgm:pt>
    <dgm:pt modelId="{DCD329DB-E480-46D9-80FF-6AC32F1465E2}" type="pres">
      <dgm:prSet presAssocID="{8F55D555-8DFC-4982-84F6-B518A1062C2E}" presName="sibTrans" presStyleCnt="0"/>
      <dgm:spPr/>
    </dgm:pt>
    <dgm:pt modelId="{6B6F2D65-BC80-48EA-AF13-1CB2A21CEFC8}" type="pres">
      <dgm:prSet presAssocID="{0F65FF37-C0DB-4E7A-8760-221F8D9DB5F3}" presName="composite" presStyleCnt="0"/>
      <dgm:spPr/>
    </dgm:pt>
    <dgm:pt modelId="{D48B35FD-A5D8-4918-A8D7-9D9216DB3EB1}" type="pres">
      <dgm:prSet presAssocID="{0F65FF37-C0DB-4E7A-8760-221F8D9DB5F3}" presName="ParentText" presStyleLbl="node1" presStyleIdx="5" presStyleCnt="6" custScaleX="136651">
        <dgm:presLayoutVars>
          <dgm:chMax val="1"/>
          <dgm:chPref val="1"/>
          <dgm:bulletEnabled val="1"/>
        </dgm:presLayoutVars>
      </dgm:prSet>
      <dgm:spPr/>
    </dgm:pt>
    <dgm:pt modelId="{8845AF01-F0E4-4F8F-9866-E4FB1497CF19}" type="pres">
      <dgm:prSet presAssocID="{0F65FF37-C0DB-4E7A-8760-221F8D9DB5F3}" presName="FinalChildText" presStyleLbl="revTx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96C3420D-45AE-4FE5-8D29-ECEE6C08EEAF}" type="presOf" srcId="{FC44B9F3-30C5-4A7C-B3FE-DBA335E923D5}" destId="{56B22CF3-0E7F-41A3-9AEF-2B5F775800B3}" srcOrd="0" destOrd="0" presId="urn:microsoft.com/office/officeart/2005/8/layout/StepDownProcess"/>
    <dgm:cxn modelId="{4846D015-10FC-4046-AB32-3D61BB31C4CB}" type="presOf" srcId="{68022457-DC9C-476E-BB2A-8E5CCB5881C7}" destId="{FAE13035-1953-43C8-9FD9-474DDDBA1616}" srcOrd="0" destOrd="0" presId="urn:microsoft.com/office/officeart/2005/8/layout/StepDownProcess"/>
    <dgm:cxn modelId="{563CDC1A-0029-487F-9E11-2257F7C0FD10}" type="presOf" srcId="{5EE7ABA6-8BF1-4463-A3CC-54E07E99C0A9}" destId="{925E60E0-DEAF-4FE6-8E5C-1989D0290DEC}" srcOrd="0" destOrd="0" presId="urn:microsoft.com/office/officeart/2005/8/layout/StepDownProcess"/>
    <dgm:cxn modelId="{E66CEA49-B0A6-453D-A929-5C77484EED44}" srcId="{B155260A-0A07-42FD-B17D-36DEFE705328}" destId="{FC44B9F3-30C5-4A7C-B3FE-DBA335E923D5}" srcOrd="3" destOrd="0" parTransId="{B497CE56-E0AE-43AE-AA90-85F67EC51451}" sibTransId="{C7FBE57C-08E4-4E30-A68C-F5CFA75C9EB8}"/>
    <dgm:cxn modelId="{A1FB1D84-B3B8-4456-BC02-42A2F8B68DF9}" srcId="{B155260A-0A07-42FD-B17D-36DEFE705328}" destId="{A7A7BD42-FABF-45A7-A86F-AC28D96255B8}" srcOrd="0" destOrd="0" parTransId="{5A61DF6B-F047-46AE-BE25-2F4C9E26EB21}" sibTransId="{5123C69D-3B76-4B2A-9E94-5C31D8CEF563}"/>
    <dgm:cxn modelId="{96787799-E138-4EB8-AD76-D98CD01A6EC2}" type="presOf" srcId="{B155260A-0A07-42FD-B17D-36DEFE705328}" destId="{B538046B-7814-42BA-BDF7-DEDF9B52C3A8}" srcOrd="0" destOrd="0" presId="urn:microsoft.com/office/officeart/2005/8/layout/StepDownProcess"/>
    <dgm:cxn modelId="{B56AC39C-3343-4ABD-B76F-42E8AA567283}" type="presOf" srcId="{DBE59561-1634-4ABC-9CCC-009E0F443DBD}" destId="{932504A4-889F-4703-AA4B-01D1FFFAE714}" srcOrd="0" destOrd="0" presId="urn:microsoft.com/office/officeart/2005/8/layout/StepDownProcess"/>
    <dgm:cxn modelId="{89FBB2A7-3A4E-4BFD-B82D-A50C591FAFEF}" srcId="{B155260A-0A07-42FD-B17D-36DEFE705328}" destId="{5EE7ABA6-8BF1-4463-A3CC-54E07E99C0A9}" srcOrd="1" destOrd="0" parTransId="{73B3F671-5E27-47E5-B909-65043C947D2E}" sibTransId="{D3D15B79-1857-43C2-B726-8BCA94E4FE4C}"/>
    <dgm:cxn modelId="{2648B2BC-0D43-4384-93A6-010991739B4A}" srcId="{B155260A-0A07-42FD-B17D-36DEFE705328}" destId="{DBE59561-1634-4ABC-9CCC-009E0F443DBD}" srcOrd="4" destOrd="0" parTransId="{6040C9CB-7A6C-47B0-8254-907E3FA5F15E}" sibTransId="{8F55D555-8DFC-4982-84F6-B518A1062C2E}"/>
    <dgm:cxn modelId="{446C8DC6-EC8C-4B90-B35D-CDA8B6C06228}" type="presOf" srcId="{38B7A0B1-3710-455F-B499-E9483E46E8EA}" destId="{8845AF01-F0E4-4F8F-9866-E4FB1497CF19}" srcOrd="0" destOrd="0" presId="urn:microsoft.com/office/officeart/2005/8/layout/StepDownProcess"/>
    <dgm:cxn modelId="{A3FF78E7-818F-442B-B9CA-C190C3AD6525}" type="presOf" srcId="{0F65FF37-C0DB-4E7A-8760-221F8D9DB5F3}" destId="{D48B35FD-A5D8-4918-A8D7-9D9216DB3EB1}" srcOrd="0" destOrd="0" presId="urn:microsoft.com/office/officeart/2005/8/layout/StepDownProcess"/>
    <dgm:cxn modelId="{4A7E1DE9-9D94-4EFD-B381-18C93FE41744}" srcId="{B155260A-0A07-42FD-B17D-36DEFE705328}" destId="{0F65FF37-C0DB-4E7A-8760-221F8D9DB5F3}" srcOrd="5" destOrd="0" parTransId="{F459B7F5-DCE2-477E-A3D3-3A8873D3B9AA}" sibTransId="{EFBC420A-E13D-43D9-BA94-CD1F04C44771}"/>
    <dgm:cxn modelId="{3F25C0E9-8ADB-4028-912F-A7679AE63CAE}" srcId="{0F65FF37-C0DB-4E7A-8760-221F8D9DB5F3}" destId="{38B7A0B1-3710-455F-B499-E9483E46E8EA}" srcOrd="0" destOrd="0" parTransId="{B595C4C3-BAD9-45D4-BB40-B0F380FE810B}" sibTransId="{D735DED4-A21B-4831-BC25-C53A607373C0}"/>
    <dgm:cxn modelId="{48F72CF0-0974-4D2E-BAB1-4B79FF1FDF27}" type="presOf" srcId="{A7A7BD42-FABF-45A7-A86F-AC28D96255B8}" destId="{B9AA30CF-99EA-41EF-B279-626BE6FBA333}" srcOrd="0" destOrd="0" presId="urn:microsoft.com/office/officeart/2005/8/layout/StepDownProcess"/>
    <dgm:cxn modelId="{995ADAF7-3322-4802-82FF-662FC57FFE7A}" srcId="{B155260A-0A07-42FD-B17D-36DEFE705328}" destId="{68022457-DC9C-476E-BB2A-8E5CCB5881C7}" srcOrd="2" destOrd="0" parTransId="{FE14E0AD-C14A-4CBE-BC0C-AE19CF014306}" sibTransId="{CA114958-6786-4CC9-9AE8-6C004272EA90}"/>
    <dgm:cxn modelId="{6681BF54-6666-44A4-AE0C-DF18E0E49EB1}" type="presParOf" srcId="{B538046B-7814-42BA-BDF7-DEDF9B52C3A8}" destId="{42455E58-2530-448E-841E-C3D0B988EDE3}" srcOrd="0" destOrd="0" presId="urn:microsoft.com/office/officeart/2005/8/layout/StepDownProcess"/>
    <dgm:cxn modelId="{4BFA9944-CE09-45D5-8759-60BEE90C1BDA}" type="presParOf" srcId="{42455E58-2530-448E-841E-C3D0B988EDE3}" destId="{C66EAFE8-4FCD-472D-9635-60C98D4D5E92}" srcOrd="0" destOrd="0" presId="urn:microsoft.com/office/officeart/2005/8/layout/StepDownProcess"/>
    <dgm:cxn modelId="{CDAD5320-0D1F-40E6-83E9-BA104E2807CB}" type="presParOf" srcId="{42455E58-2530-448E-841E-C3D0B988EDE3}" destId="{B9AA30CF-99EA-41EF-B279-626BE6FBA333}" srcOrd="1" destOrd="0" presId="urn:microsoft.com/office/officeart/2005/8/layout/StepDownProcess"/>
    <dgm:cxn modelId="{76AB8F86-1341-4F68-B4E1-81C0154B7A3D}" type="presParOf" srcId="{42455E58-2530-448E-841E-C3D0B988EDE3}" destId="{C18ACE58-1535-495F-BE8B-3103D2DB1030}" srcOrd="2" destOrd="0" presId="urn:microsoft.com/office/officeart/2005/8/layout/StepDownProcess"/>
    <dgm:cxn modelId="{8EB9C462-3F47-479D-8138-31CE6D342029}" type="presParOf" srcId="{B538046B-7814-42BA-BDF7-DEDF9B52C3A8}" destId="{2613EBEF-3EF0-4D68-86BC-BE188B66B9E3}" srcOrd="1" destOrd="0" presId="urn:microsoft.com/office/officeart/2005/8/layout/StepDownProcess"/>
    <dgm:cxn modelId="{F2BCA94C-AA1F-42AF-831B-9BE1B3C3FE89}" type="presParOf" srcId="{B538046B-7814-42BA-BDF7-DEDF9B52C3A8}" destId="{55048208-76C9-44A8-9B89-FE8DCC1ED2C4}" srcOrd="2" destOrd="0" presId="urn:microsoft.com/office/officeart/2005/8/layout/StepDownProcess"/>
    <dgm:cxn modelId="{AF6D04A6-AABC-4A2C-BD17-BB3D1E544536}" type="presParOf" srcId="{55048208-76C9-44A8-9B89-FE8DCC1ED2C4}" destId="{01792B1A-6ED7-4FD4-9484-D599275E8458}" srcOrd="0" destOrd="0" presId="urn:microsoft.com/office/officeart/2005/8/layout/StepDownProcess"/>
    <dgm:cxn modelId="{0B8CA2AE-AB2B-4B30-A1A9-C8AB38FA317F}" type="presParOf" srcId="{55048208-76C9-44A8-9B89-FE8DCC1ED2C4}" destId="{925E60E0-DEAF-4FE6-8E5C-1989D0290DEC}" srcOrd="1" destOrd="0" presId="urn:microsoft.com/office/officeart/2005/8/layout/StepDownProcess"/>
    <dgm:cxn modelId="{26A8F760-2BFF-48AD-8E9F-2B7D81699479}" type="presParOf" srcId="{55048208-76C9-44A8-9B89-FE8DCC1ED2C4}" destId="{B0ACDE60-A949-4A78-848A-F6D658C523B4}" srcOrd="2" destOrd="0" presId="urn:microsoft.com/office/officeart/2005/8/layout/StepDownProcess"/>
    <dgm:cxn modelId="{2BDE10A6-25A7-4075-A7C0-37D8158B3F9E}" type="presParOf" srcId="{B538046B-7814-42BA-BDF7-DEDF9B52C3A8}" destId="{480484DE-64BB-431D-ACFD-B4113DDE8DCC}" srcOrd="3" destOrd="0" presId="urn:microsoft.com/office/officeart/2005/8/layout/StepDownProcess"/>
    <dgm:cxn modelId="{70E408F1-834E-4315-8E41-B8A144968E1E}" type="presParOf" srcId="{B538046B-7814-42BA-BDF7-DEDF9B52C3A8}" destId="{348A052A-A1E1-44DC-9BF5-CD3A21DF4AA6}" srcOrd="4" destOrd="0" presId="urn:microsoft.com/office/officeart/2005/8/layout/StepDownProcess"/>
    <dgm:cxn modelId="{98558934-573A-4F91-9986-9272362B208A}" type="presParOf" srcId="{348A052A-A1E1-44DC-9BF5-CD3A21DF4AA6}" destId="{5EFA3BC2-4B08-4E2F-AD53-BCA80BC64500}" srcOrd="0" destOrd="0" presId="urn:microsoft.com/office/officeart/2005/8/layout/StepDownProcess"/>
    <dgm:cxn modelId="{9EF55972-CFCA-41BB-A524-E81D189E92D2}" type="presParOf" srcId="{348A052A-A1E1-44DC-9BF5-CD3A21DF4AA6}" destId="{FAE13035-1953-43C8-9FD9-474DDDBA1616}" srcOrd="1" destOrd="0" presId="urn:microsoft.com/office/officeart/2005/8/layout/StepDownProcess"/>
    <dgm:cxn modelId="{1B146BD2-7828-4C26-9A59-E6DB4FED2F1D}" type="presParOf" srcId="{348A052A-A1E1-44DC-9BF5-CD3A21DF4AA6}" destId="{AD348316-812F-472D-925B-72CDA2D5553B}" srcOrd="2" destOrd="0" presId="urn:microsoft.com/office/officeart/2005/8/layout/StepDownProcess"/>
    <dgm:cxn modelId="{69A6A3FC-19E4-4EB3-9F97-4085796A7FDB}" type="presParOf" srcId="{B538046B-7814-42BA-BDF7-DEDF9B52C3A8}" destId="{0DC53FBF-5E76-4092-A005-51C54DA6C9EE}" srcOrd="5" destOrd="0" presId="urn:microsoft.com/office/officeart/2005/8/layout/StepDownProcess"/>
    <dgm:cxn modelId="{2235ABF2-1839-44AB-9253-FE1BA218587B}" type="presParOf" srcId="{B538046B-7814-42BA-BDF7-DEDF9B52C3A8}" destId="{C73D6411-4711-48D8-B0AC-83B0EB6CE022}" srcOrd="6" destOrd="0" presId="urn:microsoft.com/office/officeart/2005/8/layout/StepDownProcess"/>
    <dgm:cxn modelId="{3734866A-66B0-49F7-A05B-0A7F616F38DD}" type="presParOf" srcId="{C73D6411-4711-48D8-B0AC-83B0EB6CE022}" destId="{F5D96F5A-C5AE-4E40-B197-1FA8985FF77C}" srcOrd="0" destOrd="0" presId="urn:microsoft.com/office/officeart/2005/8/layout/StepDownProcess"/>
    <dgm:cxn modelId="{B322BF21-8014-4619-853E-C07920018FEC}" type="presParOf" srcId="{C73D6411-4711-48D8-B0AC-83B0EB6CE022}" destId="{56B22CF3-0E7F-41A3-9AEF-2B5F775800B3}" srcOrd="1" destOrd="0" presId="urn:microsoft.com/office/officeart/2005/8/layout/StepDownProcess"/>
    <dgm:cxn modelId="{E50847DF-4597-498D-B67C-5623033E9094}" type="presParOf" srcId="{C73D6411-4711-48D8-B0AC-83B0EB6CE022}" destId="{0B8C92AC-6DA6-4531-9640-B75AD30FBA0A}" srcOrd="2" destOrd="0" presId="urn:microsoft.com/office/officeart/2005/8/layout/StepDownProcess"/>
    <dgm:cxn modelId="{CACBC359-31E7-42FB-8601-1D537A1C71C0}" type="presParOf" srcId="{B538046B-7814-42BA-BDF7-DEDF9B52C3A8}" destId="{0A86FE58-62F2-477E-AFA4-216CD39723C6}" srcOrd="7" destOrd="0" presId="urn:microsoft.com/office/officeart/2005/8/layout/StepDownProcess"/>
    <dgm:cxn modelId="{7147DF20-D461-4C50-A939-9BA4BAAA8710}" type="presParOf" srcId="{B538046B-7814-42BA-BDF7-DEDF9B52C3A8}" destId="{896C38DB-E29A-452F-85A4-68D1D701A02A}" srcOrd="8" destOrd="0" presId="urn:microsoft.com/office/officeart/2005/8/layout/StepDownProcess"/>
    <dgm:cxn modelId="{76FBBC86-F845-4376-AD9D-E90AC48DD53E}" type="presParOf" srcId="{896C38DB-E29A-452F-85A4-68D1D701A02A}" destId="{AF6BD75E-09B8-454F-8FC4-361BF76D6DBB}" srcOrd="0" destOrd="0" presId="urn:microsoft.com/office/officeart/2005/8/layout/StepDownProcess"/>
    <dgm:cxn modelId="{A57FB537-3012-4090-991E-A7E402D697F3}" type="presParOf" srcId="{896C38DB-E29A-452F-85A4-68D1D701A02A}" destId="{932504A4-889F-4703-AA4B-01D1FFFAE714}" srcOrd="1" destOrd="0" presId="urn:microsoft.com/office/officeart/2005/8/layout/StepDownProcess"/>
    <dgm:cxn modelId="{0E8F0EBF-B595-44C6-919E-2AB45FA8DDD0}" type="presParOf" srcId="{896C38DB-E29A-452F-85A4-68D1D701A02A}" destId="{8427358C-A547-49AC-9C00-DE215EDBC521}" srcOrd="2" destOrd="0" presId="urn:microsoft.com/office/officeart/2005/8/layout/StepDownProcess"/>
    <dgm:cxn modelId="{8138AEDB-BE70-4F02-A5B3-72A3849B0361}" type="presParOf" srcId="{B538046B-7814-42BA-BDF7-DEDF9B52C3A8}" destId="{DCD329DB-E480-46D9-80FF-6AC32F1465E2}" srcOrd="9" destOrd="0" presId="urn:microsoft.com/office/officeart/2005/8/layout/StepDownProcess"/>
    <dgm:cxn modelId="{9C64A4C5-82D5-496F-8F0D-DA705639C1B7}" type="presParOf" srcId="{B538046B-7814-42BA-BDF7-DEDF9B52C3A8}" destId="{6B6F2D65-BC80-48EA-AF13-1CB2A21CEFC8}" srcOrd="10" destOrd="0" presId="urn:microsoft.com/office/officeart/2005/8/layout/StepDownProcess"/>
    <dgm:cxn modelId="{8A8B0069-C90A-42BD-91EC-E38E8CD7F665}" type="presParOf" srcId="{6B6F2D65-BC80-48EA-AF13-1CB2A21CEFC8}" destId="{D48B35FD-A5D8-4918-A8D7-9D9216DB3EB1}" srcOrd="0" destOrd="0" presId="urn:microsoft.com/office/officeart/2005/8/layout/StepDownProcess"/>
    <dgm:cxn modelId="{4A5F4E13-9515-48AE-9CED-8A7CDA1C9F46}" type="presParOf" srcId="{6B6F2D65-BC80-48EA-AF13-1CB2A21CEFC8}" destId="{8845AF01-F0E4-4F8F-9866-E4FB1497CF19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04DAE1-DD44-45A6-9E60-D294AF305DC9}">
      <dsp:nvSpPr>
        <dsp:cNvPr id="0" name=""/>
        <dsp:cNvSpPr/>
      </dsp:nvSpPr>
      <dsp:spPr>
        <a:xfrm>
          <a:off x="0" y="0"/>
          <a:ext cx="9329686" cy="5831054"/>
        </a:xfrm>
        <a:prstGeom prst="swooshArrow">
          <a:avLst>
            <a:gd name="adj1" fmla="val 25000"/>
            <a:gd name="adj2" fmla="val 25000"/>
          </a:avLst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</dsp:sp>
    <dsp:sp modelId="{C798112E-BC53-4567-933D-827D3F64ED76}">
      <dsp:nvSpPr>
        <dsp:cNvPr id="0" name=""/>
        <dsp:cNvSpPr/>
      </dsp:nvSpPr>
      <dsp:spPr>
        <a:xfrm>
          <a:off x="755108" y="4526128"/>
          <a:ext cx="214582" cy="21458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9790F3-2604-4E38-B962-9F6716AC36FB}">
      <dsp:nvSpPr>
        <dsp:cNvPr id="0" name=""/>
        <dsp:cNvSpPr/>
      </dsp:nvSpPr>
      <dsp:spPr>
        <a:xfrm>
          <a:off x="971395" y="5026357"/>
          <a:ext cx="2682386" cy="8046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03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accent2"/>
              </a:solidFill>
            </a:rPr>
            <a:t>Развитие </a:t>
          </a:r>
          <a:r>
            <a:rPr lang="ru-RU" sz="1600" b="1" kern="1200" dirty="0">
              <a:solidFill>
                <a:schemeClr val="accent2"/>
              </a:solidFill>
              <a:latin typeface="+mn-lt"/>
              <a:ea typeface="+mn-ea"/>
              <a:cs typeface="Arial" pitchFamily="34" charset="0"/>
            </a:rPr>
            <a:t>воображения и фантазии</a:t>
          </a:r>
        </a:p>
      </dsp:txBody>
      <dsp:txXfrm>
        <a:off x="971395" y="5026357"/>
        <a:ext cx="2682386" cy="804696"/>
      </dsp:txXfrm>
    </dsp:sp>
    <dsp:sp modelId="{0BE3580F-BA86-40D8-8D4C-E13798B9AE6E}">
      <dsp:nvSpPr>
        <dsp:cNvPr id="0" name=""/>
        <dsp:cNvSpPr/>
      </dsp:nvSpPr>
      <dsp:spPr>
        <a:xfrm>
          <a:off x="2585580" y="2977101"/>
          <a:ext cx="335868" cy="33586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1D21BB-65A4-4112-AC1B-719A2C59F968}">
      <dsp:nvSpPr>
        <dsp:cNvPr id="0" name=""/>
        <dsp:cNvSpPr/>
      </dsp:nvSpPr>
      <dsp:spPr>
        <a:xfrm>
          <a:off x="2888855" y="3621108"/>
          <a:ext cx="4312634" cy="6413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70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accent2"/>
              </a:solidFill>
            </a:rPr>
            <a:t>Формирование способности к символизации и преобразованию</a:t>
          </a:r>
        </a:p>
      </dsp:txBody>
      <dsp:txXfrm>
        <a:off x="2888855" y="3621108"/>
        <a:ext cx="4312634" cy="641318"/>
      </dsp:txXfrm>
    </dsp:sp>
    <dsp:sp modelId="{BA9D710E-C26C-41A7-83C6-5A711BFA3361}">
      <dsp:nvSpPr>
        <dsp:cNvPr id="0" name=""/>
        <dsp:cNvSpPr/>
      </dsp:nvSpPr>
      <dsp:spPr>
        <a:xfrm>
          <a:off x="3949916" y="2254357"/>
          <a:ext cx="447824" cy="44782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CFA4EF-BD03-4F29-9299-BD771FAD5C33}">
      <dsp:nvSpPr>
        <dsp:cNvPr id="0" name=""/>
        <dsp:cNvSpPr/>
      </dsp:nvSpPr>
      <dsp:spPr>
        <a:xfrm>
          <a:off x="3917044" y="3166581"/>
          <a:ext cx="4783732" cy="4956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7293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accent2"/>
              </a:solidFill>
            </a:rPr>
            <a:t>Формирование произвольности поведения</a:t>
          </a:r>
        </a:p>
      </dsp:txBody>
      <dsp:txXfrm>
        <a:off x="3917044" y="3166581"/>
        <a:ext cx="4783732" cy="495686"/>
      </dsp:txXfrm>
    </dsp:sp>
    <dsp:sp modelId="{0121ACF6-9746-4862-9E89-29430AF1B79F}">
      <dsp:nvSpPr>
        <dsp:cNvPr id="0" name=""/>
        <dsp:cNvSpPr/>
      </dsp:nvSpPr>
      <dsp:spPr>
        <a:xfrm>
          <a:off x="5670488" y="1568298"/>
          <a:ext cx="578440" cy="57844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245FF0-D6D2-47AE-9B46-04902A5828C7}">
      <dsp:nvSpPr>
        <dsp:cNvPr id="0" name=""/>
        <dsp:cNvSpPr/>
      </dsp:nvSpPr>
      <dsp:spPr>
        <a:xfrm>
          <a:off x="5596432" y="2497141"/>
          <a:ext cx="3239472" cy="4081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6504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accent2"/>
              </a:solidFill>
            </a:rPr>
            <a:t>Развитие целеполагания, умения «думать в уме»</a:t>
          </a:r>
        </a:p>
      </dsp:txBody>
      <dsp:txXfrm>
        <a:off x="5596432" y="2497141"/>
        <a:ext cx="3239472" cy="408183"/>
      </dsp:txXfrm>
    </dsp:sp>
    <dsp:sp modelId="{7120C720-4B42-45FC-82EA-525C94E032D7}">
      <dsp:nvSpPr>
        <dsp:cNvPr id="0" name=""/>
        <dsp:cNvSpPr/>
      </dsp:nvSpPr>
      <dsp:spPr>
        <a:xfrm>
          <a:off x="7126287" y="1080219"/>
          <a:ext cx="737045" cy="73704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9467E8-D3EB-4810-B538-0A84A65E1D55}">
      <dsp:nvSpPr>
        <dsp:cNvPr id="0" name=""/>
        <dsp:cNvSpPr/>
      </dsp:nvSpPr>
      <dsp:spPr>
        <a:xfrm>
          <a:off x="8305532" y="1074569"/>
          <a:ext cx="1865937" cy="6351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0545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b="1" kern="1200" dirty="0">
            <a:solidFill>
              <a:schemeClr val="accent6">
                <a:lumMod val="50000"/>
              </a:schemeClr>
            </a:solidFill>
          </a:endParaRPr>
        </a:p>
      </dsp:txBody>
      <dsp:txXfrm>
        <a:off x="8305532" y="1074569"/>
        <a:ext cx="1865937" cy="63516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4283D3-2F95-4AA0-8FA8-199E3464DD76}">
      <dsp:nvSpPr>
        <dsp:cNvPr id="0" name=""/>
        <dsp:cNvSpPr/>
      </dsp:nvSpPr>
      <dsp:spPr>
        <a:xfrm rot="5400000">
          <a:off x="1929247" y="712499"/>
          <a:ext cx="620077" cy="705936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C421E7-0ED7-4F31-8225-4CCD072A7A0A}">
      <dsp:nvSpPr>
        <dsp:cNvPr id="0" name=""/>
        <dsp:cNvSpPr/>
      </dsp:nvSpPr>
      <dsp:spPr>
        <a:xfrm>
          <a:off x="1300348" y="25130"/>
          <a:ext cx="1973076" cy="730657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/>
            <a:t>смысл=мотив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/>
            <a:t>(наблюдение)</a:t>
          </a:r>
        </a:p>
      </dsp:txBody>
      <dsp:txXfrm>
        <a:off x="1336022" y="60804"/>
        <a:ext cx="1901728" cy="659309"/>
      </dsp:txXfrm>
    </dsp:sp>
    <dsp:sp modelId="{6AAFB381-1246-447E-9436-A79B00B40016}">
      <dsp:nvSpPr>
        <dsp:cNvPr id="0" name=""/>
        <dsp:cNvSpPr/>
      </dsp:nvSpPr>
      <dsp:spPr>
        <a:xfrm>
          <a:off x="3007927" y="289195"/>
          <a:ext cx="360958" cy="2017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3D0F48-3E13-498F-8742-12E17C0AA74A}">
      <dsp:nvSpPr>
        <dsp:cNvPr id="0" name=""/>
        <dsp:cNvSpPr/>
      </dsp:nvSpPr>
      <dsp:spPr>
        <a:xfrm rot="5400000">
          <a:off x="3107365" y="1533269"/>
          <a:ext cx="620077" cy="705936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1F2B81-2CE9-4A5A-99C8-DE7FF03EEDAB}">
      <dsp:nvSpPr>
        <dsp:cNvPr id="0" name=""/>
        <dsp:cNvSpPr/>
      </dsp:nvSpPr>
      <dsp:spPr>
        <a:xfrm>
          <a:off x="2293246" y="845900"/>
          <a:ext cx="2343516" cy="730657"/>
        </a:xfrm>
        <a:prstGeom prst="roundRect">
          <a:avLst>
            <a:gd name="adj" fmla="val 16670"/>
          </a:avLst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chemeClr val="accent2">
                  <a:lumMod val="50000"/>
                </a:schemeClr>
              </a:solidFill>
            </a:rPr>
            <a:t>овладение внешним рисунком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chemeClr val="accent2">
                  <a:lumMod val="50000"/>
                </a:schemeClr>
              </a:solidFill>
            </a:rPr>
            <a:t>(подражание)</a:t>
          </a:r>
        </a:p>
      </dsp:txBody>
      <dsp:txXfrm>
        <a:off x="2328920" y="881574"/>
        <a:ext cx="2272168" cy="659309"/>
      </dsp:txXfrm>
    </dsp:sp>
    <dsp:sp modelId="{832C1D3C-C167-4BE5-BEBC-9721B279B751}">
      <dsp:nvSpPr>
        <dsp:cNvPr id="0" name=""/>
        <dsp:cNvSpPr/>
      </dsp:nvSpPr>
      <dsp:spPr>
        <a:xfrm>
          <a:off x="4066958" y="1066639"/>
          <a:ext cx="599132" cy="2884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3BCF81-4257-4DE7-88B6-7847E66E73BA}">
      <dsp:nvSpPr>
        <dsp:cNvPr id="0" name=""/>
        <dsp:cNvSpPr/>
      </dsp:nvSpPr>
      <dsp:spPr>
        <a:xfrm rot="5400000">
          <a:off x="3937464" y="2354039"/>
          <a:ext cx="620077" cy="705936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0A7554-BB4A-49D0-AC53-448B05C93C41}">
      <dsp:nvSpPr>
        <dsp:cNvPr id="0" name=""/>
        <dsp:cNvSpPr/>
      </dsp:nvSpPr>
      <dsp:spPr>
        <a:xfrm>
          <a:off x="3286144" y="1666671"/>
          <a:ext cx="2017920" cy="730657"/>
        </a:xfrm>
        <a:prstGeom prst="roundRect">
          <a:avLst>
            <a:gd name="adj" fmla="val 16670"/>
          </a:avLst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chemeClr val="accent2">
                  <a:lumMod val="50000"/>
                </a:schemeClr>
              </a:solidFill>
            </a:rPr>
            <a:t>повторяет </a:t>
          </a:r>
          <a:r>
            <a:rPr lang="ru-RU" sz="1400" b="1" kern="1200" dirty="0">
              <a:solidFill>
                <a:srgbClr val="ED7D31">
                  <a:lumMod val="50000"/>
                </a:srgbClr>
              </a:solidFill>
              <a:latin typeface="Arial"/>
              <a:ea typeface="+mn-ea"/>
              <a:cs typeface="+mn-cs"/>
            </a:rPr>
            <a:t>(освоение собственно действия)</a:t>
          </a:r>
        </a:p>
      </dsp:txBody>
      <dsp:txXfrm>
        <a:off x="3321818" y="1702345"/>
        <a:ext cx="1946572" cy="659309"/>
      </dsp:txXfrm>
    </dsp:sp>
    <dsp:sp modelId="{E9768070-EC01-4E4A-8774-A41D7AB8CD42}">
      <dsp:nvSpPr>
        <dsp:cNvPr id="0" name=""/>
        <dsp:cNvSpPr/>
      </dsp:nvSpPr>
      <dsp:spPr>
        <a:xfrm flipV="1">
          <a:off x="5018870" y="1931145"/>
          <a:ext cx="355507" cy="2009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259685-A13B-46EA-8212-F1877C0FD614}">
      <dsp:nvSpPr>
        <dsp:cNvPr id="0" name=""/>
        <dsp:cNvSpPr/>
      </dsp:nvSpPr>
      <dsp:spPr>
        <a:xfrm rot="5400000">
          <a:off x="4953249" y="3174809"/>
          <a:ext cx="620077" cy="705936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443F08-7C05-4A23-942B-40E72E271955}">
      <dsp:nvSpPr>
        <dsp:cNvPr id="0" name=""/>
        <dsp:cNvSpPr/>
      </dsp:nvSpPr>
      <dsp:spPr>
        <a:xfrm>
          <a:off x="4279042" y="2487441"/>
          <a:ext cx="2063692" cy="730657"/>
        </a:xfrm>
        <a:prstGeom prst="roundRect">
          <a:avLst>
            <a:gd name="adj" fmla="val 16670"/>
          </a:avLst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chemeClr val="accent2">
                  <a:lumMod val="50000"/>
                </a:schemeClr>
              </a:solidFill>
            </a:rPr>
            <a:t>подыгрывает (освоение </a:t>
          </a:r>
          <a:r>
            <a:rPr lang="ru-RU" sz="1400" b="1" kern="1200" dirty="0">
              <a:solidFill>
                <a:srgbClr val="ED7D31">
                  <a:lumMod val="50000"/>
                </a:srgbClr>
              </a:solidFill>
              <a:latin typeface="Arial"/>
              <a:ea typeface="+mn-ea"/>
              <a:cs typeface="+mn-cs"/>
            </a:rPr>
            <a:t>деятельности)</a:t>
          </a:r>
        </a:p>
      </dsp:txBody>
      <dsp:txXfrm>
        <a:off x="4314716" y="2523115"/>
        <a:ext cx="1992344" cy="659309"/>
      </dsp:txXfrm>
    </dsp:sp>
    <dsp:sp modelId="{1D47A8FE-5A89-41BF-8ED7-D6A4F9EF0BD1}">
      <dsp:nvSpPr>
        <dsp:cNvPr id="0" name=""/>
        <dsp:cNvSpPr/>
      </dsp:nvSpPr>
      <dsp:spPr>
        <a:xfrm>
          <a:off x="5832811" y="2557125"/>
          <a:ext cx="759193" cy="5905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A1E713-5408-441C-AAEC-AB4CA0E227E2}">
      <dsp:nvSpPr>
        <dsp:cNvPr id="0" name=""/>
        <dsp:cNvSpPr/>
      </dsp:nvSpPr>
      <dsp:spPr>
        <a:xfrm>
          <a:off x="5271940" y="3308211"/>
          <a:ext cx="2210990" cy="730657"/>
        </a:xfrm>
        <a:prstGeom prst="roundRect">
          <a:avLst>
            <a:gd name="adj" fmla="val 16670"/>
          </a:avLst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chemeClr val="accent1">
                  <a:lumMod val="75000"/>
                </a:schemeClr>
              </a:solidFill>
            </a:rPr>
            <a:t>играет (полное освоение деятельности)</a:t>
          </a:r>
        </a:p>
      </dsp:txBody>
      <dsp:txXfrm>
        <a:off x="5307614" y="3343885"/>
        <a:ext cx="2139642" cy="65930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6EAFE8-4FCD-472D-9635-60C98D4D5E92}">
      <dsp:nvSpPr>
        <dsp:cNvPr id="0" name=""/>
        <dsp:cNvSpPr/>
      </dsp:nvSpPr>
      <dsp:spPr>
        <a:xfrm rot="5400000">
          <a:off x="444064" y="1008119"/>
          <a:ext cx="867764" cy="987919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AA30CF-99EA-41EF-B279-626BE6FBA333}">
      <dsp:nvSpPr>
        <dsp:cNvPr id="0" name=""/>
        <dsp:cNvSpPr/>
      </dsp:nvSpPr>
      <dsp:spPr>
        <a:xfrm>
          <a:off x="47006" y="46184"/>
          <a:ext cx="1795110" cy="1022516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/>
            <a:t>Непосредственное действие с предметом, атрибутом, идеей</a:t>
          </a:r>
        </a:p>
      </dsp:txBody>
      <dsp:txXfrm>
        <a:off x="96930" y="96108"/>
        <a:ext cx="1695262" cy="922668"/>
      </dsp:txXfrm>
    </dsp:sp>
    <dsp:sp modelId="{C18ACE58-1535-495F-BE8B-3103D2DB1030}">
      <dsp:nvSpPr>
        <dsp:cNvPr id="0" name=""/>
        <dsp:cNvSpPr/>
      </dsp:nvSpPr>
      <dsp:spPr>
        <a:xfrm>
          <a:off x="1757442" y="296059"/>
          <a:ext cx="897494" cy="5217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792B1A-6ED7-4FD4-9484-D599275E8458}">
      <dsp:nvSpPr>
        <dsp:cNvPr id="0" name=""/>
        <dsp:cNvSpPr/>
      </dsp:nvSpPr>
      <dsp:spPr>
        <a:xfrm rot="5400000">
          <a:off x="1528717" y="2156742"/>
          <a:ext cx="867764" cy="987919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5E60E0-DEAF-4FE6-8E5C-1989D0290DEC}">
      <dsp:nvSpPr>
        <dsp:cNvPr id="0" name=""/>
        <dsp:cNvSpPr/>
      </dsp:nvSpPr>
      <dsp:spPr>
        <a:xfrm>
          <a:off x="1298812" y="1194807"/>
          <a:ext cx="1460804" cy="1022516"/>
        </a:xfrm>
        <a:prstGeom prst="roundRect">
          <a:avLst>
            <a:gd name="adj" fmla="val 16670"/>
          </a:avLst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solidFill>
                <a:schemeClr val="accent6">
                  <a:lumMod val="75000"/>
                </a:schemeClr>
              </a:solidFill>
            </a:rPr>
            <a:t>Договор </a:t>
          </a:r>
          <a:r>
            <a:rPr lang="ru-RU" sz="1000" b="1" kern="1200" dirty="0">
              <a:solidFill>
                <a:schemeClr val="accent6">
                  <a:lumMod val="75000"/>
                </a:schemeClr>
              </a:solidFill>
            </a:rPr>
            <a:t>(распределение ролей, предварительное планирование сюжета)</a:t>
          </a:r>
        </a:p>
      </dsp:txBody>
      <dsp:txXfrm>
        <a:off x="1348736" y="1244731"/>
        <a:ext cx="1360956" cy="922668"/>
      </dsp:txXfrm>
    </dsp:sp>
    <dsp:sp modelId="{B0ACDE60-A949-4A78-848A-F6D658C523B4}">
      <dsp:nvSpPr>
        <dsp:cNvPr id="0" name=""/>
        <dsp:cNvSpPr/>
      </dsp:nvSpPr>
      <dsp:spPr>
        <a:xfrm>
          <a:off x="4939872" y="179572"/>
          <a:ext cx="242026" cy="8264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FA3BC2-4B08-4E2F-AD53-BCA80BC64500}">
      <dsp:nvSpPr>
        <dsp:cNvPr id="0" name=""/>
        <dsp:cNvSpPr/>
      </dsp:nvSpPr>
      <dsp:spPr>
        <a:xfrm rot="5400000">
          <a:off x="2780524" y="3305365"/>
          <a:ext cx="867764" cy="987919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E13035-1953-43C8-9FD9-474DDDBA1616}">
      <dsp:nvSpPr>
        <dsp:cNvPr id="0" name=""/>
        <dsp:cNvSpPr/>
      </dsp:nvSpPr>
      <dsp:spPr>
        <a:xfrm>
          <a:off x="2550619" y="2343430"/>
          <a:ext cx="1460804" cy="1022516"/>
        </a:xfrm>
        <a:prstGeom prst="roundRect">
          <a:avLst>
            <a:gd name="adj" fmla="val 16670"/>
          </a:avLst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solidFill>
                <a:schemeClr val="accent6">
                  <a:lumMod val="75000"/>
                </a:schemeClr>
              </a:solidFill>
            </a:rPr>
            <a:t>Создание среды своей игры</a:t>
          </a:r>
        </a:p>
      </dsp:txBody>
      <dsp:txXfrm>
        <a:off x="2600543" y="2393354"/>
        <a:ext cx="1360956" cy="922668"/>
      </dsp:txXfrm>
    </dsp:sp>
    <dsp:sp modelId="{AD348316-812F-472D-925B-72CDA2D5553B}">
      <dsp:nvSpPr>
        <dsp:cNvPr id="0" name=""/>
        <dsp:cNvSpPr/>
      </dsp:nvSpPr>
      <dsp:spPr>
        <a:xfrm>
          <a:off x="4369039" y="2656784"/>
          <a:ext cx="347219" cy="3947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D96F5A-C5AE-4E40-B197-1FA8985FF77C}">
      <dsp:nvSpPr>
        <dsp:cNvPr id="0" name=""/>
        <dsp:cNvSpPr/>
      </dsp:nvSpPr>
      <dsp:spPr>
        <a:xfrm rot="5400000">
          <a:off x="4187679" y="4453988"/>
          <a:ext cx="867764" cy="987919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B22CF3-0E7F-41A3-9AEF-2B5F775800B3}">
      <dsp:nvSpPr>
        <dsp:cNvPr id="0" name=""/>
        <dsp:cNvSpPr/>
      </dsp:nvSpPr>
      <dsp:spPr>
        <a:xfrm>
          <a:off x="3802425" y="3492053"/>
          <a:ext cx="1771503" cy="1022516"/>
        </a:xfrm>
        <a:prstGeom prst="roundRect">
          <a:avLst>
            <a:gd name="adj" fmla="val 16670"/>
          </a:avLst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chemeClr val="accent6">
                  <a:lumMod val="75000"/>
                </a:schemeClr>
              </a:solidFill>
            </a:rPr>
            <a:t>Процесс «</a:t>
          </a:r>
          <a:r>
            <a:rPr lang="ru-RU" sz="1400" b="1" kern="1200" dirty="0" err="1">
              <a:solidFill>
                <a:schemeClr val="accent6">
                  <a:lumMod val="75000"/>
                </a:schemeClr>
              </a:solidFill>
            </a:rPr>
            <a:t>выигрывания</a:t>
          </a:r>
          <a:r>
            <a:rPr lang="ru-RU" sz="1400" b="1" kern="1200" dirty="0">
              <a:solidFill>
                <a:schemeClr val="accent6">
                  <a:lumMod val="75000"/>
                </a:schemeClr>
              </a:solidFill>
            </a:rPr>
            <a:t>»</a:t>
          </a:r>
        </a:p>
      </dsp:txBody>
      <dsp:txXfrm>
        <a:off x="3852349" y="3541977"/>
        <a:ext cx="1671655" cy="922668"/>
      </dsp:txXfrm>
    </dsp:sp>
    <dsp:sp modelId="{0B8C92AC-6DA6-4531-9640-B75AD30FBA0A}">
      <dsp:nvSpPr>
        <dsp:cNvPr id="0" name=""/>
        <dsp:cNvSpPr/>
      </dsp:nvSpPr>
      <dsp:spPr>
        <a:xfrm>
          <a:off x="5418579" y="3589573"/>
          <a:ext cx="1062450" cy="8264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6BD75E-09B8-454F-8FC4-361BF76D6DBB}">
      <dsp:nvSpPr>
        <dsp:cNvPr id="0" name=""/>
        <dsp:cNvSpPr/>
      </dsp:nvSpPr>
      <dsp:spPr>
        <a:xfrm rot="5400000">
          <a:off x="5284136" y="5602610"/>
          <a:ext cx="867764" cy="987919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2504A4-889F-4703-AA4B-01D1FFFAE714}">
      <dsp:nvSpPr>
        <dsp:cNvPr id="0" name=""/>
        <dsp:cNvSpPr/>
      </dsp:nvSpPr>
      <dsp:spPr>
        <a:xfrm>
          <a:off x="5054231" y="4640676"/>
          <a:ext cx="1460804" cy="1022516"/>
        </a:xfrm>
        <a:prstGeom prst="roundRect">
          <a:avLst>
            <a:gd name="adj" fmla="val 16670"/>
          </a:avLst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chemeClr val="accent6">
                  <a:lumMod val="75000"/>
                </a:schemeClr>
              </a:solidFill>
            </a:rPr>
            <a:t>Собственно игра</a:t>
          </a:r>
        </a:p>
      </dsp:txBody>
      <dsp:txXfrm>
        <a:off x="5104155" y="4690600"/>
        <a:ext cx="1360956" cy="922668"/>
      </dsp:txXfrm>
    </dsp:sp>
    <dsp:sp modelId="{8427358C-A547-49AC-9C00-DE215EDBC521}">
      <dsp:nvSpPr>
        <dsp:cNvPr id="0" name=""/>
        <dsp:cNvSpPr/>
      </dsp:nvSpPr>
      <dsp:spPr>
        <a:xfrm>
          <a:off x="6515036" y="4738196"/>
          <a:ext cx="1062450" cy="8264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8B35FD-A5D8-4918-A8D7-9D9216DB3EB1}">
      <dsp:nvSpPr>
        <dsp:cNvPr id="0" name=""/>
        <dsp:cNvSpPr/>
      </dsp:nvSpPr>
      <dsp:spPr>
        <a:xfrm>
          <a:off x="6306038" y="5789299"/>
          <a:ext cx="1996204" cy="1022516"/>
        </a:xfrm>
        <a:prstGeom prst="roundRect">
          <a:avLst>
            <a:gd name="adj" fmla="val 16670"/>
          </a:avLst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chemeClr val="accent6">
                  <a:lumMod val="75000"/>
                </a:schemeClr>
              </a:solidFill>
            </a:rPr>
            <a:t>Планирование продолжения</a:t>
          </a:r>
        </a:p>
      </dsp:txBody>
      <dsp:txXfrm>
        <a:off x="6355962" y="5839223"/>
        <a:ext cx="1896356" cy="922668"/>
      </dsp:txXfrm>
    </dsp:sp>
    <dsp:sp modelId="{8845AF01-F0E4-4F8F-9866-E4FB1497CF19}">
      <dsp:nvSpPr>
        <dsp:cNvPr id="0" name=""/>
        <dsp:cNvSpPr/>
      </dsp:nvSpPr>
      <dsp:spPr>
        <a:xfrm>
          <a:off x="8034543" y="5886819"/>
          <a:ext cx="1062450" cy="8264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2800" kern="1200"/>
        </a:p>
      </dsp:txBody>
      <dsp:txXfrm>
        <a:off x="8034543" y="5886819"/>
        <a:ext cx="1062450" cy="8264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41" name="Google Shape;44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/>
              <a:t>Нет, в настоящие игры не играет!</a:t>
            </a:r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7FC648CA-9D4F-4F04-AAB2-8A845BBBEE4A}" type="slidenum">
              <a:rPr lang="ru-RU" altLang="ru-RU" smtClean="0"/>
              <a:pPr/>
              <a:t>21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557653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/>
              <a:t>Гладких Н.В. «Маленькие боги». Илья Красильщик «Пластилиновый город. А. Гречишников «Михуньи царства». А.Кротов «Страна ККР». Точки роста игры!</a:t>
            </a:r>
          </a:p>
        </p:txBody>
      </p:sp>
      <p:sp>
        <p:nvSpPr>
          <p:cNvPr id="286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B10C68B3-0F13-4B3B-8342-9A284FCEAA9C}" type="slidenum">
              <a:rPr lang="ru-RU" altLang="ru-RU" smtClean="0"/>
              <a:pPr/>
              <a:t>22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103793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/>
              <a:t>Учить игре или не учить?..</a:t>
            </a:r>
          </a:p>
        </p:txBody>
      </p:sp>
      <p:sp>
        <p:nvSpPr>
          <p:cNvPr id="3994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8A509EB-A15E-491E-8FE5-9B5CD0B9A5C1}" type="slidenum">
              <a:rPr lang="ru-RU" altLang="ru-RU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23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72558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/>
              <a:t>Взрослый как носитель игрового опыта, игровой культуры!!!</a:t>
            </a:r>
          </a:p>
        </p:txBody>
      </p:sp>
      <p:sp>
        <p:nvSpPr>
          <p:cNvPr id="460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B40B164B-F13D-4E3E-BDB8-9C1D81875ED8}" type="slidenum">
              <a:rPr lang="ru-RU" altLang="ru-RU" smtClean="0"/>
              <a:pPr/>
              <a:t>24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816718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/>
              <a:t>Взрослый как носитель игрового опыта, игровой культуры!!!</a:t>
            </a:r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99184715-B3E7-4429-A001-CE22AABBD7FC}" type="slidenum">
              <a:rPr lang="ru-RU" altLang="ru-RU" smtClean="0"/>
              <a:pPr/>
              <a:t>26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865097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Образ слайда 1">
            <a:extLst>
              <a:ext uri="{FF2B5EF4-FFF2-40B4-BE49-F238E27FC236}">
                <a16:creationId xmlns:a16="http://schemas.microsoft.com/office/drawing/2014/main" id="{84B573BD-2A3C-F9FF-5A8F-5CE22674E8E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Заметки 2">
            <a:extLst>
              <a:ext uri="{FF2B5EF4-FFF2-40B4-BE49-F238E27FC236}">
                <a16:creationId xmlns:a16="http://schemas.microsoft.com/office/drawing/2014/main" id="{13957A1B-B9C4-E6B3-1984-7B08731241A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/>
              <a:t>Гекльберри Фин</a:t>
            </a:r>
          </a:p>
        </p:txBody>
      </p:sp>
      <p:sp>
        <p:nvSpPr>
          <p:cNvPr id="20484" name="Номер слайда 3">
            <a:extLst>
              <a:ext uri="{FF2B5EF4-FFF2-40B4-BE49-F238E27FC236}">
                <a16:creationId xmlns:a16="http://schemas.microsoft.com/office/drawing/2014/main" id="{C942B2F3-8E90-7FA8-D226-B20B1942D3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27EB14E-D892-4B90-BE34-F4E005FEAE30}" type="slidenum">
              <a:rPr lang="ru-RU" altLang="ru-RU" smtClean="0">
                <a:latin typeface="Calibri" panose="020F0502020204030204" pitchFamily="34" charset="0"/>
                <a:cs typeface="Arial" panose="020B0604020202020204" pitchFamily="34" charset="0"/>
              </a:rPr>
              <a:pPr/>
              <a:t>27</a:t>
            </a:fld>
            <a:endParaRPr lang="ru-RU" altLang="ru-RU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Образ слайда 1">
            <a:extLst>
              <a:ext uri="{FF2B5EF4-FFF2-40B4-BE49-F238E27FC236}">
                <a16:creationId xmlns:a16="http://schemas.microsoft.com/office/drawing/2014/main" id="{310EBB13-A709-82B9-6850-22A057D5A0E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Заметки 2">
            <a:extLst>
              <a:ext uri="{FF2B5EF4-FFF2-40B4-BE49-F238E27FC236}">
                <a16:creationId xmlns:a16="http://schemas.microsoft.com/office/drawing/2014/main" id="{493C48DB-D34E-F86D-D5C9-AF827609E44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/>
              <a:t>Полный цикл настоящей игры!!!</a:t>
            </a:r>
          </a:p>
        </p:txBody>
      </p:sp>
      <p:sp>
        <p:nvSpPr>
          <p:cNvPr id="37892" name="Номер слайда 3">
            <a:extLst>
              <a:ext uri="{FF2B5EF4-FFF2-40B4-BE49-F238E27FC236}">
                <a16:creationId xmlns:a16="http://schemas.microsoft.com/office/drawing/2014/main" id="{D0692B4B-4D5B-D0C1-499B-E73D64A25E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6C47085-C724-418F-B05F-AC73995DD7B7}" type="slidenum">
              <a:rPr lang="ru-RU" altLang="ru-RU" smtClean="0">
                <a:latin typeface="Calibri" panose="020F0502020204030204" pitchFamily="34" charset="0"/>
                <a:cs typeface="Arial" panose="020B0604020202020204" pitchFamily="34" charset="0"/>
              </a:rPr>
              <a:pPr/>
              <a:t>28</a:t>
            </a:fld>
            <a:endParaRPr lang="ru-RU" altLang="ru-RU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Образ слайда 1">
            <a:extLst>
              <a:ext uri="{FF2B5EF4-FFF2-40B4-BE49-F238E27FC236}">
                <a16:creationId xmlns:a16="http://schemas.microsoft.com/office/drawing/2014/main" id="{732B08AC-2589-9CBD-DC76-35EBF60969A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Заметки 2">
            <a:extLst>
              <a:ext uri="{FF2B5EF4-FFF2-40B4-BE49-F238E27FC236}">
                <a16:creationId xmlns:a16="http://schemas.microsoft.com/office/drawing/2014/main" id="{C57A2497-39EF-5F01-2818-B9F23F36CC3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/>
              <a:t>Гекльберри Фин</a:t>
            </a:r>
          </a:p>
        </p:txBody>
      </p:sp>
      <p:sp>
        <p:nvSpPr>
          <p:cNvPr id="53252" name="Номер слайда 3">
            <a:extLst>
              <a:ext uri="{FF2B5EF4-FFF2-40B4-BE49-F238E27FC236}">
                <a16:creationId xmlns:a16="http://schemas.microsoft.com/office/drawing/2014/main" id="{E8739FDA-99A7-AB18-541A-43162E21DB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0F5C3E62-BF72-4A31-9C0D-C28989C7F9DD}" type="slidenum">
              <a:rPr lang="ru-RU" altLang="ru-RU"/>
              <a:pPr/>
              <a:t>31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5018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2D7F6236-C4A3-4C45-9F32-E8D5B934DD2D}" type="slidenum">
              <a:rPr lang="ru-RU" altLang="ru-RU" smtClean="0"/>
              <a:pPr/>
              <a:t>32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546089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6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6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6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499769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6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015902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ru-RU"/>
              <a:t>Анализ практики ДОУ свидетельствует об углублении противоречия между признанием роли игры в развитии ребенка и явным перевесом педагогического процесса в сторону обучения детей. Всякая деятельность способствует возникновению личностных новообразований по мер того, как человек становится ее субъектом. В свою очередь , освоение позиции субъекта позволяет личности творить, проявлять активность, создавая собственный стиль осуществления этой деятельности. Именно в процессе игры педагог может решить воспитательные и образовательные задачи в ненавязчивой форме, вызвав у ребенка положительные эмоции с минимальными волевыми усилиями. Игра является тем средством воздействия, усилие мысли, легко и свободно стимулирует их к познанию, которое побуждает у детей. Функция самореализации: игра – полигон человеческой практики, проверки и применения опыта. Коммуникативная – вводит в мир человеческих отношений. Диагностическая функция: максимальное проявление себя в игре, ребенок проверяет силы, самовыражается, самоутверждается. Игротерапевтическая (коррекционная) функция. Игра – процесс, в котором проигрывает свои чувства, выводя их на поверхность, получая возможность взглянуть на них со стороны и либо научиться управлять ими, либо отказаться от них. Очень важно понимать особенность детского возраста: центр психической работы ребенка лежит не в его интеллекте, а в эмоциях, но это не ослабляет работы мышления, а придает ей другой характер. Вся познавательная деятельность ребенка направлена теми целями, которые выдвигаются эмоциональной сферой и сферой активности. Такое сочетание оптимально представлено в игре.</a:t>
            </a:r>
          </a:p>
        </p:txBody>
      </p:sp>
      <p:sp>
        <p:nvSpPr>
          <p:cNvPr id="102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68620C9-F3E4-4C07-ABCF-0ED71F8B951B}" type="slidenum">
              <a:rPr lang="ru-RU" altLang="ru-RU" smtClean="0"/>
              <a:pPr>
                <a:spcBef>
                  <a:spcPct val="0"/>
                </a:spcBef>
              </a:pPr>
              <a:t>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149244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2150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60A7215-CBDA-4525-A99B-437CE7623884}" type="slidenum">
              <a:rPr lang="ru-RU" altLang="ru-RU" smtClean="0"/>
              <a:pPr/>
              <a:t>12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043757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ru-RU" b="1" dirty="0">
                <a:solidFill>
                  <a:schemeClr val="accent5"/>
                </a:solidFill>
              </a:rPr>
              <a:t>(М. </a:t>
            </a:r>
            <a:r>
              <a:rPr lang="ru-RU" b="1" dirty="0" err="1">
                <a:solidFill>
                  <a:schemeClr val="accent5"/>
                </a:solidFill>
              </a:rPr>
              <a:t>Келар-Труска</a:t>
            </a:r>
            <a:r>
              <a:rPr lang="ru-RU" b="1" dirty="0">
                <a:solidFill>
                  <a:schemeClr val="accent5"/>
                </a:solidFill>
              </a:rPr>
              <a:t> и др.)</a:t>
            </a:r>
          </a:p>
          <a:p>
            <a:pPr>
              <a:defRPr/>
            </a:pPr>
            <a:r>
              <a:rPr lang="ru-RU" b="1" dirty="0">
                <a:solidFill>
                  <a:schemeClr val="accent5"/>
                </a:solidFill>
              </a:rPr>
              <a:t>(</a:t>
            </a:r>
            <a:r>
              <a:rPr lang="ru-RU" b="1" dirty="0" err="1">
                <a:solidFill>
                  <a:schemeClr val="accent5"/>
                </a:solidFill>
              </a:rPr>
              <a:t>П.Грэй</a:t>
            </a:r>
            <a:r>
              <a:rPr lang="ru-RU" b="1" dirty="0">
                <a:solidFill>
                  <a:schemeClr val="accent5"/>
                </a:solidFill>
              </a:rPr>
              <a:t>, Ст. Браун, </a:t>
            </a:r>
            <a:r>
              <a:rPr lang="ru-RU" b="1" dirty="0" err="1">
                <a:solidFill>
                  <a:schemeClr val="accent5"/>
                </a:solidFill>
              </a:rPr>
              <a:t>Кр</a:t>
            </a:r>
            <a:r>
              <a:rPr lang="ru-RU" b="1" dirty="0">
                <a:solidFill>
                  <a:schemeClr val="accent5"/>
                </a:solidFill>
              </a:rPr>
              <a:t>. </a:t>
            </a:r>
            <a:r>
              <a:rPr lang="ru-RU" b="1" dirty="0" err="1">
                <a:solidFill>
                  <a:schemeClr val="accent5"/>
                </a:solidFill>
              </a:rPr>
              <a:t>Воган</a:t>
            </a:r>
            <a:r>
              <a:rPr lang="ru-RU" b="1" dirty="0">
                <a:solidFill>
                  <a:schemeClr val="accent5"/>
                </a:solidFill>
              </a:rPr>
              <a:t> и др.)</a:t>
            </a:r>
          </a:p>
          <a:p>
            <a:pPr>
              <a:defRPr/>
            </a:pPr>
            <a:endParaRPr lang="ru-RU" dirty="0"/>
          </a:p>
        </p:txBody>
      </p:sp>
      <p:sp>
        <p:nvSpPr>
          <p:cNvPr id="358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9630BA-1A5C-4520-AFC6-449CB2EA51C7}" type="slidenum">
              <a:rPr lang="ru-RU" altLang="ru-RU" smtClean="0"/>
              <a:pPr/>
              <a:t>13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611169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/>
              <a:t>Ребенок – творец собственной деятельности!!!</a:t>
            </a:r>
          </a:p>
        </p:txBody>
      </p:sp>
      <p:sp>
        <p:nvSpPr>
          <p:cNvPr id="1536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51313C4C-1861-4427-A422-CCC1E41075F6}" type="slidenum">
              <a:rPr lang="ru-RU" altLang="ru-RU" smtClean="0"/>
              <a:pPr/>
              <a:t>17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075100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/>
              <a:t>Риски: Чем больше возможностей реальных действий представляет игрушка, тем хуже игра, так как оптическое поле сильнее смыслового! </a:t>
            </a:r>
          </a:p>
          <a:p>
            <a:r>
              <a:rPr lang="ru-RU" altLang="ru-RU"/>
              <a:t>Чем более знакомы роль и сюжет, тем сильнее действие «ролевых шаблонов», тем сложнее их преодолеть!</a:t>
            </a:r>
          </a:p>
        </p:txBody>
      </p:sp>
      <p:sp>
        <p:nvSpPr>
          <p:cNvPr id="2662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3D3911CE-581E-488B-9D9A-B23B61A5C056}" type="slidenum">
              <a:rPr lang="ru-RU" altLang="ru-RU" smtClean="0"/>
              <a:pPr/>
              <a:t>20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545266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6000"/>
              <a:buFont typeface="Anton"/>
              <a:buNone/>
              <a:defRPr sz="6000">
                <a:solidFill>
                  <a:srgbClr val="00206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2400"/>
              <a:buNone/>
              <a:defRPr sz="2400">
                <a:solidFill>
                  <a:srgbClr val="002060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dt" idx="10"/>
          </p:nvPr>
        </p:nvSpPr>
        <p:spPr>
          <a:xfrm>
            <a:off x="0" y="6627303"/>
            <a:ext cx="1069206" cy="230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sldNum" idx="12"/>
          </p:nvPr>
        </p:nvSpPr>
        <p:spPr>
          <a:xfrm>
            <a:off x="11196587" y="6551802"/>
            <a:ext cx="995413" cy="306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8"/>
          <p:cNvSpPr txBox="1">
            <a:spLocks noGrp="1"/>
          </p:cNvSpPr>
          <p:nvPr>
            <p:ph type="title"/>
          </p:nvPr>
        </p:nvSpPr>
        <p:spPr>
          <a:xfrm>
            <a:off x="2223756" y="365125"/>
            <a:ext cx="9646158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28"/>
          <p:cNvSpPr txBox="1">
            <a:spLocks noGrp="1"/>
          </p:cNvSpPr>
          <p:nvPr>
            <p:ph type="body" idx="1"/>
          </p:nvPr>
        </p:nvSpPr>
        <p:spPr>
          <a:xfrm>
            <a:off x="2223756" y="1825625"/>
            <a:ext cx="9646158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0" name="Google Shape;200;p28"/>
          <p:cNvSpPr txBox="1">
            <a:spLocks noGrp="1"/>
          </p:cNvSpPr>
          <p:nvPr>
            <p:ph type="dt" idx="10"/>
          </p:nvPr>
        </p:nvSpPr>
        <p:spPr>
          <a:xfrm>
            <a:off x="2223756" y="6356350"/>
            <a:ext cx="14922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28"/>
          <p:cNvSpPr txBox="1">
            <a:spLocks noGrp="1"/>
          </p:cNvSpPr>
          <p:nvPr>
            <p:ph type="ftr" idx="11"/>
          </p:nvPr>
        </p:nvSpPr>
        <p:spPr>
          <a:xfrm>
            <a:off x="4363975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28"/>
          <p:cNvSpPr txBox="1">
            <a:spLocks noGrp="1"/>
          </p:cNvSpPr>
          <p:nvPr>
            <p:ph type="sldNum" idx="12"/>
          </p:nvPr>
        </p:nvSpPr>
        <p:spPr>
          <a:xfrm>
            <a:off x="9126714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27"/>
          <p:cNvSpPr txBox="1">
            <a:spLocks noGrp="1"/>
          </p:cNvSpPr>
          <p:nvPr>
            <p:ph type="ctrTitle"/>
          </p:nvPr>
        </p:nvSpPr>
        <p:spPr>
          <a:xfrm>
            <a:off x="504825" y="1122363"/>
            <a:ext cx="11134725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6000"/>
              <a:buFont typeface="Anton"/>
              <a:buNone/>
              <a:defRPr sz="6000">
                <a:solidFill>
                  <a:srgbClr val="00206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27"/>
          <p:cNvSpPr txBox="1">
            <a:spLocks noGrp="1"/>
          </p:cNvSpPr>
          <p:nvPr>
            <p:ph type="subTitle" idx="1"/>
          </p:nvPr>
        </p:nvSpPr>
        <p:spPr>
          <a:xfrm>
            <a:off x="504825" y="3602038"/>
            <a:ext cx="11134725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2400"/>
              <a:buNone/>
              <a:defRPr sz="2400">
                <a:solidFill>
                  <a:srgbClr val="002060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7" name="Google Shape;207;p27"/>
          <p:cNvSpPr txBox="1">
            <a:spLocks noGrp="1"/>
          </p:cNvSpPr>
          <p:nvPr>
            <p:ph type="dt" idx="10"/>
          </p:nvPr>
        </p:nvSpPr>
        <p:spPr>
          <a:xfrm>
            <a:off x="2223756" y="6356350"/>
            <a:ext cx="14922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27"/>
          <p:cNvSpPr txBox="1">
            <a:spLocks noGrp="1"/>
          </p:cNvSpPr>
          <p:nvPr>
            <p:ph type="ftr" idx="11"/>
          </p:nvPr>
        </p:nvSpPr>
        <p:spPr>
          <a:xfrm>
            <a:off x="4363975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27"/>
          <p:cNvSpPr txBox="1">
            <a:spLocks noGrp="1"/>
          </p:cNvSpPr>
          <p:nvPr>
            <p:ph type="sldNum" idx="12"/>
          </p:nvPr>
        </p:nvSpPr>
        <p:spPr>
          <a:xfrm>
            <a:off x="9126714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9"/>
          <p:cNvSpPr txBox="1">
            <a:spLocks noGrp="1"/>
          </p:cNvSpPr>
          <p:nvPr>
            <p:ph type="title"/>
          </p:nvPr>
        </p:nvSpPr>
        <p:spPr>
          <a:xfrm>
            <a:off x="2223756" y="1709738"/>
            <a:ext cx="9646158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nton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29"/>
          <p:cNvSpPr txBox="1">
            <a:spLocks noGrp="1"/>
          </p:cNvSpPr>
          <p:nvPr>
            <p:ph type="body" idx="1"/>
          </p:nvPr>
        </p:nvSpPr>
        <p:spPr>
          <a:xfrm>
            <a:off x="2223756" y="4589463"/>
            <a:ext cx="9646158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13" name="Google Shape;213;p29"/>
          <p:cNvSpPr txBox="1">
            <a:spLocks noGrp="1"/>
          </p:cNvSpPr>
          <p:nvPr>
            <p:ph type="dt" idx="10"/>
          </p:nvPr>
        </p:nvSpPr>
        <p:spPr>
          <a:xfrm>
            <a:off x="2223756" y="6356350"/>
            <a:ext cx="14922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29"/>
          <p:cNvSpPr txBox="1">
            <a:spLocks noGrp="1"/>
          </p:cNvSpPr>
          <p:nvPr>
            <p:ph type="ftr" idx="11"/>
          </p:nvPr>
        </p:nvSpPr>
        <p:spPr>
          <a:xfrm>
            <a:off x="4363975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29"/>
          <p:cNvSpPr txBox="1">
            <a:spLocks noGrp="1"/>
          </p:cNvSpPr>
          <p:nvPr>
            <p:ph type="sldNum" idx="12"/>
          </p:nvPr>
        </p:nvSpPr>
        <p:spPr>
          <a:xfrm>
            <a:off x="9126714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0"/>
          <p:cNvSpPr txBox="1">
            <a:spLocks noGrp="1"/>
          </p:cNvSpPr>
          <p:nvPr>
            <p:ph type="title"/>
          </p:nvPr>
        </p:nvSpPr>
        <p:spPr>
          <a:xfrm>
            <a:off x="2223756" y="365125"/>
            <a:ext cx="9646158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30"/>
          <p:cNvSpPr txBox="1">
            <a:spLocks noGrp="1"/>
          </p:cNvSpPr>
          <p:nvPr>
            <p:ph type="body" idx="1"/>
          </p:nvPr>
        </p:nvSpPr>
        <p:spPr>
          <a:xfrm>
            <a:off x="2233281" y="1847850"/>
            <a:ext cx="474345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9" name="Google Shape;219;p30"/>
          <p:cNvSpPr txBox="1">
            <a:spLocks noGrp="1"/>
          </p:cNvSpPr>
          <p:nvPr>
            <p:ph type="body" idx="2"/>
          </p:nvPr>
        </p:nvSpPr>
        <p:spPr>
          <a:xfrm>
            <a:off x="7126464" y="1847850"/>
            <a:ext cx="474345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0" name="Google Shape;220;p30"/>
          <p:cNvSpPr txBox="1">
            <a:spLocks noGrp="1"/>
          </p:cNvSpPr>
          <p:nvPr>
            <p:ph type="dt" idx="10"/>
          </p:nvPr>
        </p:nvSpPr>
        <p:spPr>
          <a:xfrm>
            <a:off x="2223756" y="6356350"/>
            <a:ext cx="14922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30"/>
          <p:cNvSpPr txBox="1">
            <a:spLocks noGrp="1"/>
          </p:cNvSpPr>
          <p:nvPr>
            <p:ph type="ftr" idx="11"/>
          </p:nvPr>
        </p:nvSpPr>
        <p:spPr>
          <a:xfrm>
            <a:off x="4363975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30"/>
          <p:cNvSpPr txBox="1">
            <a:spLocks noGrp="1"/>
          </p:cNvSpPr>
          <p:nvPr>
            <p:ph type="sldNum" idx="12"/>
          </p:nvPr>
        </p:nvSpPr>
        <p:spPr>
          <a:xfrm>
            <a:off x="9126714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1"/>
          <p:cNvSpPr txBox="1">
            <a:spLocks noGrp="1"/>
          </p:cNvSpPr>
          <p:nvPr>
            <p:ph type="title"/>
          </p:nvPr>
        </p:nvSpPr>
        <p:spPr>
          <a:xfrm>
            <a:off x="2223756" y="365125"/>
            <a:ext cx="9646157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31"/>
          <p:cNvSpPr txBox="1">
            <a:spLocks noGrp="1"/>
          </p:cNvSpPr>
          <p:nvPr>
            <p:ph type="body" idx="1"/>
          </p:nvPr>
        </p:nvSpPr>
        <p:spPr>
          <a:xfrm>
            <a:off x="2237710" y="1681163"/>
            <a:ext cx="475987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26" name="Google Shape;226;p31"/>
          <p:cNvSpPr txBox="1">
            <a:spLocks noGrp="1"/>
          </p:cNvSpPr>
          <p:nvPr>
            <p:ph type="body" idx="2"/>
          </p:nvPr>
        </p:nvSpPr>
        <p:spPr>
          <a:xfrm>
            <a:off x="2237710" y="2505075"/>
            <a:ext cx="475987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7" name="Google Shape;227;p31"/>
          <p:cNvSpPr txBox="1">
            <a:spLocks noGrp="1"/>
          </p:cNvSpPr>
          <p:nvPr>
            <p:ph type="body" idx="3"/>
          </p:nvPr>
        </p:nvSpPr>
        <p:spPr>
          <a:xfrm>
            <a:off x="7086600" y="1681163"/>
            <a:ext cx="4783314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28" name="Google Shape;228;p31"/>
          <p:cNvSpPr txBox="1">
            <a:spLocks noGrp="1"/>
          </p:cNvSpPr>
          <p:nvPr>
            <p:ph type="body" idx="4"/>
          </p:nvPr>
        </p:nvSpPr>
        <p:spPr>
          <a:xfrm>
            <a:off x="7086600" y="2505075"/>
            <a:ext cx="4783314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9" name="Google Shape;229;p31"/>
          <p:cNvSpPr txBox="1">
            <a:spLocks noGrp="1"/>
          </p:cNvSpPr>
          <p:nvPr>
            <p:ph type="dt" idx="10"/>
          </p:nvPr>
        </p:nvSpPr>
        <p:spPr>
          <a:xfrm>
            <a:off x="2223756" y="6356350"/>
            <a:ext cx="14922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31"/>
          <p:cNvSpPr txBox="1">
            <a:spLocks noGrp="1"/>
          </p:cNvSpPr>
          <p:nvPr>
            <p:ph type="ftr" idx="11"/>
          </p:nvPr>
        </p:nvSpPr>
        <p:spPr>
          <a:xfrm>
            <a:off x="4363975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31"/>
          <p:cNvSpPr txBox="1">
            <a:spLocks noGrp="1"/>
          </p:cNvSpPr>
          <p:nvPr>
            <p:ph type="sldNum" idx="12"/>
          </p:nvPr>
        </p:nvSpPr>
        <p:spPr>
          <a:xfrm>
            <a:off x="9126714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2"/>
          <p:cNvSpPr txBox="1">
            <a:spLocks noGrp="1"/>
          </p:cNvSpPr>
          <p:nvPr>
            <p:ph type="title"/>
          </p:nvPr>
        </p:nvSpPr>
        <p:spPr>
          <a:xfrm>
            <a:off x="2223756" y="365125"/>
            <a:ext cx="9646158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32"/>
          <p:cNvSpPr txBox="1">
            <a:spLocks noGrp="1"/>
          </p:cNvSpPr>
          <p:nvPr>
            <p:ph type="dt" idx="10"/>
          </p:nvPr>
        </p:nvSpPr>
        <p:spPr>
          <a:xfrm>
            <a:off x="2223756" y="6356350"/>
            <a:ext cx="14922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32"/>
          <p:cNvSpPr txBox="1">
            <a:spLocks noGrp="1"/>
          </p:cNvSpPr>
          <p:nvPr>
            <p:ph type="ftr" idx="11"/>
          </p:nvPr>
        </p:nvSpPr>
        <p:spPr>
          <a:xfrm>
            <a:off x="4363975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32"/>
          <p:cNvSpPr txBox="1">
            <a:spLocks noGrp="1"/>
          </p:cNvSpPr>
          <p:nvPr>
            <p:ph type="sldNum" idx="12"/>
          </p:nvPr>
        </p:nvSpPr>
        <p:spPr>
          <a:xfrm>
            <a:off x="9126714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3"/>
          <p:cNvSpPr txBox="1">
            <a:spLocks noGrp="1"/>
          </p:cNvSpPr>
          <p:nvPr>
            <p:ph type="dt" idx="10"/>
          </p:nvPr>
        </p:nvSpPr>
        <p:spPr>
          <a:xfrm>
            <a:off x="2223756" y="6356350"/>
            <a:ext cx="14922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33"/>
          <p:cNvSpPr txBox="1">
            <a:spLocks noGrp="1"/>
          </p:cNvSpPr>
          <p:nvPr>
            <p:ph type="ftr" idx="11"/>
          </p:nvPr>
        </p:nvSpPr>
        <p:spPr>
          <a:xfrm>
            <a:off x="4363975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33"/>
          <p:cNvSpPr txBox="1">
            <a:spLocks noGrp="1"/>
          </p:cNvSpPr>
          <p:nvPr>
            <p:ph type="sldNum" idx="12"/>
          </p:nvPr>
        </p:nvSpPr>
        <p:spPr>
          <a:xfrm>
            <a:off x="9126714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4"/>
          <p:cNvSpPr txBox="1">
            <a:spLocks noGrp="1"/>
          </p:cNvSpPr>
          <p:nvPr>
            <p:ph type="title"/>
          </p:nvPr>
        </p:nvSpPr>
        <p:spPr>
          <a:xfrm>
            <a:off x="2223755" y="457200"/>
            <a:ext cx="3748419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nton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34"/>
          <p:cNvSpPr txBox="1">
            <a:spLocks noGrp="1"/>
          </p:cNvSpPr>
          <p:nvPr>
            <p:ph type="body" idx="1"/>
          </p:nvPr>
        </p:nvSpPr>
        <p:spPr>
          <a:xfrm>
            <a:off x="6095999" y="995363"/>
            <a:ext cx="5765977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44" name="Google Shape;244;p34"/>
          <p:cNvSpPr txBox="1">
            <a:spLocks noGrp="1"/>
          </p:cNvSpPr>
          <p:nvPr>
            <p:ph type="body" idx="2"/>
          </p:nvPr>
        </p:nvSpPr>
        <p:spPr>
          <a:xfrm>
            <a:off x="2223755" y="2057400"/>
            <a:ext cx="3748419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5" name="Google Shape;245;p34"/>
          <p:cNvSpPr txBox="1">
            <a:spLocks noGrp="1"/>
          </p:cNvSpPr>
          <p:nvPr>
            <p:ph type="dt" idx="10"/>
          </p:nvPr>
        </p:nvSpPr>
        <p:spPr>
          <a:xfrm>
            <a:off x="2223756" y="6356350"/>
            <a:ext cx="14922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6" name="Google Shape;246;p34"/>
          <p:cNvSpPr txBox="1">
            <a:spLocks noGrp="1"/>
          </p:cNvSpPr>
          <p:nvPr>
            <p:ph type="ftr" idx="11"/>
          </p:nvPr>
        </p:nvSpPr>
        <p:spPr>
          <a:xfrm>
            <a:off x="4363975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7" name="Google Shape;247;p34"/>
          <p:cNvSpPr txBox="1">
            <a:spLocks noGrp="1"/>
          </p:cNvSpPr>
          <p:nvPr>
            <p:ph type="sldNum" idx="12"/>
          </p:nvPr>
        </p:nvSpPr>
        <p:spPr>
          <a:xfrm>
            <a:off x="9126714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5"/>
          <p:cNvSpPr txBox="1">
            <a:spLocks noGrp="1"/>
          </p:cNvSpPr>
          <p:nvPr>
            <p:ph type="title"/>
          </p:nvPr>
        </p:nvSpPr>
        <p:spPr>
          <a:xfrm>
            <a:off x="2223756" y="449262"/>
            <a:ext cx="3757944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nton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35"/>
          <p:cNvSpPr>
            <a:spLocks noGrp="1"/>
          </p:cNvSpPr>
          <p:nvPr>
            <p:ph type="pic" idx="2"/>
          </p:nvPr>
        </p:nvSpPr>
        <p:spPr>
          <a:xfrm>
            <a:off x="6095999" y="987425"/>
            <a:ext cx="5746927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251" name="Google Shape;251;p35"/>
          <p:cNvSpPr txBox="1">
            <a:spLocks noGrp="1"/>
          </p:cNvSpPr>
          <p:nvPr>
            <p:ph type="body" idx="1"/>
          </p:nvPr>
        </p:nvSpPr>
        <p:spPr>
          <a:xfrm>
            <a:off x="2223756" y="2049462"/>
            <a:ext cx="3757944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52" name="Google Shape;252;p35"/>
          <p:cNvSpPr txBox="1">
            <a:spLocks noGrp="1"/>
          </p:cNvSpPr>
          <p:nvPr>
            <p:ph type="dt" idx="10"/>
          </p:nvPr>
        </p:nvSpPr>
        <p:spPr>
          <a:xfrm>
            <a:off x="2223756" y="6356350"/>
            <a:ext cx="14922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3" name="Google Shape;253;p35"/>
          <p:cNvSpPr txBox="1">
            <a:spLocks noGrp="1"/>
          </p:cNvSpPr>
          <p:nvPr>
            <p:ph type="ftr" idx="11"/>
          </p:nvPr>
        </p:nvSpPr>
        <p:spPr>
          <a:xfrm>
            <a:off x="4363975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4" name="Google Shape;254;p35"/>
          <p:cNvSpPr txBox="1">
            <a:spLocks noGrp="1"/>
          </p:cNvSpPr>
          <p:nvPr>
            <p:ph type="sldNum" idx="12"/>
          </p:nvPr>
        </p:nvSpPr>
        <p:spPr>
          <a:xfrm>
            <a:off x="9126714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6"/>
          <p:cNvSpPr txBox="1">
            <a:spLocks noGrp="1"/>
          </p:cNvSpPr>
          <p:nvPr>
            <p:ph type="title"/>
          </p:nvPr>
        </p:nvSpPr>
        <p:spPr>
          <a:xfrm>
            <a:off x="2223756" y="365125"/>
            <a:ext cx="9646158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36"/>
          <p:cNvSpPr txBox="1">
            <a:spLocks noGrp="1"/>
          </p:cNvSpPr>
          <p:nvPr>
            <p:ph type="body" idx="1"/>
          </p:nvPr>
        </p:nvSpPr>
        <p:spPr>
          <a:xfrm rot="5400000">
            <a:off x="4871166" y="-821785"/>
            <a:ext cx="4351338" cy="96461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8" name="Google Shape;258;p36"/>
          <p:cNvSpPr txBox="1">
            <a:spLocks noGrp="1"/>
          </p:cNvSpPr>
          <p:nvPr>
            <p:ph type="dt" idx="10"/>
          </p:nvPr>
        </p:nvSpPr>
        <p:spPr>
          <a:xfrm>
            <a:off x="2223756" y="6356350"/>
            <a:ext cx="14922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36"/>
          <p:cNvSpPr txBox="1">
            <a:spLocks noGrp="1"/>
          </p:cNvSpPr>
          <p:nvPr>
            <p:ph type="ftr" idx="11"/>
          </p:nvPr>
        </p:nvSpPr>
        <p:spPr>
          <a:xfrm>
            <a:off x="4363975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36"/>
          <p:cNvSpPr txBox="1">
            <a:spLocks noGrp="1"/>
          </p:cNvSpPr>
          <p:nvPr>
            <p:ph type="sldNum" idx="12"/>
          </p:nvPr>
        </p:nvSpPr>
        <p:spPr>
          <a:xfrm>
            <a:off x="9126714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4"/>
          <p:cNvSpPr txBox="1">
            <a:spLocks noGrp="1"/>
          </p:cNvSpPr>
          <p:nvPr>
            <p:ph type="title"/>
          </p:nvPr>
        </p:nvSpPr>
        <p:spPr>
          <a:xfrm>
            <a:off x="2936146" y="365125"/>
            <a:ext cx="841765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4"/>
          <p:cNvSpPr txBox="1">
            <a:spLocks noGrp="1"/>
          </p:cNvSpPr>
          <p:nvPr>
            <p:ph type="body" idx="1"/>
          </p:nvPr>
        </p:nvSpPr>
        <p:spPr>
          <a:xfrm>
            <a:off x="2936146" y="1825625"/>
            <a:ext cx="8417653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4"/>
          <p:cNvSpPr txBox="1">
            <a:spLocks noGrp="1"/>
          </p:cNvSpPr>
          <p:nvPr>
            <p:ph type="dt" idx="10"/>
          </p:nvPr>
        </p:nvSpPr>
        <p:spPr>
          <a:xfrm>
            <a:off x="2135746" y="6356350"/>
            <a:ext cx="144565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44" name="Google Shape;44;p4"/>
          <p:cNvSpPr/>
          <p:nvPr/>
        </p:nvSpPr>
        <p:spPr>
          <a:xfrm>
            <a:off x="142875" y="1528444"/>
            <a:ext cx="1701800" cy="45719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7"/>
          <p:cNvSpPr txBox="1">
            <a:spLocks noGrp="1"/>
          </p:cNvSpPr>
          <p:nvPr>
            <p:ph type="title"/>
          </p:nvPr>
        </p:nvSpPr>
        <p:spPr>
          <a:xfrm rot="5400000">
            <a:off x="7649545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37"/>
          <p:cNvSpPr txBox="1">
            <a:spLocks noGrp="1"/>
          </p:cNvSpPr>
          <p:nvPr>
            <p:ph type="body" idx="1"/>
          </p:nvPr>
        </p:nvSpPr>
        <p:spPr>
          <a:xfrm rot="5400000">
            <a:off x="2750266" y="-161385"/>
            <a:ext cx="5811838" cy="6864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4" name="Google Shape;264;p37"/>
          <p:cNvSpPr txBox="1">
            <a:spLocks noGrp="1"/>
          </p:cNvSpPr>
          <p:nvPr>
            <p:ph type="dt" idx="10"/>
          </p:nvPr>
        </p:nvSpPr>
        <p:spPr>
          <a:xfrm>
            <a:off x="2223756" y="6356350"/>
            <a:ext cx="14922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37"/>
          <p:cNvSpPr txBox="1">
            <a:spLocks noGrp="1"/>
          </p:cNvSpPr>
          <p:nvPr>
            <p:ph type="ftr" idx="11"/>
          </p:nvPr>
        </p:nvSpPr>
        <p:spPr>
          <a:xfrm>
            <a:off x="4363975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6" name="Google Shape;266;p37"/>
          <p:cNvSpPr txBox="1">
            <a:spLocks noGrp="1"/>
          </p:cNvSpPr>
          <p:nvPr>
            <p:ph type="sldNum" idx="12"/>
          </p:nvPr>
        </p:nvSpPr>
        <p:spPr>
          <a:xfrm>
            <a:off x="9126714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52"/>
          <p:cNvSpPr txBox="1">
            <a:spLocks noGrp="1"/>
          </p:cNvSpPr>
          <p:nvPr>
            <p:ph type="title"/>
          </p:nvPr>
        </p:nvSpPr>
        <p:spPr>
          <a:xfrm>
            <a:off x="2223756" y="365125"/>
            <a:ext cx="9646158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52"/>
          <p:cNvSpPr txBox="1">
            <a:spLocks noGrp="1"/>
          </p:cNvSpPr>
          <p:nvPr>
            <p:ph type="body" idx="1"/>
          </p:nvPr>
        </p:nvSpPr>
        <p:spPr>
          <a:xfrm>
            <a:off x="2223756" y="1825625"/>
            <a:ext cx="9646158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2" name="Google Shape;372;p52"/>
          <p:cNvSpPr txBox="1">
            <a:spLocks noGrp="1"/>
          </p:cNvSpPr>
          <p:nvPr>
            <p:ph type="dt" idx="10"/>
          </p:nvPr>
        </p:nvSpPr>
        <p:spPr>
          <a:xfrm>
            <a:off x="2223756" y="6356350"/>
            <a:ext cx="14922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52"/>
          <p:cNvSpPr txBox="1">
            <a:spLocks noGrp="1"/>
          </p:cNvSpPr>
          <p:nvPr>
            <p:ph type="ftr" idx="11"/>
          </p:nvPr>
        </p:nvSpPr>
        <p:spPr>
          <a:xfrm>
            <a:off x="4363975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52"/>
          <p:cNvSpPr txBox="1">
            <a:spLocks noGrp="1"/>
          </p:cNvSpPr>
          <p:nvPr>
            <p:ph type="sldNum" idx="12"/>
          </p:nvPr>
        </p:nvSpPr>
        <p:spPr>
          <a:xfrm>
            <a:off x="9126714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" name="Google Shape;376;p5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p51"/>
          <p:cNvSpPr txBox="1">
            <a:spLocks noGrp="1"/>
          </p:cNvSpPr>
          <p:nvPr>
            <p:ph type="ctrTitle"/>
          </p:nvPr>
        </p:nvSpPr>
        <p:spPr>
          <a:xfrm>
            <a:off x="504825" y="1122363"/>
            <a:ext cx="11134725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6000"/>
              <a:buFont typeface="Anton"/>
              <a:buNone/>
              <a:defRPr sz="6000">
                <a:solidFill>
                  <a:srgbClr val="00206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" name="Google Shape;378;p51"/>
          <p:cNvSpPr txBox="1">
            <a:spLocks noGrp="1"/>
          </p:cNvSpPr>
          <p:nvPr>
            <p:ph type="subTitle" idx="1"/>
          </p:nvPr>
        </p:nvSpPr>
        <p:spPr>
          <a:xfrm>
            <a:off x="504825" y="3602038"/>
            <a:ext cx="11134725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2400"/>
              <a:buNone/>
              <a:defRPr sz="2400">
                <a:solidFill>
                  <a:srgbClr val="002060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79" name="Google Shape;379;p51"/>
          <p:cNvSpPr txBox="1">
            <a:spLocks noGrp="1"/>
          </p:cNvSpPr>
          <p:nvPr>
            <p:ph type="dt" idx="10"/>
          </p:nvPr>
        </p:nvSpPr>
        <p:spPr>
          <a:xfrm>
            <a:off x="2223756" y="6356350"/>
            <a:ext cx="14922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0" name="Google Shape;380;p51"/>
          <p:cNvSpPr txBox="1">
            <a:spLocks noGrp="1"/>
          </p:cNvSpPr>
          <p:nvPr>
            <p:ph type="ftr" idx="11"/>
          </p:nvPr>
        </p:nvSpPr>
        <p:spPr>
          <a:xfrm>
            <a:off x="4363975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1" name="Google Shape;381;p51"/>
          <p:cNvSpPr txBox="1">
            <a:spLocks noGrp="1"/>
          </p:cNvSpPr>
          <p:nvPr>
            <p:ph type="sldNum" idx="12"/>
          </p:nvPr>
        </p:nvSpPr>
        <p:spPr>
          <a:xfrm>
            <a:off x="9126714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53"/>
          <p:cNvSpPr txBox="1">
            <a:spLocks noGrp="1"/>
          </p:cNvSpPr>
          <p:nvPr>
            <p:ph type="title"/>
          </p:nvPr>
        </p:nvSpPr>
        <p:spPr>
          <a:xfrm>
            <a:off x="2223756" y="1709738"/>
            <a:ext cx="9646158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nton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4" name="Google Shape;384;p53"/>
          <p:cNvSpPr txBox="1">
            <a:spLocks noGrp="1"/>
          </p:cNvSpPr>
          <p:nvPr>
            <p:ph type="body" idx="1"/>
          </p:nvPr>
        </p:nvSpPr>
        <p:spPr>
          <a:xfrm>
            <a:off x="2223756" y="4589463"/>
            <a:ext cx="9646158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85" name="Google Shape;385;p53"/>
          <p:cNvSpPr txBox="1">
            <a:spLocks noGrp="1"/>
          </p:cNvSpPr>
          <p:nvPr>
            <p:ph type="dt" idx="10"/>
          </p:nvPr>
        </p:nvSpPr>
        <p:spPr>
          <a:xfrm>
            <a:off x="2223756" y="6356350"/>
            <a:ext cx="14922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6" name="Google Shape;386;p53"/>
          <p:cNvSpPr txBox="1">
            <a:spLocks noGrp="1"/>
          </p:cNvSpPr>
          <p:nvPr>
            <p:ph type="ftr" idx="11"/>
          </p:nvPr>
        </p:nvSpPr>
        <p:spPr>
          <a:xfrm>
            <a:off x="4363975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53"/>
          <p:cNvSpPr txBox="1">
            <a:spLocks noGrp="1"/>
          </p:cNvSpPr>
          <p:nvPr>
            <p:ph type="sldNum" idx="12"/>
          </p:nvPr>
        </p:nvSpPr>
        <p:spPr>
          <a:xfrm>
            <a:off x="9126714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54"/>
          <p:cNvSpPr txBox="1">
            <a:spLocks noGrp="1"/>
          </p:cNvSpPr>
          <p:nvPr>
            <p:ph type="title"/>
          </p:nvPr>
        </p:nvSpPr>
        <p:spPr>
          <a:xfrm>
            <a:off x="2223756" y="365125"/>
            <a:ext cx="9646158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0" name="Google Shape;390;p54"/>
          <p:cNvSpPr txBox="1">
            <a:spLocks noGrp="1"/>
          </p:cNvSpPr>
          <p:nvPr>
            <p:ph type="body" idx="1"/>
          </p:nvPr>
        </p:nvSpPr>
        <p:spPr>
          <a:xfrm>
            <a:off x="2233281" y="1847850"/>
            <a:ext cx="474345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1" name="Google Shape;391;p54"/>
          <p:cNvSpPr txBox="1">
            <a:spLocks noGrp="1"/>
          </p:cNvSpPr>
          <p:nvPr>
            <p:ph type="body" idx="2"/>
          </p:nvPr>
        </p:nvSpPr>
        <p:spPr>
          <a:xfrm>
            <a:off x="7126464" y="1847850"/>
            <a:ext cx="474345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2" name="Google Shape;392;p54"/>
          <p:cNvSpPr txBox="1">
            <a:spLocks noGrp="1"/>
          </p:cNvSpPr>
          <p:nvPr>
            <p:ph type="dt" idx="10"/>
          </p:nvPr>
        </p:nvSpPr>
        <p:spPr>
          <a:xfrm>
            <a:off x="2223756" y="6356350"/>
            <a:ext cx="14922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3" name="Google Shape;393;p54"/>
          <p:cNvSpPr txBox="1">
            <a:spLocks noGrp="1"/>
          </p:cNvSpPr>
          <p:nvPr>
            <p:ph type="ftr" idx="11"/>
          </p:nvPr>
        </p:nvSpPr>
        <p:spPr>
          <a:xfrm>
            <a:off x="4363975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4" name="Google Shape;394;p54"/>
          <p:cNvSpPr txBox="1">
            <a:spLocks noGrp="1"/>
          </p:cNvSpPr>
          <p:nvPr>
            <p:ph type="sldNum" idx="12"/>
          </p:nvPr>
        </p:nvSpPr>
        <p:spPr>
          <a:xfrm>
            <a:off x="9126714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55"/>
          <p:cNvSpPr txBox="1">
            <a:spLocks noGrp="1"/>
          </p:cNvSpPr>
          <p:nvPr>
            <p:ph type="title"/>
          </p:nvPr>
        </p:nvSpPr>
        <p:spPr>
          <a:xfrm>
            <a:off x="2223756" y="365125"/>
            <a:ext cx="9646157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7" name="Google Shape;397;p55"/>
          <p:cNvSpPr txBox="1">
            <a:spLocks noGrp="1"/>
          </p:cNvSpPr>
          <p:nvPr>
            <p:ph type="body" idx="1"/>
          </p:nvPr>
        </p:nvSpPr>
        <p:spPr>
          <a:xfrm>
            <a:off x="2237710" y="1681163"/>
            <a:ext cx="475987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8" name="Google Shape;398;p55"/>
          <p:cNvSpPr txBox="1">
            <a:spLocks noGrp="1"/>
          </p:cNvSpPr>
          <p:nvPr>
            <p:ph type="body" idx="2"/>
          </p:nvPr>
        </p:nvSpPr>
        <p:spPr>
          <a:xfrm>
            <a:off x="2237710" y="2505075"/>
            <a:ext cx="475987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9" name="Google Shape;399;p55"/>
          <p:cNvSpPr txBox="1">
            <a:spLocks noGrp="1"/>
          </p:cNvSpPr>
          <p:nvPr>
            <p:ph type="body" idx="3"/>
          </p:nvPr>
        </p:nvSpPr>
        <p:spPr>
          <a:xfrm>
            <a:off x="7086600" y="1681163"/>
            <a:ext cx="4783314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00" name="Google Shape;400;p55"/>
          <p:cNvSpPr txBox="1">
            <a:spLocks noGrp="1"/>
          </p:cNvSpPr>
          <p:nvPr>
            <p:ph type="body" idx="4"/>
          </p:nvPr>
        </p:nvSpPr>
        <p:spPr>
          <a:xfrm>
            <a:off x="7086600" y="2505075"/>
            <a:ext cx="4783314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1" name="Google Shape;401;p55"/>
          <p:cNvSpPr txBox="1">
            <a:spLocks noGrp="1"/>
          </p:cNvSpPr>
          <p:nvPr>
            <p:ph type="dt" idx="10"/>
          </p:nvPr>
        </p:nvSpPr>
        <p:spPr>
          <a:xfrm>
            <a:off x="2223756" y="6356350"/>
            <a:ext cx="14922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2" name="Google Shape;402;p55"/>
          <p:cNvSpPr txBox="1">
            <a:spLocks noGrp="1"/>
          </p:cNvSpPr>
          <p:nvPr>
            <p:ph type="ftr" idx="11"/>
          </p:nvPr>
        </p:nvSpPr>
        <p:spPr>
          <a:xfrm>
            <a:off x="4363975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3" name="Google Shape;403;p55"/>
          <p:cNvSpPr txBox="1">
            <a:spLocks noGrp="1"/>
          </p:cNvSpPr>
          <p:nvPr>
            <p:ph type="sldNum" idx="12"/>
          </p:nvPr>
        </p:nvSpPr>
        <p:spPr>
          <a:xfrm>
            <a:off x="9126714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56"/>
          <p:cNvSpPr txBox="1">
            <a:spLocks noGrp="1"/>
          </p:cNvSpPr>
          <p:nvPr>
            <p:ph type="title"/>
          </p:nvPr>
        </p:nvSpPr>
        <p:spPr>
          <a:xfrm>
            <a:off x="2223756" y="365125"/>
            <a:ext cx="9646158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6" name="Google Shape;406;p56"/>
          <p:cNvSpPr txBox="1">
            <a:spLocks noGrp="1"/>
          </p:cNvSpPr>
          <p:nvPr>
            <p:ph type="dt" idx="10"/>
          </p:nvPr>
        </p:nvSpPr>
        <p:spPr>
          <a:xfrm>
            <a:off x="2223756" y="6356350"/>
            <a:ext cx="14922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7" name="Google Shape;407;p56"/>
          <p:cNvSpPr txBox="1">
            <a:spLocks noGrp="1"/>
          </p:cNvSpPr>
          <p:nvPr>
            <p:ph type="ftr" idx="11"/>
          </p:nvPr>
        </p:nvSpPr>
        <p:spPr>
          <a:xfrm>
            <a:off x="4363975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8" name="Google Shape;408;p56"/>
          <p:cNvSpPr txBox="1">
            <a:spLocks noGrp="1"/>
          </p:cNvSpPr>
          <p:nvPr>
            <p:ph type="sldNum" idx="12"/>
          </p:nvPr>
        </p:nvSpPr>
        <p:spPr>
          <a:xfrm>
            <a:off x="9126714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57"/>
          <p:cNvSpPr txBox="1">
            <a:spLocks noGrp="1"/>
          </p:cNvSpPr>
          <p:nvPr>
            <p:ph type="dt" idx="10"/>
          </p:nvPr>
        </p:nvSpPr>
        <p:spPr>
          <a:xfrm>
            <a:off x="2223756" y="6356350"/>
            <a:ext cx="14922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1" name="Google Shape;411;p57"/>
          <p:cNvSpPr txBox="1">
            <a:spLocks noGrp="1"/>
          </p:cNvSpPr>
          <p:nvPr>
            <p:ph type="ftr" idx="11"/>
          </p:nvPr>
        </p:nvSpPr>
        <p:spPr>
          <a:xfrm>
            <a:off x="4363975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57"/>
          <p:cNvSpPr txBox="1">
            <a:spLocks noGrp="1"/>
          </p:cNvSpPr>
          <p:nvPr>
            <p:ph type="sldNum" idx="12"/>
          </p:nvPr>
        </p:nvSpPr>
        <p:spPr>
          <a:xfrm>
            <a:off x="9126714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58"/>
          <p:cNvSpPr txBox="1">
            <a:spLocks noGrp="1"/>
          </p:cNvSpPr>
          <p:nvPr>
            <p:ph type="title"/>
          </p:nvPr>
        </p:nvSpPr>
        <p:spPr>
          <a:xfrm>
            <a:off x="2223755" y="457200"/>
            <a:ext cx="3748419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nton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58"/>
          <p:cNvSpPr txBox="1">
            <a:spLocks noGrp="1"/>
          </p:cNvSpPr>
          <p:nvPr>
            <p:ph type="body" idx="1"/>
          </p:nvPr>
        </p:nvSpPr>
        <p:spPr>
          <a:xfrm>
            <a:off x="6095999" y="995363"/>
            <a:ext cx="5765977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16" name="Google Shape;416;p58"/>
          <p:cNvSpPr txBox="1">
            <a:spLocks noGrp="1"/>
          </p:cNvSpPr>
          <p:nvPr>
            <p:ph type="body" idx="2"/>
          </p:nvPr>
        </p:nvSpPr>
        <p:spPr>
          <a:xfrm>
            <a:off x="2223755" y="2057400"/>
            <a:ext cx="3748419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17" name="Google Shape;417;p58"/>
          <p:cNvSpPr txBox="1">
            <a:spLocks noGrp="1"/>
          </p:cNvSpPr>
          <p:nvPr>
            <p:ph type="dt" idx="10"/>
          </p:nvPr>
        </p:nvSpPr>
        <p:spPr>
          <a:xfrm>
            <a:off x="2223756" y="6356350"/>
            <a:ext cx="14922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8" name="Google Shape;418;p58"/>
          <p:cNvSpPr txBox="1">
            <a:spLocks noGrp="1"/>
          </p:cNvSpPr>
          <p:nvPr>
            <p:ph type="ftr" idx="11"/>
          </p:nvPr>
        </p:nvSpPr>
        <p:spPr>
          <a:xfrm>
            <a:off x="4363975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9" name="Google Shape;419;p58"/>
          <p:cNvSpPr txBox="1">
            <a:spLocks noGrp="1"/>
          </p:cNvSpPr>
          <p:nvPr>
            <p:ph type="sldNum" idx="12"/>
          </p:nvPr>
        </p:nvSpPr>
        <p:spPr>
          <a:xfrm>
            <a:off x="9126714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59"/>
          <p:cNvSpPr txBox="1">
            <a:spLocks noGrp="1"/>
          </p:cNvSpPr>
          <p:nvPr>
            <p:ph type="title"/>
          </p:nvPr>
        </p:nvSpPr>
        <p:spPr>
          <a:xfrm>
            <a:off x="2223756" y="449262"/>
            <a:ext cx="3757944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nton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2" name="Google Shape;422;p59"/>
          <p:cNvSpPr>
            <a:spLocks noGrp="1"/>
          </p:cNvSpPr>
          <p:nvPr>
            <p:ph type="pic" idx="2"/>
          </p:nvPr>
        </p:nvSpPr>
        <p:spPr>
          <a:xfrm>
            <a:off x="6095999" y="987425"/>
            <a:ext cx="5746927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423" name="Google Shape;423;p59"/>
          <p:cNvSpPr txBox="1">
            <a:spLocks noGrp="1"/>
          </p:cNvSpPr>
          <p:nvPr>
            <p:ph type="body" idx="1"/>
          </p:nvPr>
        </p:nvSpPr>
        <p:spPr>
          <a:xfrm>
            <a:off x="2223756" y="2049462"/>
            <a:ext cx="3757944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24" name="Google Shape;424;p59"/>
          <p:cNvSpPr txBox="1">
            <a:spLocks noGrp="1"/>
          </p:cNvSpPr>
          <p:nvPr>
            <p:ph type="dt" idx="10"/>
          </p:nvPr>
        </p:nvSpPr>
        <p:spPr>
          <a:xfrm>
            <a:off x="2223756" y="6356350"/>
            <a:ext cx="14922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5" name="Google Shape;425;p59"/>
          <p:cNvSpPr txBox="1">
            <a:spLocks noGrp="1"/>
          </p:cNvSpPr>
          <p:nvPr>
            <p:ph type="ftr" idx="11"/>
          </p:nvPr>
        </p:nvSpPr>
        <p:spPr>
          <a:xfrm>
            <a:off x="4363975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6" name="Google Shape;426;p59"/>
          <p:cNvSpPr txBox="1">
            <a:spLocks noGrp="1"/>
          </p:cNvSpPr>
          <p:nvPr>
            <p:ph type="sldNum" idx="12"/>
          </p:nvPr>
        </p:nvSpPr>
        <p:spPr>
          <a:xfrm>
            <a:off x="9126714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5"/>
          <p:cNvSpPr txBox="1">
            <a:spLocks noGrp="1"/>
          </p:cNvSpPr>
          <p:nvPr>
            <p:ph type="title"/>
          </p:nvPr>
        </p:nvSpPr>
        <p:spPr>
          <a:xfrm>
            <a:off x="2117558" y="1709738"/>
            <a:ext cx="9933271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6000"/>
              <a:buFont typeface="Anton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5"/>
          <p:cNvSpPr txBox="1">
            <a:spLocks noGrp="1"/>
          </p:cNvSpPr>
          <p:nvPr>
            <p:ph type="body" idx="1"/>
          </p:nvPr>
        </p:nvSpPr>
        <p:spPr>
          <a:xfrm>
            <a:off x="2117558" y="4589463"/>
            <a:ext cx="9933271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5"/>
          <p:cNvSpPr txBox="1">
            <a:spLocks noGrp="1"/>
          </p:cNvSpPr>
          <p:nvPr>
            <p:ph type="dt" idx="10"/>
          </p:nvPr>
        </p:nvSpPr>
        <p:spPr>
          <a:xfrm>
            <a:off x="2117558" y="6356350"/>
            <a:ext cx="146384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5"/>
          <p:cNvSpPr txBox="1">
            <a:spLocks noGrp="1"/>
          </p:cNvSpPr>
          <p:nvPr>
            <p:ph type="ftr" idx="11"/>
          </p:nvPr>
        </p:nvSpPr>
        <p:spPr>
          <a:xfrm>
            <a:off x="4368666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5"/>
          <p:cNvSpPr txBox="1">
            <a:spLocks noGrp="1"/>
          </p:cNvSpPr>
          <p:nvPr>
            <p:ph type="sldNum" idx="12"/>
          </p:nvPr>
        </p:nvSpPr>
        <p:spPr>
          <a:xfrm>
            <a:off x="9307629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60"/>
          <p:cNvSpPr txBox="1">
            <a:spLocks noGrp="1"/>
          </p:cNvSpPr>
          <p:nvPr>
            <p:ph type="title"/>
          </p:nvPr>
        </p:nvSpPr>
        <p:spPr>
          <a:xfrm>
            <a:off x="2223756" y="365125"/>
            <a:ext cx="9646158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9" name="Google Shape;429;p60"/>
          <p:cNvSpPr txBox="1">
            <a:spLocks noGrp="1"/>
          </p:cNvSpPr>
          <p:nvPr>
            <p:ph type="body" idx="1"/>
          </p:nvPr>
        </p:nvSpPr>
        <p:spPr>
          <a:xfrm rot="5400000">
            <a:off x="4871166" y="-821785"/>
            <a:ext cx="4351338" cy="96461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0" name="Google Shape;430;p60"/>
          <p:cNvSpPr txBox="1">
            <a:spLocks noGrp="1"/>
          </p:cNvSpPr>
          <p:nvPr>
            <p:ph type="dt" idx="10"/>
          </p:nvPr>
        </p:nvSpPr>
        <p:spPr>
          <a:xfrm>
            <a:off x="2223756" y="6356350"/>
            <a:ext cx="14922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60"/>
          <p:cNvSpPr txBox="1">
            <a:spLocks noGrp="1"/>
          </p:cNvSpPr>
          <p:nvPr>
            <p:ph type="ftr" idx="11"/>
          </p:nvPr>
        </p:nvSpPr>
        <p:spPr>
          <a:xfrm>
            <a:off x="4363975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2" name="Google Shape;432;p60"/>
          <p:cNvSpPr txBox="1">
            <a:spLocks noGrp="1"/>
          </p:cNvSpPr>
          <p:nvPr>
            <p:ph type="sldNum" idx="12"/>
          </p:nvPr>
        </p:nvSpPr>
        <p:spPr>
          <a:xfrm>
            <a:off x="9126714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61"/>
          <p:cNvSpPr txBox="1">
            <a:spLocks noGrp="1"/>
          </p:cNvSpPr>
          <p:nvPr>
            <p:ph type="title"/>
          </p:nvPr>
        </p:nvSpPr>
        <p:spPr>
          <a:xfrm rot="5400000">
            <a:off x="7649545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5" name="Google Shape;435;p61"/>
          <p:cNvSpPr txBox="1">
            <a:spLocks noGrp="1"/>
          </p:cNvSpPr>
          <p:nvPr>
            <p:ph type="body" idx="1"/>
          </p:nvPr>
        </p:nvSpPr>
        <p:spPr>
          <a:xfrm rot="5400000">
            <a:off x="2750266" y="-161385"/>
            <a:ext cx="5811838" cy="6864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6" name="Google Shape;436;p61"/>
          <p:cNvSpPr txBox="1">
            <a:spLocks noGrp="1"/>
          </p:cNvSpPr>
          <p:nvPr>
            <p:ph type="dt" idx="10"/>
          </p:nvPr>
        </p:nvSpPr>
        <p:spPr>
          <a:xfrm>
            <a:off x="2223756" y="6356350"/>
            <a:ext cx="14922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7" name="Google Shape;437;p61"/>
          <p:cNvSpPr txBox="1">
            <a:spLocks noGrp="1"/>
          </p:cNvSpPr>
          <p:nvPr>
            <p:ph type="ftr" idx="11"/>
          </p:nvPr>
        </p:nvSpPr>
        <p:spPr>
          <a:xfrm>
            <a:off x="4363975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8" name="Google Shape;438;p61"/>
          <p:cNvSpPr txBox="1">
            <a:spLocks noGrp="1"/>
          </p:cNvSpPr>
          <p:nvPr>
            <p:ph type="sldNum" idx="12"/>
          </p:nvPr>
        </p:nvSpPr>
        <p:spPr>
          <a:xfrm>
            <a:off x="9126714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6"/>
          <p:cNvSpPr txBox="1">
            <a:spLocks noGrp="1"/>
          </p:cNvSpPr>
          <p:nvPr>
            <p:ph type="title"/>
          </p:nvPr>
        </p:nvSpPr>
        <p:spPr>
          <a:xfrm>
            <a:off x="2936146" y="365125"/>
            <a:ext cx="841765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"/>
          <p:cNvSpPr txBox="1">
            <a:spLocks noGrp="1"/>
          </p:cNvSpPr>
          <p:nvPr>
            <p:ph type="body" idx="1"/>
          </p:nvPr>
        </p:nvSpPr>
        <p:spPr>
          <a:xfrm>
            <a:off x="2233061" y="1825625"/>
            <a:ext cx="4604886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6"/>
          <p:cNvSpPr txBox="1">
            <a:spLocks noGrp="1"/>
          </p:cNvSpPr>
          <p:nvPr>
            <p:ph type="body" idx="2"/>
          </p:nvPr>
        </p:nvSpPr>
        <p:spPr>
          <a:xfrm>
            <a:off x="7201301" y="1825625"/>
            <a:ext cx="4753276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6"/>
          <p:cNvSpPr txBox="1">
            <a:spLocks noGrp="1"/>
          </p:cNvSpPr>
          <p:nvPr>
            <p:ph type="dt" idx="10"/>
          </p:nvPr>
        </p:nvSpPr>
        <p:spPr>
          <a:xfrm>
            <a:off x="2233060" y="6356350"/>
            <a:ext cx="1348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6"/>
          <p:cNvSpPr txBox="1">
            <a:spLocks noGrp="1"/>
          </p:cNvSpPr>
          <p:nvPr>
            <p:ph type="ftr" idx="11"/>
          </p:nvPr>
        </p:nvSpPr>
        <p:spPr>
          <a:xfrm>
            <a:off x="4338988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6"/>
          <p:cNvSpPr txBox="1">
            <a:spLocks noGrp="1"/>
          </p:cNvSpPr>
          <p:nvPr>
            <p:ph type="sldNum" idx="12"/>
          </p:nvPr>
        </p:nvSpPr>
        <p:spPr>
          <a:xfrm>
            <a:off x="9211377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7"/>
          <p:cNvSpPr txBox="1">
            <a:spLocks noGrp="1"/>
          </p:cNvSpPr>
          <p:nvPr>
            <p:ph type="title"/>
          </p:nvPr>
        </p:nvSpPr>
        <p:spPr>
          <a:xfrm>
            <a:off x="2579570" y="365125"/>
            <a:ext cx="8775817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Anton"/>
              <a:buNone/>
              <a:defRPr>
                <a:latin typeface="Anton"/>
                <a:ea typeface="Anton"/>
                <a:cs typeface="Anton"/>
                <a:sym typeface="Anto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7"/>
          <p:cNvSpPr txBox="1">
            <a:spLocks noGrp="1"/>
          </p:cNvSpPr>
          <p:nvPr>
            <p:ph type="body" idx="1"/>
          </p:nvPr>
        </p:nvSpPr>
        <p:spPr>
          <a:xfrm>
            <a:off x="2579568" y="1681163"/>
            <a:ext cx="390505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2400"/>
              <a:buNone/>
              <a:defRPr sz="2400" b="1">
                <a:latin typeface="Anton"/>
                <a:ea typeface="Anton"/>
                <a:cs typeface="Anton"/>
                <a:sym typeface="Anton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1" name="Google Shape;61;p7"/>
          <p:cNvSpPr txBox="1">
            <a:spLocks noGrp="1"/>
          </p:cNvSpPr>
          <p:nvPr>
            <p:ph type="body" idx="2"/>
          </p:nvPr>
        </p:nvSpPr>
        <p:spPr>
          <a:xfrm>
            <a:off x="2579570" y="2505075"/>
            <a:ext cx="390505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2800"/>
              <a:buChar char="•"/>
              <a:defRPr>
                <a:latin typeface="Anton"/>
                <a:ea typeface="Anton"/>
                <a:cs typeface="Anton"/>
                <a:sym typeface="Anton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2400"/>
              <a:buChar char="•"/>
              <a:defRPr>
                <a:latin typeface="Anton"/>
                <a:ea typeface="Anton"/>
                <a:cs typeface="Anton"/>
                <a:sym typeface="Anton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2000"/>
              <a:buChar char="•"/>
              <a:defRPr>
                <a:latin typeface="Anton"/>
                <a:ea typeface="Anton"/>
                <a:cs typeface="Anton"/>
                <a:sym typeface="Anton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>
                <a:latin typeface="Anton"/>
                <a:ea typeface="Anton"/>
                <a:cs typeface="Anton"/>
                <a:sym typeface="Anton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>
                <a:latin typeface="Anton"/>
                <a:ea typeface="Anton"/>
                <a:cs typeface="Anton"/>
                <a:sym typeface="Anton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7"/>
          <p:cNvSpPr txBox="1">
            <a:spLocks noGrp="1"/>
          </p:cNvSpPr>
          <p:nvPr>
            <p:ph type="body" idx="3"/>
          </p:nvPr>
        </p:nvSpPr>
        <p:spPr>
          <a:xfrm>
            <a:off x="6920564" y="1681163"/>
            <a:ext cx="4434824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2400"/>
              <a:buNone/>
              <a:defRPr sz="2400" b="1">
                <a:latin typeface="Anton"/>
                <a:ea typeface="Anton"/>
                <a:cs typeface="Anton"/>
                <a:sym typeface="Anton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3" name="Google Shape;63;p7"/>
          <p:cNvSpPr txBox="1">
            <a:spLocks noGrp="1"/>
          </p:cNvSpPr>
          <p:nvPr>
            <p:ph type="body" idx="4"/>
          </p:nvPr>
        </p:nvSpPr>
        <p:spPr>
          <a:xfrm>
            <a:off x="6920564" y="2505075"/>
            <a:ext cx="4434823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2800"/>
              <a:buChar char="•"/>
              <a:defRPr>
                <a:latin typeface="Anton"/>
                <a:ea typeface="Anton"/>
                <a:cs typeface="Anton"/>
                <a:sym typeface="Anton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2400"/>
              <a:buChar char="•"/>
              <a:defRPr>
                <a:latin typeface="Anton"/>
                <a:ea typeface="Anton"/>
                <a:cs typeface="Anton"/>
                <a:sym typeface="Anton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2000"/>
              <a:buChar char="•"/>
              <a:defRPr>
                <a:latin typeface="Anton"/>
                <a:ea typeface="Anton"/>
                <a:cs typeface="Anton"/>
                <a:sym typeface="Anton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>
                <a:latin typeface="Anton"/>
                <a:ea typeface="Anton"/>
                <a:cs typeface="Anton"/>
                <a:sym typeface="Anton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>
                <a:latin typeface="Anton"/>
                <a:ea typeface="Anton"/>
                <a:cs typeface="Anton"/>
                <a:sym typeface="Anton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4" name="Google Shape;64;p7"/>
          <p:cNvSpPr txBox="1">
            <a:spLocks noGrp="1"/>
          </p:cNvSpPr>
          <p:nvPr>
            <p:ph type="dt" idx="10"/>
          </p:nvPr>
        </p:nvSpPr>
        <p:spPr>
          <a:xfrm>
            <a:off x="2579568" y="6356350"/>
            <a:ext cx="10018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8"/>
          <p:cNvSpPr txBox="1">
            <a:spLocks noGrp="1"/>
          </p:cNvSpPr>
          <p:nvPr>
            <p:ph type="title"/>
          </p:nvPr>
        </p:nvSpPr>
        <p:spPr>
          <a:xfrm>
            <a:off x="2936146" y="365125"/>
            <a:ext cx="841765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8"/>
          <p:cNvSpPr txBox="1">
            <a:spLocks noGrp="1"/>
          </p:cNvSpPr>
          <p:nvPr>
            <p:ph type="dt" idx="10"/>
          </p:nvPr>
        </p:nvSpPr>
        <p:spPr>
          <a:xfrm>
            <a:off x="2175308" y="6356350"/>
            <a:ext cx="140609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9"/>
          <p:cNvSpPr txBox="1">
            <a:spLocks noGrp="1"/>
          </p:cNvSpPr>
          <p:nvPr>
            <p:ph type="dt" idx="10"/>
          </p:nvPr>
        </p:nvSpPr>
        <p:spPr>
          <a:xfrm>
            <a:off x="2300438" y="6356350"/>
            <a:ext cx="12809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2"/>
          <p:cNvSpPr txBox="1">
            <a:spLocks noGrp="1"/>
          </p:cNvSpPr>
          <p:nvPr>
            <p:ph type="title"/>
          </p:nvPr>
        </p:nvSpPr>
        <p:spPr>
          <a:xfrm>
            <a:off x="2936146" y="365125"/>
            <a:ext cx="841765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2"/>
          <p:cNvSpPr txBox="1">
            <a:spLocks noGrp="1"/>
          </p:cNvSpPr>
          <p:nvPr>
            <p:ph type="body" idx="1"/>
          </p:nvPr>
        </p:nvSpPr>
        <p:spPr>
          <a:xfrm rot="5400000">
            <a:off x="4969303" y="-207532"/>
            <a:ext cx="4351338" cy="8417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6" name="Google Shape;86;p12"/>
          <p:cNvSpPr txBox="1">
            <a:spLocks noGrp="1"/>
          </p:cNvSpPr>
          <p:nvPr>
            <p:ph type="dt" idx="10"/>
          </p:nvPr>
        </p:nvSpPr>
        <p:spPr>
          <a:xfrm>
            <a:off x="2117558" y="6356350"/>
            <a:ext cx="146384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3"/>
          <p:cNvSpPr txBox="1">
            <a:spLocks noGrp="1"/>
          </p:cNvSpPr>
          <p:nvPr>
            <p:ph type="body" idx="1"/>
          </p:nvPr>
        </p:nvSpPr>
        <p:spPr>
          <a:xfrm rot="5400000">
            <a:off x="2520924" y="125387"/>
            <a:ext cx="5811838" cy="6291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2" name="Google Shape;92;p13"/>
          <p:cNvSpPr txBox="1">
            <a:spLocks noGrp="1"/>
          </p:cNvSpPr>
          <p:nvPr>
            <p:ph type="dt" idx="10"/>
          </p:nvPr>
        </p:nvSpPr>
        <p:spPr>
          <a:xfrm>
            <a:off x="2281186" y="6356350"/>
            <a:ext cx="130021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5.png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17" Type="http://schemas.openxmlformats.org/officeDocument/2006/relationships/image" Target="../media/image13.png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image" Target="../media/image11.png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image" Target="../media/image10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17" Type="http://schemas.openxmlformats.org/officeDocument/2006/relationships/image" Target="../media/image13.png"/><Relationship Id="rId2" Type="http://schemas.openxmlformats.org/officeDocument/2006/relationships/slideLayout" Target="../slideLayouts/slideLayout22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11.png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image" Target="../media/image1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title"/>
          </p:nvPr>
        </p:nvSpPr>
        <p:spPr>
          <a:xfrm>
            <a:off x="2936146" y="365125"/>
            <a:ext cx="841765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Anton"/>
              <a:buNone/>
              <a:defRPr sz="4400" b="0" i="0" u="none" strike="noStrike" cap="none">
                <a:solidFill>
                  <a:srgbClr val="002060"/>
                </a:solidFill>
                <a:latin typeface="Anton"/>
                <a:ea typeface="Anton"/>
                <a:cs typeface="Anton"/>
                <a:sym typeface="Anto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body" idx="1"/>
          </p:nvPr>
        </p:nvSpPr>
        <p:spPr>
          <a:xfrm>
            <a:off x="2936146" y="1825625"/>
            <a:ext cx="8417653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2060"/>
                </a:solidFill>
                <a:latin typeface="Anton"/>
                <a:ea typeface="Anton"/>
                <a:cs typeface="Anton"/>
                <a:sym typeface="Anton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2060"/>
                </a:solidFill>
                <a:latin typeface="Anton"/>
                <a:ea typeface="Anton"/>
                <a:cs typeface="Anton"/>
                <a:sym typeface="Anton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2060"/>
                </a:solidFill>
                <a:latin typeface="Anton"/>
                <a:ea typeface="Anton"/>
                <a:cs typeface="Anton"/>
                <a:sym typeface="Anton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2060"/>
                </a:solidFill>
                <a:latin typeface="Anton"/>
                <a:ea typeface="Anton"/>
                <a:cs typeface="Anton"/>
                <a:sym typeface="Anton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2060"/>
                </a:solidFill>
                <a:latin typeface="Anton"/>
                <a:ea typeface="Anton"/>
                <a:cs typeface="Anton"/>
                <a:sym typeface="Anton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2135746" y="6356350"/>
            <a:ext cx="144565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0" y="0"/>
            <a:ext cx="1988191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" name="Google Shape;16;p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11264" y="531314"/>
            <a:ext cx="1765662" cy="993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35565" y="5534614"/>
            <a:ext cx="97455" cy="97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35565" y="5811274"/>
            <a:ext cx="97455" cy="97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235565" y="5989532"/>
            <a:ext cx="97455" cy="97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2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235564" y="6207310"/>
            <a:ext cx="97455" cy="9745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2"/>
          <p:cNvSpPr txBox="1"/>
          <p:nvPr/>
        </p:nvSpPr>
        <p:spPr>
          <a:xfrm>
            <a:off x="322086" y="5454759"/>
            <a:ext cx="1647208" cy="907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-RU" sz="800" b="0" i="0" u="none" strike="noStrike" cap="none">
                <a:solidFill>
                  <a:srgbClr val="CEF0FF"/>
                </a:solidFill>
                <a:latin typeface="PT Sans"/>
                <a:ea typeface="PT Sans"/>
                <a:cs typeface="PT Sans"/>
                <a:sym typeface="PT Sans"/>
              </a:rPr>
              <a:t>197136, Санкт-Петербург, Чкаловский пр., 25а лит.А.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</a:pPr>
            <a:endParaRPr sz="300" b="0" i="0" u="none" strike="noStrike" cap="none">
              <a:solidFill>
                <a:srgbClr val="CEF0FF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ru-RU" sz="700" b="0" i="0" u="none" strike="noStrike" cap="none">
                <a:solidFill>
                  <a:srgbClr val="CEF0FF"/>
                </a:solidFill>
                <a:latin typeface="Calibri"/>
                <a:ea typeface="Calibri"/>
                <a:cs typeface="Calibri"/>
                <a:sym typeface="Calibri"/>
              </a:rPr>
              <a:t>Пн-Пт с 09:00 до 17:00, без обеда</a:t>
            </a:r>
            <a:br>
              <a:rPr lang="ru-RU" sz="700" b="0" i="0" u="none" strike="noStrike" cap="none">
                <a:solidFill>
                  <a:srgbClr val="CEF0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-RU" sz="300" b="0" i="0" u="none" strike="noStrike" cap="none">
                <a:solidFill>
                  <a:srgbClr val="CEF0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700" b="0" i="0" u="none" strike="noStrike" cap="none">
              <a:solidFill>
                <a:srgbClr val="CEF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ru-RU" sz="700" b="0" i="0" u="none" strike="noStrike" cap="none">
                <a:solidFill>
                  <a:srgbClr val="CEF0FF"/>
                </a:solidFill>
                <a:latin typeface="Calibri"/>
                <a:ea typeface="Calibri"/>
                <a:cs typeface="Calibri"/>
                <a:sym typeface="Calibri"/>
              </a:rPr>
              <a:t>+7 (812) 372-52-96 учебно-методический центр</a:t>
            </a:r>
            <a:br>
              <a:rPr lang="ru-RU" sz="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-RU" sz="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7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ru-RU" sz="700" b="0" i="0" u="none" strike="noStrike" cap="none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office@loiro.ru / uio@loiro.ru </a:t>
            </a:r>
            <a:endParaRPr sz="800" b="0" i="0" u="none" strike="noStrike" cap="none">
              <a:solidFill>
                <a:srgbClr val="00B0F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" name="Google Shape;22;p2"/>
          <p:cNvPicPr preferRelativeResize="0"/>
          <p:nvPr/>
        </p:nvPicPr>
        <p:blipFill rotWithShape="1">
          <a:blip r:embed="rId16">
            <a:alphaModFix amt="35000"/>
          </a:blip>
          <a:srcRect r="72040" b="36940"/>
          <a:stretch/>
        </p:blipFill>
        <p:spPr>
          <a:xfrm>
            <a:off x="-147555" y="202131"/>
            <a:ext cx="2136809" cy="518239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2"/>
          <p:cNvSpPr txBox="1"/>
          <p:nvPr/>
        </p:nvSpPr>
        <p:spPr>
          <a:xfrm>
            <a:off x="142875" y="1643063"/>
            <a:ext cx="1724025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0" i="0" u="none" strike="noStrike" cap="none">
                <a:solidFill>
                  <a:srgbClr val="CEF0FF"/>
                </a:solidFill>
                <a:latin typeface="Calibri"/>
                <a:ea typeface="Calibri"/>
                <a:cs typeface="Calibri"/>
                <a:sym typeface="Calibri"/>
              </a:rPr>
              <a:t>Ленинградский областной институт развития образования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p2"/>
          <p:cNvSpPr/>
          <p:nvPr/>
        </p:nvSpPr>
        <p:spPr>
          <a:xfrm>
            <a:off x="142875" y="1528444"/>
            <a:ext cx="1701800" cy="45719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8" r:id="rId8"/>
    <p:sldLayoutId id="2147483659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6"/>
          <p:cNvSpPr/>
          <p:nvPr/>
        </p:nvSpPr>
        <p:spPr>
          <a:xfrm>
            <a:off x="1987550" y="-1"/>
            <a:ext cx="10204450" cy="6858001"/>
          </a:xfrm>
          <a:prstGeom prst="rect">
            <a:avLst/>
          </a:prstGeom>
          <a:solidFill>
            <a:srgbClr val="99B2D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p26"/>
          <p:cNvSpPr/>
          <p:nvPr/>
        </p:nvSpPr>
        <p:spPr>
          <a:xfrm>
            <a:off x="0" y="0"/>
            <a:ext cx="1988191" cy="6858000"/>
          </a:xfrm>
          <a:prstGeom prst="rect">
            <a:avLst/>
          </a:prstGeom>
          <a:solidFill>
            <a:srgbClr val="D8E2F3"/>
          </a:solidFill>
          <a:ln w="12700" cap="flat" cmpd="sng">
            <a:solidFill>
              <a:srgbClr val="DAE3F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4" name="Google Shape;184;p26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81453" y="587143"/>
            <a:ext cx="1139339" cy="733046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26"/>
          <p:cNvSpPr txBox="1">
            <a:spLocks noGrp="1"/>
          </p:cNvSpPr>
          <p:nvPr>
            <p:ph type="title"/>
          </p:nvPr>
        </p:nvSpPr>
        <p:spPr>
          <a:xfrm>
            <a:off x="2223756" y="365125"/>
            <a:ext cx="9646158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nton"/>
              <a:buNone/>
              <a:defRPr sz="4400" b="0" i="0" u="none" strike="noStrike" cap="none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6" name="Google Shape;186;p26"/>
          <p:cNvSpPr txBox="1">
            <a:spLocks noGrp="1"/>
          </p:cNvSpPr>
          <p:nvPr>
            <p:ph type="body" idx="1"/>
          </p:nvPr>
        </p:nvSpPr>
        <p:spPr>
          <a:xfrm>
            <a:off x="2223756" y="1825625"/>
            <a:ext cx="9646158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7" name="Google Shape;187;p26"/>
          <p:cNvSpPr txBox="1">
            <a:spLocks noGrp="1"/>
          </p:cNvSpPr>
          <p:nvPr>
            <p:ph type="dt" idx="10"/>
          </p:nvPr>
        </p:nvSpPr>
        <p:spPr>
          <a:xfrm>
            <a:off x="2223756" y="6356350"/>
            <a:ext cx="14922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8" name="Google Shape;188;p26"/>
          <p:cNvSpPr txBox="1">
            <a:spLocks noGrp="1"/>
          </p:cNvSpPr>
          <p:nvPr>
            <p:ph type="ftr" idx="11"/>
          </p:nvPr>
        </p:nvSpPr>
        <p:spPr>
          <a:xfrm>
            <a:off x="4363975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9" name="Google Shape;189;p26"/>
          <p:cNvSpPr txBox="1">
            <a:spLocks noGrp="1"/>
          </p:cNvSpPr>
          <p:nvPr>
            <p:ph type="sldNum" idx="12"/>
          </p:nvPr>
        </p:nvSpPr>
        <p:spPr>
          <a:xfrm>
            <a:off x="9126714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pic>
        <p:nvPicPr>
          <p:cNvPr id="190" name="Google Shape;190;p26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235565" y="5534614"/>
            <a:ext cx="97455" cy="97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6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235565" y="5811274"/>
            <a:ext cx="97455" cy="97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6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235565" y="5989532"/>
            <a:ext cx="97455" cy="97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6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235564" y="6207310"/>
            <a:ext cx="97455" cy="97455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26"/>
          <p:cNvSpPr txBox="1"/>
          <p:nvPr/>
        </p:nvSpPr>
        <p:spPr>
          <a:xfrm>
            <a:off x="322086" y="5454759"/>
            <a:ext cx="1647208" cy="907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-RU" sz="800" b="0" i="0" u="none" strike="noStrike" cap="none">
                <a:solidFill>
                  <a:srgbClr val="002060"/>
                </a:solidFill>
                <a:latin typeface="PT Sans"/>
                <a:ea typeface="PT Sans"/>
                <a:cs typeface="PT Sans"/>
                <a:sym typeface="PT Sans"/>
              </a:rPr>
              <a:t>197136, Санкт-Петербург, Чкаловский пр., 25а лит.А.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</a:pPr>
            <a:endParaRPr sz="300" b="0" i="0" u="none" strike="noStrike" cap="none">
              <a:solidFill>
                <a:srgbClr val="002060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ru-RU" sz="7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Пн-Пт с 09:00 до 17:00, без обеда</a:t>
            </a:r>
            <a:br>
              <a:rPr lang="ru-RU" sz="7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-RU" sz="3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700" b="0" i="0" u="none" strike="noStrike" cap="non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ru-RU" sz="7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+7 (812) 372-52-96 учебно-методический центр</a:t>
            </a:r>
            <a:br>
              <a:rPr lang="ru-RU" sz="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-RU" sz="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7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ru-RU" sz="700" b="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office@loiro.ru / uio@loiro.ru </a:t>
            </a:r>
            <a:endParaRPr sz="800" b="0" i="0" u="none" strike="noStrike" cap="non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26"/>
          <p:cNvSpPr txBox="1"/>
          <p:nvPr/>
        </p:nvSpPr>
        <p:spPr>
          <a:xfrm>
            <a:off x="142875" y="1643063"/>
            <a:ext cx="1724025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Ленинградский областной институт развития образования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26"/>
          <p:cNvSpPr/>
          <p:nvPr/>
        </p:nvSpPr>
        <p:spPr>
          <a:xfrm>
            <a:off x="142875" y="1528444"/>
            <a:ext cx="1701800" cy="45719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50"/>
          <p:cNvSpPr/>
          <p:nvPr/>
        </p:nvSpPr>
        <p:spPr>
          <a:xfrm>
            <a:off x="1987550" y="-1"/>
            <a:ext cx="10204450" cy="6858001"/>
          </a:xfrm>
          <a:prstGeom prst="rect">
            <a:avLst/>
          </a:prstGeom>
          <a:solidFill>
            <a:srgbClr val="CEDE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5" name="Google Shape;355;p50"/>
          <p:cNvSpPr/>
          <p:nvPr/>
        </p:nvSpPr>
        <p:spPr>
          <a:xfrm>
            <a:off x="0" y="0"/>
            <a:ext cx="1988191" cy="6858000"/>
          </a:xfrm>
          <a:prstGeom prst="rect">
            <a:avLst/>
          </a:prstGeom>
          <a:solidFill>
            <a:srgbClr val="4CA4E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6" name="Google Shape;356;p50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81453" y="587143"/>
            <a:ext cx="1139339" cy="733046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50"/>
          <p:cNvSpPr txBox="1">
            <a:spLocks noGrp="1"/>
          </p:cNvSpPr>
          <p:nvPr>
            <p:ph type="title"/>
          </p:nvPr>
        </p:nvSpPr>
        <p:spPr>
          <a:xfrm>
            <a:off x="2223756" y="365125"/>
            <a:ext cx="9646158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nton"/>
              <a:buNone/>
              <a:defRPr sz="4400" b="0" i="0" u="none" strike="noStrike" cap="non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50"/>
          <p:cNvSpPr txBox="1">
            <a:spLocks noGrp="1"/>
          </p:cNvSpPr>
          <p:nvPr>
            <p:ph type="body" idx="1"/>
          </p:nvPr>
        </p:nvSpPr>
        <p:spPr>
          <a:xfrm>
            <a:off x="2223756" y="1825625"/>
            <a:ext cx="9646158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9" name="Google Shape;359;p50"/>
          <p:cNvSpPr txBox="1">
            <a:spLocks noGrp="1"/>
          </p:cNvSpPr>
          <p:nvPr>
            <p:ph type="dt" idx="10"/>
          </p:nvPr>
        </p:nvSpPr>
        <p:spPr>
          <a:xfrm>
            <a:off x="2223756" y="6356350"/>
            <a:ext cx="14922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0" name="Google Shape;360;p50"/>
          <p:cNvSpPr txBox="1">
            <a:spLocks noGrp="1"/>
          </p:cNvSpPr>
          <p:nvPr>
            <p:ph type="ftr" idx="11"/>
          </p:nvPr>
        </p:nvSpPr>
        <p:spPr>
          <a:xfrm>
            <a:off x="4363975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1" name="Google Shape;361;p50"/>
          <p:cNvSpPr txBox="1">
            <a:spLocks noGrp="1"/>
          </p:cNvSpPr>
          <p:nvPr>
            <p:ph type="sldNum" idx="12"/>
          </p:nvPr>
        </p:nvSpPr>
        <p:spPr>
          <a:xfrm>
            <a:off x="9126714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pic>
        <p:nvPicPr>
          <p:cNvPr id="362" name="Google Shape;362;p50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235565" y="5534614"/>
            <a:ext cx="97455" cy="97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50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235565" y="5811274"/>
            <a:ext cx="97455" cy="97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50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235565" y="5989532"/>
            <a:ext cx="97455" cy="97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50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235564" y="6207310"/>
            <a:ext cx="97455" cy="97455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50"/>
          <p:cNvSpPr txBox="1"/>
          <p:nvPr/>
        </p:nvSpPr>
        <p:spPr>
          <a:xfrm>
            <a:off x="322086" y="5454759"/>
            <a:ext cx="1647208" cy="907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-RU" sz="8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197136, Санкт-Петербург, Чкаловский пр., 25а лит.А.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</a:pPr>
            <a:endParaRPr sz="3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ru-RU" sz="7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Пн-Пт с 09:00 до 17:00, без обеда</a:t>
            </a:r>
            <a:br>
              <a:rPr lang="ru-RU" sz="7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-RU" sz="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7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ru-RU" sz="7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+7 (812) 372-52-96 учебно-методический центр</a:t>
            </a:r>
            <a:br>
              <a:rPr lang="ru-RU" sz="7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-RU" sz="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7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ru-RU" sz="7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office@loiro.ru / uio@loiro.ru </a:t>
            </a:r>
            <a:endParaRPr sz="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7" name="Google Shape;367;p50"/>
          <p:cNvSpPr txBox="1"/>
          <p:nvPr/>
        </p:nvSpPr>
        <p:spPr>
          <a:xfrm>
            <a:off x="142875" y="1643063"/>
            <a:ext cx="1724025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Ленинградский областной институт развития образования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8" name="Google Shape;368;p50"/>
          <p:cNvSpPr/>
          <p:nvPr/>
        </p:nvSpPr>
        <p:spPr>
          <a:xfrm>
            <a:off x="142875" y="1528444"/>
            <a:ext cx="1701800" cy="45719"/>
          </a:xfrm>
          <a:prstGeom prst="roundRect">
            <a:avLst>
              <a:gd name="adj" fmla="val 16667"/>
            </a:avLst>
          </a:prstGeom>
          <a:solidFill>
            <a:srgbClr val="A6E5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1.xml"/><Relationship Id="rId6" Type="http://schemas.microsoft.com/office/2007/relationships/hdphoto" Target="../media/hdphoto3.wdp"/><Relationship Id="rId5" Type="http://schemas.openxmlformats.org/officeDocument/2006/relationships/image" Target="../media/image19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1"/>
          <p:cNvSpPr txBox="1">
            <a:spLocks noGrp="1"/>
          </p:cNvSpPr>
          <p:nvPr>
            <p:ph type="ctrTitle"/>
          </p:nvPr>
        </p:nvSpPr>
        <p:spPr>
          <a:xfrm>
            <a:off x="1342104" y="1214438"/>
            <a:ext cx="10063316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lvl="0"/>
            <a:r>
              <a:rPr lang="ru-RU" dirty="0"/>
              <a:t>Развитие и самореализация личности </a:t>
            </a:r>
            <a:br>
              <a:rPr lang="ru-RU" dirty="0"/>
            </a:br>
            <a:r>
              <a:rPr lang="ru-RU" dirty="0"/>
              <a:t>ребенка-дошкольника в игре</a:t>
            </a:r>
            <a:endParaRPr dirty="0"/>
          </a:p>
        </p:txBody>
      </p:sp>
      <p:sp>
        <p:nvSpPr>
          <p:cNvPr id="444" name="Google Shape;444;p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algn="r">
              <a:defRPr/>
            </a:pPr>
            <a:r>
              <a:rPr lang="ru-RU" sz="2000" b="1" dirty="0">
                <a:solidFill>
                  <a:schemeClr val="accent5"/>
                </a:solidFill>
                <a:latin typeface="+mj-lt"/>
              </a:rPr>
              <a:t>Бурим Н.В., старший преподаватель </a:t>
            </a:r>
          </a:p>
          <a:p>
            <a:pPr algn="r">
              <a:defRPr/>
            </a:pPr>
            <a:r>
              <a:rPr lang="ru-RU" sz="2000" b="1" dirty="0">
                <a:solidFill>
                  <a:schemeClr val="accent5"/>
                </a:solidFill>
                <a:latin typeface="+mj-lt"/>
              </a:rPr>
              <a:t>кафедры дошкольного образования</a:t>
            </a:r>
          </a:p>
          <a:p>
            <a:pPr algn="r">
              <a:defRPr/>
            </a:pPr>
            <a:r>
              <a:rPr lang="ru-RU" sz="2000" b="1" dirty="0">
                <a:solidFill>
                  <a:schemeClr val="accent5"/>
                </a:solidFill>
                <a:latin typeface="+mj-lt"/>
              </a:rPr>
              <a:t>ГАОУ ДПО «ЛОИРО», 2024</a:t>
            </a:r>
            <a:endParaRPr sz="2000" dirty="0">
              <a:latin typeface="+mj-l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74156" y="74613"/>
            <a:ext cx="8426450" cy="72072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/>
              <a:t>ЛИНИИ РАЗВИТИЯ (А.В. Запорожец)</a:t>
            </a:r>
          </a:p>
        </p:txBody>
      </p:sp>
      <p:sp>
        <p:nvSpPr>
          <p:cNvPr id="4" name="Стрелка вниз 3"/>
          <p:cNvSpPr/>
          <p:nvPr/>
        </p:nvSpPr>
        <p:spPr>
          <a:xfrm>
            <a:off x="4951387" y="847727"/>
            <a:ext cx="331788" cy="525462"/>
          </a:xfrm>
          <a:prstGeom prst="down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" name="Стрелка вниз 4"/>
          <p:cNvSpPr/>
          <p:nvPr/>
        </p:nvSpPr>
        <p:spPr>
          <a:xfrm>
            <a:off x="9293994" y="868364"/>
            <a:ext cx="360362" cy="504825"/>
          </a:xfrm>
          <a:prstGeom prst="down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974156" y="1440479"/>
            <a:ext cx="4141788" cy="77946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</a:rPr>
              <a:t>ОНТОГЕНЕТИЧЕСКАЯ (возрастная) = </a:t>
            </a:r>
            <a:r>
              <a:rPr lang="ru-RU" sz="1600" b="1" dirty="0">
                <a:solidFill>
                  <a:schemeClr val="accent2"/>
                </a:solidFill>
              </a:rPr>
              <a:t>СОБСТВЕННО РАЗВИТИЕ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547744" y="1432286"/>
            <a:ext cx="3852862" cy="765175"/>
          </a:xfrm>
          <a:prstGeom prst="round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</a:rPr>
              <a:t>ФУНКЦИОНАЛЬНАЯ = </a:t>
            </a:r>
            <a:r>
              <a:rPr lang="ru-RU" sz="1600" b="1" dirty="0">
                <a:solidFill>
                  <a:schemeClr val="accent2"/>
                </a:solidFill>
              </a:rPr>
              <a:t>ОБУЧЕНИЕ</a:t>
            </a:r>
          </a:p>
        </p:txBody>
      </p:sp>
      <p:sp>
        <p:nvSpPr>
          <p:cNvPr id="8" name="Стрелка вниз 7"/>
          <p:cNvSpPr/>
          <p:nvPr/>
        </p:nvSpPr>
        <p:spPr>
          <a:xfrm>
            <a:off x="4951387" y="2335060"/>
            <a:ext cx="360362" cy="504825"/>
          </a:xfrm>
          <a:prstGeom prst="down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>
            <a:off x="9293994" y="2318522"/>
            <a:ext cx="360362" cy="504825"/>
          </a:xfrm>
          <a:prstGeom prst="down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047181" y="2895241"/>
            <a:ext cx="4140200" cy="189706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</a:rPr>
              <a:t>Характеризуется формированием </a:t>
            </a:r>
            <a:r>
              <a:rPr lang="ru-RU" sz="1600" b="1" dirty="0">
                <a:solidFill>
                  <a:schemeClr val="accent2"/>
                </a:solidFill>
              </a:rPr>
              <a:t>возрастных новообразований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</a:rPr>
              <a:t>,  изменением детской личности, </a:t>
            </a:r>
            <a:r>
              <a:rPr lang="ru-RU" sz="1600" b="1" dirty="0">
                <a:solidFill>
                  <a:schemeClr val="accent2"/>
                </a:solidFill>
              </a:rPr>
              <a:t>формированием нового плана отражения действительности</a:t>
            </a:r>
          </a:p>
          <a:p>
            <a:pPr algn="ctr">
              <a:defRPr/>
            </a:pPr>
            <a:endParaRPr lang="ru-RU" sz="1600" b="1" dirty="0">
              <a:solidFill>
                <a:schemeClr val="accent2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547744" y="2895241"/>
            <a:ext cx="3852862" cy="1897062"/>
          </a:xfrm>
          <a:prstGeom prst="round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</a:rPr>
              <a:t>Овладение теми или иными знаниями, навыками. Эти изменения более быстрые, заметные </a:t>
            </a:r>
          </a:p>
          <a:p>
            <a:pPr algn="ctr">
              <a:defRPr/>
            </a:pPr>
            <a:r>
              <a:rPr lang="ru-RU" sz="1600" b="1" dirty="0">
                <a:solidFill>
                  <a:schemeClr val="accent2"/>
                </a:solidFill>
              </a:rPr>
              <a:t>(не умел рисовать, лепить, делать постройку – теперь умеет) 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047181" y="5507599"/>
            <a:ext cx="4141787" cy="118427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solidFill>
                  <a:schemeClr val="accent5"/>
                </a:solidFill>
              </a:rPr>
              <a:t>ИГРА КАК ДЕТСКАЯ ДЕЯТЕЛЬНОСТЬ: </a:t>
            </a:r>
            <a:r>
              <a:rPr lang="ru-RU" sz="2000" b="1" dirty="0">
                <a:solidFill>
                  <a:schemeClr val="accent2"/>
                </a:solidFill>
              </a:rPr>
              <a:t>РАЗВИТИЕ В ИГРЕ</a:t>
            </a:r>
          </a:p>
        </p:txBody>
      </p:sp>
      <p:sp>
        <p:nvSpPr>
          <p:cNvPr id="14" name="Стрелка вниз 13"/>
          <p:cNvSpPr/>
          <p:nvPr/>
        </p:nvSpPr>
        <p:spPr>
          <a:xfrm>
            <a:off x="4980398" y="4897538"/>
            <a:ext cx="360363" cy="504825"/>
          </a:xfrm>
          <a:prstGeom prst="down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" name="Стрелка вниз 14"/>
          <p:cNvSpPr/>
          <p:nvPr/>
        </p:nvSpPr>
        <p:spPr>
          <a:xfrm>
            <a:off x="9293994" y="4926317"/>
            <a:ext cx="360362" cy="503238"/>
          </a:xfrm>
          <a:prstGeom prst="down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7547744" y="5533920"/>
            <a:ext cx="3852862" cy="1169987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solidFill>
                  <a:schemeClr val="bg1"/>
                </a:solidFill>
              </a:rPr>
              <a:t>ИГРА КАК ОБРАЗОВАТЕЛЬНАЯ ФОРМА: </a:t>
            </a:r>
            <a:r>
              <a:rPr lang="ru-RU" sz="2000" b="1" dirty="0">
                <a:solidFill>
                  <a:schemeClr val="accent2"/>
                </a:solidFill>
              </a:rPr>
              <a:t>ОБУЧЕНИЕ В ИГРЕ</a:t>
            </a:r>
          </a:p>
        </p:txBody>
      </p:sp>
      <p:pic>
        <p:nvPicPr>
          <p:cNvPr id="17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2986" y="4785363"/>
            <a:ext cx="885314" cy="704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62067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109947" y="53244"/>
            <a:ext cx="9880492" cy="621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24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rial" pitchFamily="34" charset="0"/>
              </a:rPr>
              <a:t>ИГРА КАК ДЕЯТЕЛЬНОСТЬ И ОБРАЗОВАТЕЛЬНАЯ ФОРМА</a:t>
            </a:r>
          </a:p>
        </p:txBody>
      </p:sp>
      <p:sp>
        <p:nvSpPr>
          <p:cNvPr id="8" name="Стрелка вниз 7"/>
          <p:cNvSpPr/>
          <p:nvPr/>
        </p:nvSpPr>
        <p:spPr>
          <a:xfrm>
            <a:off x="11336544" y="141608"/>
            <a:ext cx="431800" cy="401638"/>
          </a:xfrm>
          <a:prstGeom prst="down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109947" y="810291"/>
            <a:ext cx="9880492" cy="154502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marL="342900" indent="-342900">
              <a:buFont typeface="Wingdings" panose="05000000000000000000" pitchFamily="2" charset="2"/>
              <a:buChar char="Ø"/>
              <a:defRPr/>
            </a:pPr>
            <a:endParaRPr lang="ru-RU" sz="2400" b="1" dirty="0">
              <a:ln w="1905"/>
              <a:solidFill>
                <a:schemeClr val="accent1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cs typeface="Arial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ru-RU" sz="240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rial" pitchFamily="34" charset="0"/>
              </a:rPr>
              <a:t>Образовательная деятельность в рамках занятий (НОД) – </a:t>
            </a:r>
            <a:r>
              <a:rPr lang="ru-RU" sz="2400" b="1" dirty="0">
                <a:ln w="1905"/>
                <a:solidFill>
                  <a:schemeClr val="accent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rial" pitchFamily="34" charset="0"/>
              </a:rPr>
              <a:t>организация дидактических игр в соответствии с содержанием работы по образовательным областям</a:t>
            </a:r>
          </a:p>
          <a:p>
            <a:pPr>
              <a:defRPr/>
            </a:pPr>
            <a:r>
              <a:rPr lang="ru-RU" sz="2400" b="1" dirty="0">
                <a:ln w="1905"/>
                <a:solidFill>
                  <a:schemeClr val="accent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rial" pitchFamily="34" charset="0"/>
              </a:rPr>
              <a:t>                  </a:t>
            </a:r>
            <a:r>
              <a:rPr lang="ru-RU" sz="240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rial" pitchFamily="34" charset="0"/>
              </a:rPr>
              <a:t>(Результат понятен и прогнозируется!) 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endParaRPr lang="ru-RU" sz="2400" b="1" dirty="0">
              <a:ln w="1905"/>
              <a:solidFill>
                <a:schemeClr val="accent1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066795" y="3081947"/>
            <a:ext cx="4676434" cy="370089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ru-RU" sz="200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rial" pitchFamily="34" charset="0"/>
              </a:rPr>
              <a:t>Совместные игры педагога с детьми (образовательная деятельность в режиме дня): </a:t>
            </a:r>
            <a:r>
              <a:rPr lang="ru-RU" sz="2000" b="1" dirty="0">
                <a:ln w="1905"/>
                <a:solidFill>
                  <a:schemeClr val="accent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rial" pitchFamily="34" charset="0"/>
              </a:rPr>
              <a:t>проведение досуговых, подвижных, театрализованных игр, игр с правилами, сюжетных игр</a:t>
            </a:r>
          </a:p>
          <a:p>
            <a:pPr algn="ctr">
              <a:defRPr/>
            </a:pPr>
            <a:r>
              <a:rPr lang="ru-RU" sz="200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rial" pitchFamily="34" charset="0"/>
              </a:rPr>
              <a:t>(Результат понятен и   прогнозируется!)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endParaRPr lang="ru-RU" sz="2400" b="1" dirty="0">
              <a:ln w="1905"/>
              <a:solidFill>
                <a:schemeClr val="accent1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959353" y="3081947"/>
            <a:ext cx="5031085" cy="370089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ru-RU" sz="200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rial" pitchFamily="34" charset="0"/>
              </a:rPr>
              <a:t>Самостоятельная деятельность – педагогическая поддержка самодеятельных детских игр </a:t>
            </a:r>
            <a:r>
              <a:rPr lang="ru-RU" sz="2000" b="1" dirty="0">
                <a:ln w="1905"/>
                <a:solidFill>
                  <a:schemeClr val="accent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rial" pitchFamily="34" charset="0"/>
              </a:rPr>
              <a:t>(сюжетно-ролевых, режиссерских, игр-экспериментирований), </a:t>
            </a:r>
            <a:r>
              <a:rPr lang="ru-RU" sz="200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rial" pitchFamily="34" charset="0"/>
              </a:rPr>
              <a:t>а также организуемых </a:t>
            </a:r>
            <a:r>
              <a:rPr lang="ru-RU" sz="2000" b="1" dirty="0">
                <a:ln w="1905"/>
                <a:solidFill>
                  <a:schemeClr val="accent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rial" pitchFamily="34" charset="0"/>
              </a:rPr>
              <a:t>по инициативе самих детей игр с правилами, подвижных, досуговых, народных.</a:t>
            </a:r>
          </a:p>
          <a:p>
            <a:pPr>
              <a:defRPr/>
            </a:pPr>
            <a:r>
              <a:rPr lang="ru-RU" sz="2000" b="1" dirty="0">
                <a:ln w="1905"/>
                <a:solidFill>
                  <a:schemeClr val="accent5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rial" pitchFamily="34" charset="0"/>
              </a:rPr>
              <a:t>    </a:t>
            </a:r>
            <a:r>
              <a:rPr lang="ru-RU" sz="2000" b="1" dirty="0">
                <a:ln w="1905"/>
                <a:solidFill>
                  <a:schemeClr val="accent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rial" pitchFamily="34" charset="0"/>
              </a:rPr>
              <a:t>(Какой результат мы ожидаем?)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109947" y="2490866"/>
            <a:ext cx="9880491" cy="45553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n w="1905"/>
                <a:solidFill>
                  <a:schemeClr val="accent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rial" pitchFamily="34" charset="0"/>
              </a:rPr>
              <a:t>Организация культурных практик</a:t>
            </a:r>
          </a:p>
        </p:txBody>
      </p:sp>
    </p:spTree>
    <p:extLst>
      <p:ext uri="{BB962C8B-B14F-4D97-AF65-F5344CB8AC3E}">
        <p14:creationId xmlns:p14="http://schemas.microsoft.com/office/powerpoint/2010/main" val="2196146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Прямоугольник 2"/>
          <p:cNvSpPr>
            <a:spLocks noChangeArrowheads="1"/>
          </p:cNvSpPr>
          <p:nvPr/>
        </p:nvSpPr>
        <p:spPr bwMode="auto">
          <a:xfrm>
            <a:off x="5880100" y="2863850"/>
            <a:ext cx="4572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		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573543"/>
              </p:ext>
            </p:extLst>
          </p:nvPr>
        </p:nvGraphicFramePr>
        <p:xfrm>
          <a:off x="2243136" y="1180244"/>
          <a:ext cx="9629314" cy="2471738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48146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146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5266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Игровые </a:t>
                      </a:r>
                      <a:r>
                        <a:rPr lang="ru-RU" sz="1600" u="sng" dirty="0"/>
                        <a:t>методы</a:t>
                      </a:r>
                      <a:r>
                        <a:rPr lang="ru-RU" sz="1600" dirty="0"/>
                        <a:t> обучения</a:t>
                      </a:r>
                      <a:endParaRPr lang="ru-RU" sz="1600" b="1" dirty="0"/>
                    </a:p>
                  </a:txBody>
                  <a:tcPr marL="91434" marR="91434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Игровые </a:t>
                      </a:r>
                      <a:r>
                        <a:rPr lang="ru-RU" sz="1600" u="sng" dirty="0"/>
                        <a:t>приемы</a:t>
                      </a:r>
                      <a:r>
                        <a:rPr lang="ru-RU" sz="1600" dirty="0"/>
                        <a:t> </a:t>
                      </a:r>
                      <a:endParaRPr lang="ru-RU" sz="1600" b="1" dirty="0"/>
                    </a:p>
                  </a:txBody>
                  <a:tcPr marL="91434" marR="91434" marT="45713" marB="45713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36472">
                <a:tc>
                  <a:txBody>
                    <a:bodyPr/>
                    <a:lstStyle/>
                    <a:p>
                      <a:pPr marL="342900" indent="-342900">
                        <a:buFont typeface="Wingdings" panose="05000000000000000000" pitchFamily="2" charset="2"/>
                        <a:buChar char="q"/>
                      </a:pPr>
                      <a:r>
                        <a:rPr lang="ru-RU" sz="16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Дидактическая игра 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q"/>
                      </a:pPr>
                      <a:endParaRPr lang="ru-RU" sz="1600" b="1" kern="12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q"/>
                      </a:pPr>
                      <a:r>
                        <a:rPr lang="ru-RU" sz="16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Воображаемая ситуация в развернутом виде: </a:t>
                      </a:r>
                      <a:r>
                        <a:rPr lang="ru-RU" sz="1600" b="1" i="0" u="none" strike="noStrike" kern="1200" cap="none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с ролями, игровыми действиями, соответствующим игровым оборудованием </a:t>
                      </a:r>
                      <a:r>
                        <a:rPr lang="ru-RU" sz="1600" b="1" i="0" u="none" strike="noStrike" kern="1200" cap="none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(сюжетно-дидактическая игра, игра-путешествие, игра-превращение и др.)</a:t>
                      </a:r>
                    </a:p>
                  </a:txBody>
                  <a:tcPr marL="91434" marR="91434" marT="45713" marB="45713"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ru-RU" sz="1600" b="1" kern="1200" dirty="0">
                          <a:solidFill>
                            <a:schemeClr val="accent5"/>
                          </a:solidFill>
                        </a:rPr>
                        <a:t>Внезапное появление объектов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ru-RU" sz="1600" b="1" kern="1200" dirty="0">
                          <a:solidFill>
                            <a:schemeClr val="accent5"/>
                          </a:solidFill>
                        </a:rPr>
                        <a:t>Выполнение воспитателем игровых действий 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ru-RU" sz="1600" b="1" kern="1200" dirty="0">
                          <a:solidFill>
                            <a:schemeClr val="accent5"/>
                          </a:solidFill>
                        </a:rPr>
                        <a:t>Загадывание и отгадывание загадок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ru-RU" sz="1600" b="1" kern="1200" dirty="0">
                          <a:solidFill>
                            <a:schemeClr val="accent5"/>
                          </a:solidFill>
                        </a:rPr>
                        <a:t>Создание игровой ситуации </a:t>
                      </a:r>
                      <a:endParaRPr lang="ru-RU" sz="1600" b="1" kern="1200" dirty="0">
                        <a:solidFill>
                          <a:schemeClr val="accent5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4" marR="91434" marT="45713" marB="4571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3782330"/>
              </p:ext>
            </p:extLst>
          </p:nvPr>
        </p:nvGraphicFramePr>
        <p:xfrm>
          <a:off x="2243136" y="3703059"/>
          <a:ext cx="4103687" cy="3047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03687">
                  <a:extLst>
                    <a:ext uri="{9D8B030D-6E8A-4147-A177-3AD203B41FA5}">
                      <a16:colId xmlns:a16="http://schemas.microsoft.com/office/drawing/2014/main" val="3743054992"/>
                    </a:ext>
                  </a:extLst>
                </a:gridCol>
              </a:tblGrid>
              <a:tr h="365671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bg1"/>
                          </a:solidFill>
                        </a:rPr>
                        <a:t>Дидактическая игра </a:t>
                      </a:r>
                    </a:p>
                    <a:p>
                      <a:pPr algn="ctr"/>
                      <a:r>
                        <a:rPr lang="ru-RU" sz="1800" dirty="0">
                          <a:solidFill>
                            <a:schemeClr val="bg1"/>
                          </a:solidFill>
                        </a:rPr>
                        <a:t>(А.И. Сорокина)</a:t>
                      </a:r>
                    </a:p>
                  </a:txBody>
                  <a:tcPr marL="91423" marR="91423" marT="45680" marB="45680"/>
                </a:tc>
                <a:extLst>
                  <a:ext uri="{0D108BD9-81ED-4DB2-BD59-A6C34878D82A}">
                    <a16:rowId xmlns:a16="http://schemas.microsoft.com/office/drawing/2014/main" val="3248007187"/>
                  </a:ext>
                </a:extLst>
              </a:tr>
              <a:tr h="1584834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ru-RU" sz="1600" b="1" kern="1200" dirty="0">
                          <a:solidFill>
                            <a:srgbClr val="CC6600"/>
                          </a:solidFill>
                          <a:latin typeface="+mn-lt"/>
                          <a:ea typeface="+mn-ea"/>
                          <a:cs typeface="+mn-cs"/>
                        </a:rPr>
                        <a:t>Игры-путешествия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ru-RU" sz="1600" b="1" kern="1200" dirty="0">
                          <a:solidFill>
                            <a:srgbClr val="CC6600"/>
                          </a:solidFill>
                          <a:latin typeface="+mn-lt"/>
                          <a:ea typeface="+mn-ea"/>
                          <a:cs typeface="+mn-cs"/>
                        </a:rPr>
                        <a:t>Игры-поручения</a:t>
                      </a:r>
                      <a:endParaRPr lang="en-US" sz="1600" b="1" kern="1200" dirty="0">
                        <a:solidFill>
                          <a:srgbClr val="CC66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ru-RU" sz="1600" b="1" kern="1200" dirty="0">
                          <a:solidFill>
                            <a:srgbClr val="CC6600"/>
                          </a:solidFill>
                          <a:latin typeface="+mn-lt"/>
                          <a:ea typeface="+mn-ea"/>
                          <a:cs typeface="+mn-cs"/>
                        </a:rPr>
                        <a:t>Игры-предположения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ru-RU" sz="1600" b="1" kern="1200" dirty="0">
                          <a:solidFill>
                            <a:srgbClr val="CC6600"/>
                          </a:solidFill>
                          <a:latin typeface="+mn-lt"/>
                          <a:ea typeface="+mn-ea"/>
                          <a:cs typeface="+mn-cs"/>
                        </a:rPr>
                        <a:t>Игры-загадки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ru-RU" sz="1600" b="1" kern="1200" dirty="0">
                          <a:solidFill>
                            <a:srgbClr val="CC6600"/>
                          </a:solidFill>
                          <a:latin typeface="+mn-lt"/>
                          <a:ea typeface="+mn-ea"/>
                          <a:cs typeface="+mn-cs"/>
                        </a:rPr>
                        <a:t>Игры-беседы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endParaRPr lang="ru-RU" sz="1800" dirty="0"/>
                    </a:p>
                  </a:txBody>
                  <a:tcPr marL="91423" marR="91423" marT="45680" marB="45680"/>
                </a:tc>
                <a:extLst>
                  <a:ext uri="{0D108BD9-81ED-4DB2-BD59-A6C34878D82A}">
                    <a16:rowId xmlns:a16="http://schemas.microsoft.com/office/drawing/2014/main" val="1735697963"/>
                  </a:ext>
                </a:extLst>
              </a:tr>
              <a:tr h="822857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ru-RU" sz="1600" b="1" kern="1200" dirty="0">
                          <a:solidFill>
                            <a:srgbClr val="CC6600"/>
                          </a:solidFill>
                          <a:latin typeface="+mn-lt"/>
                          <a:ea typeface="+mn-ea"/>
                          <a:cs typeface="+mn-cs"/>
                        </a:rPr>
                        <a:t>Игра-викторина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ru-RU" sz="1600" b="1" kern="1200" dirty="0" err="1">
                          <a:solidFill>
                            <a:srgbClr val="CC6600"/>
                          </a:solidFill>
                          <a:latin typeface="+mn-lt"/>
                          <a:ea typeface="+mn-ea"/>
                          <a:cs typeface="+mn-cs"/>
                        </a:rPr>
                        <a:t>Квест</a:t>
                      </a:r>
                      <a:r>
                        <a:rPr lang="ru-RU" sz="1600" b="1" kern="1200" dirty="0">
                          <a:solidFill>
                            <a:srgbClr val="CC6600"/>
                          </a:solidFill>
                          <a:latin typeface="+mn-lt"/>
                          <a:ea typeface="+mn-ea"/>
                          <a:cs typeface="+mn-cs"/>
                        </a:rPr>
                        <a:t>-игра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ru-RU" sz="1600" b="1" kern="1200" dirty="0">
                          <a:solidFill>
                            <a:srgbClr val="CC6600"/>
                          </a:solidFill>
                          <a:latin typeface="+mn-lt"/>
                          <a:ea typeface="+mn-ea"/>
                          <a:cs typeface="+mn-cs"/>
                        </a:rPr>
                        <a:t>…</a:t>
                      </a:r>
                    </a:p>
                  </a:txBody>
                  <a:tcPr marL="91423" marR="91423" marT="45680" marB="45680"/>
                </a:tc>
                <a:extLst>
                  <a:ext uri="{0D108BD9-81ED-4DB2-BD59-A6C34878D82A}">
                    <a16:rowId xmlns:a16="http://schemas.microsoft.com/office/drawing/2014/main" val="3368851436"/>
                  </a:ext>
                </a:extLst>
              </a:tr>
            </a:tbl>
          </a:graphicData>
        </a:graphic>
      </p:graphicFrame>
      <p:sp>
        <p:nvSpPr>
          <p:cNvPr id="20504" name="TextBox 2"/>
          <p:cNvSpPr txBox="1">
            <a:spLocks noChangeArrowheads="1"/>
          </p:cNvSpPr>
          <p:nvPr/>
        </p:nvSpPr>
        <p:spPr bwMode="auto">
          <a:xfrm>
            <a:off x="6383338" y="3019425"/>
            <a:ext cx="381635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00" b="1">
                <a:solidFill>
                  <a:srgbClr val="CC6600"/>
                </a:solidFill>
              </a:rPr>
              <a:t>Дошкольная педагогика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400" b="1">
                <a:solidFill>
                  <a:srgbClr val="CC6600"/>
                </a:solidFill>
              </a:rPr>
              <a:t>(под ред. А.Г. Гогоберидзе, О.В. Солнцевой)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001052" y="3729038"/>
            <a:ext cx="4871398" cy="9731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chemeClr val="bg1"/>
                </a:solidFill>
              </a:rPr>
              <a:t>Игры, организуемые взрослым в целях обучения, развития, воспитания, коррекции развития детей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946804" y="5284071"/>
            <a:ext cx="4925645" cy="647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chemeClr val="bg1"/>
                </a:solidFill>
              </a:rPr>
              <a:t>Технология конструирования дидактической игры</a:t>
            </a:r>
          </a:p>
        </p:txBody>
      </p:sp>
      <p:pic>
        <p:nvPicPr>
          <p:cNvPr id="20507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0541" y="5607921"/>
            <a:ext cx="505339" cy="1142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Стрелка вниз 6"/>
          <p:cNvSpPr/>
          <p:nvPr/>
        </p:nvSpPr>
        <p:spPr>
          <a:xfrm rot="17780372">
            <a:off x="6519665" y="3915844"/>
            <a:ext cx="393999" cy="318537"/>
          </a:xfrm>
          <a:prstGeom prst="downArrow">
            <a:avLst/>
          </a:prstGeom>
          <a:solidFill>
            <a:schemeClr val="accent2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>
            <a:off x="9283557" y="4848661"/>
            <a:ext cx="306387" cy="2889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212258" y="107865"/>
            <a:ext cx="9660193" cy="9144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800" b="1" dirty="0">
                <a:ln w="1905"/>
                <a:solidFill>
                  <a:schemeClr val="accent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ИГРА как форма образовательной </a:t>
            </a:r>
          </a:p>
          <a:p>
            <a:pPr algn="ctr">
              <a:defRPr/>
            </a:pPr>
            <a:r>
              <a:rPr lang="ru-RU" sz="2800" b="1" dirty="0">
                <a:ln w="1905"/>
                <a:solidFill>
                  <a:schemeClr val="accent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деятельности с детьми</a:t>
            </a:r>
          </a:p>
        </p:txBody>
      </p:sp>
    </p:spTree>
    <p:extLst>
      <p:ext uri="{BB962C8B-B14F-4D97-AF65-F5344CB8AC3E}">
        <p14:creationId xmlns:p14="http://schemas.microsoft.com/office/powerpoint/2010/main" val="15500592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08213" y="68264"/>
            <a:ext cx="9708483" cy="647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/>
              <a:t>Причины исчезновения игры как деятельности</a:t>
            </a:r>
          </a:p>
        </p:txBody>
      </p:sp>
      <p:sp>
        <p:nvSpPr>
          <p:cNvPr id="5" name="Стрелка вниз 4"/>
          <p:cNvSpPr/>
          <p:nvPr/>
        </p:nvSpPr>
        <p:spPr>
          <a:xfrm>
            <a:off x="7102935" y="786196"/>
            <a:ext cx="360363" cy="2889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208213" y="1127700"/>
            <a:ext cx="5074904" cy="31400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342900" indent="-342900">
              <a:buFont typeface="Wingdings" panose="05000000000000000000" pitchFamily="2" charset="2"/>
              <a:buChar char="Ø"/>
              <a:defRPr/>
            </a:pPr>
            <a:endParaRPr lang="ru-RU" sz="2000" b="1" dirty="0">
              <a:solidFill>
                <a:schemeClr val="accent5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Приоритет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использования игры как образовательного СРЕДСТВА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(Дж. Локк, Ф. </a:t>
            </a:r>
            <a:r>
              <a:rPr lang="ru-RU" sz="2000" b="1" dirty="0" err="1">
                <a:solidFill>
                  <a:schemeClr val="accent1">
                    <a:lumMod val="75000"/>
                  </a:schemeClr>
                </a:solidFill>
              </a:rPr>
              <a:t>Фребель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 и др.)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Смена естественных форм передачи игрового опыта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в середине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XX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 века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Процессы глобализации и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исчезновение свободных детских сообществ, детской субкультуры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endParaRPr lang="ru-RU" sz="2000" b="1" dirty="0">
              <a:solidFill>
                <a:schemeClr val="accent5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379912" y="2032897"/>
            <a:ext cx="3525903" cy="194468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Игра транслируется не в рамках детской субкультуры, а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от взрослого к ребенку!</a:t>
            </a:r>
            <a:endParaRPr lang="ru-RU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4822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8060" y="2565836"/>
            <a:ext cx="317500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0557" y="739597"/>
            <a:ext cx="1652588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Левая фигурная скобка 8"/>
          <p:cNvSpPr/>
          <p:nvPr/>
        </p:nvSpPr>
        <p:spPr>
          <a:xfrm rot="16200000">
            <a:off x="6711464" y="-489425"/>
            <a:ext cx="720725" cy="9776184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2208213" y="4885730"/>
            <a:ext cx="9708483" cy="6302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400" b="1" dirty="0"/>
          </a:p>
          <a:p>
            <a:pPr algn="ctr">
              <a:defRPr/>
            </a:pPr>
            <a:endParaRPr lang="ru-RU" sz="2400" b="1" dirty="0"/>
          </a:p>
          <a:p>
            <a:pPr algn="ctr">
              <a:defRPr/>
            </a:pPr>
            <a:r>
              <a:rPr lang="ru-RU" sz="2400" b="1" dirty="0"/>
              <a:t>«Идеальная» форма игры представлена: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endParaRPr lang="ru-RU" sz="2000" b="1" dirty="0"/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endParaRPr lang="ru-RU" sz="2000" b="1" dirty="0"/>
          </a:p>
          <a:p>
            <a:pPr algn="ctr">
              <a:defRPr/>
            </a:pP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08213" y="5701328"/>
            <a:ext cx="4768784" cy="87645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ru-RU" sz="1800" b="1" dirty="0">
                <a:solidFill>
                  <a:schemeClr val="accent1">
                    <a:lumMod val="75000"/>
                  </a:schemeClr>
                </a:solidFill>
              </a:rPr>
              <a:t>в окружении ребенка и доступна для наблюдения и подражания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7102936" y="5701328"/>
            <a:ext cx="4813760" cy="87645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</a:rPr>
              <a:t>доступна для освоения через совместную деятельность с человеком, владеющим «идеальной» формой</a:t>
            </a:r>
          </a:p>
        </p:txBody>
      </p:sp>
    </p:spTree>
    <p:extLst>
      <p:ext uri="{BB962C8B-B14F-4D97-AF65-F5344CB8AC3E}">
        <p14:creationId xmlns:p14="http://schemas.microsoft.com/office/powerpoint/2010/main" val="14925747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5897912"/>
              </p:ext>
            </p:extLst>
          </p:nvPr>
        </p:nvGraphicFramePr>
        <p:xfrm>
          <a:off x="2094271" y="1015662"/>
          <a:ext cx="9984657" cy="5659438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22565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137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762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381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194560">
                <a:tc gridSpan="2">
                  <a:txBody>
                    <a:bodyPr/>
                    <a:lstStyle/>
                    <a:p>
                      <a:pPr marL="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800" b="1" kern="1200" dirty="0">
                          <a:solidFill>
                            <a:schemeClr val="accent2"/>
                          </a:solidFill>
                        </a:rPr>
                        <a:t>Игры, возникающие по инициативе взрослого</a:t>
                      </a:r>
                      <a:endParaRPr kumimoji="0" lang="ru-RU" sz="1800" b="1" kern="1200" dirty="0">
                        <a:solidFill>
                          <a:schemeClr val="accent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835" marR="5883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800" b="1" i="0" u="none" strike="noStrike" kern="1200" cap="none" dirty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Игры, идущие от  исторически сложившихся традиций этноса </a:t>
                      </a:r>
                      <a:r>
                        <a:rPr kumimoji="0" lang="ru-RU" sz="1400" b="1" i="0" u="none" strike="noStrike" kern="1200" cap="none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(по инициативе старших детей или взрослого)</a:t>
                      </a:r>
                    </a:p>
                  </a:txBody>
                  <a:tcPr marL="58835" marR="58835" marT="0" marB="0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800" b="1" i="0" u="none" strike="noStrike" kern="1200" cap="none" dirty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Игры, возникающие по инициативе ребенка</a:t>
                      </a:r>
                    </a:p>
                  </a:txBody>
                  <a:tcPr marL="58835" marR="58835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7523">
                <a:tc>
                  <a:txBody>
                    <a:bodyPr/>
                    <a:lstStyle/>
                    <a:p>
                      <a:pPr marL="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800" b="1" i="0" u="none" strike="noStrike" kern="1200" cap="none" dirty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Обучающие</a:t>
                      </a:r>
                    </a:p>
                  </a:txBody>
                  <a:tcPr marL="58835" marR="58835" marT="0" marB="0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800" b="1" i="0" u="none" strike="noStrike" kern="1200" cap="none" dirty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Досуговые</a:t>
                      </a:r>
                    </a:p>
                  </a:txBody>
                  <a:tcPr marL="58835" marR="58835" marT="0" marB="0"/>
                </a:tc>
                <a:tc rowSpan="3">
                  <a:txBody>
                    <a:bodyPr/>
                    <a:lstStyle/>
                    <a:p>
                      <a:pPr marL="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800" b="1" i="0" u="none" strike="noStrike" kern="1200" cap="none" dirty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Традиционные или народные </a:t>
                      </a:r>
                    </a:p>
                  </a:txBody>
                  <a:tcPr marL="58835" marR="58835" marT="0" marB="0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800" b="1" i="0" u="none" strike="noStrike" kern="1200" cap="none" dirty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Самостоятельные сюжетные игры</a:t>
                      </a:r>
                    </a:p>
                  </a:txBody>
                  <a:tcPr marL="58835" marR="58835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44137">
                <a:tc rowSpan="2">
                  <a:txBody>
                    <a:bodyPr/>
                    <a:lstStyle/>
                    <a:p>
                      <a:pPr marL="0" lvl="0" indent="-342900" algn="l" rtl="0" eaLnBrk="1" latinLnBrk="0" hangingPunct="1">
                        <a:spcAft>
                          <a:spcPts val="0"/>
                        </a:spcAft>
                        <a:buFont typeface="Wingdings"/>
                        <a:buChar char=""/>
                        <a:tabLst>
                          <a:tab pos="457200" algn="l"/>
                        </a:tabLst>
                      </a:pPr>
                      <a:r>
                        <a:rPr kumimoji="0" lang="ru-RU" sz="1800" b="1" i="0" u="none" strike="noStrike" kern="1200" cap="none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дидактические</a:t>
                      </a:r>
                    </a:p>
                    <a:p>
                      <a:pPr marL="0" lvl="0" indent="-342900" algn="l" rtl="0" eaLnBrk="1" latinLnBrk="0" hangingPunct="1">
                        <a:spcAft>
                          <a:spcPts val="0"/>
                        </a:spcAft>
                        <a:buFont typeface="Wingdings"/>
                        <a:buChar char=""/>
                        <a:tabLst>
                          <a:tab pos="457200" algn="l"/>
                        </a:tabLst>
                      </a:pPr>
                      <a:r>
                        <a:rPr kumimoji="0" lang="ru-RU" sz="1800" b="1" i="0" u="none" strike="noStrike" kern="1200" cap="none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сюжетно-дидактические</a:t>
                      </a:r>
                    </a:p>
                    <a:p>
                      <a:pPr marL="0" lvl="0" indent="-342900" algn="l" rtl="0" eaLnBrk="1" latinLnBrk="0" hangingPunct="1">
                        <a:spcAft>
                          <a:spcPts val="0"/>
                        </a:spcAft>
                        <a:buFont typeface="Wingdings"/>
                        <a:buChar char=""/>
                        <a:tabLst>
                          <a:tab pos="457200" algn="l"/>
                        </a:tabLst>
                      </a:pPr>
                      <a:r>
                        <a:rPr kumimoji="0" lang="ru-RU" sz="1800" b="1" i="0" u="none" strike="noStrike" kern="1200" cap="none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подвижные</a:t>
                      </a:r>
                    </a:p>
                  </a:txBody>
                  <a:tcPr marL="58835" marR="58835" marT="0" marB="0"/>
                </a:tc>
                <a:tc rowSpan="2">
                  <a:txBody>
                    <a:bodyPr/>
                    <a:lstStyle/>
                    <a:p>
                      <a:pPr marL="0" lvl="0" indent="-342900" algn="l" rtl="0" eaLnBrk="1" latinLnBrk="0" hangingPunct="1">
                        <a:spcAft>
                          <a:spcPts val="0"/>
                        </a:spcAft>
                        <a:buFont typeface="Wingdings"/>
                        <a:buChar char=""/>
                        <a:tabLst>
                          <a:tab pos="457200" algn="l"/>
                        </a:tabLst>
                      </a:pPr>
                      <a:r>
                        <a:rPr kumimoji="0" lang="ru-RU" sz="1800" b="1" i="0" u="none" strike="noStrike" kern="1200" cap="none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игры-забавы</a:t>
                      </a:r>
                    </a:p>
                    <a:p>
                      <a:pPr marL="0" lvl="0" indent="-342900" algn="l" rtl="0" eaLnBrk="1" latinLnBrk="0" hangingPunct="1">
                        <a:spcAft>
                          <a:spcPts val="0"/>
                        </a:spcAft>
                        <a:buFont typeface="Wingdings"/>
                        <a:buChar char=""/>
                        <a:tabLst>
                          <a:tab pos="457200" algn="l"/>
                        </a:tabLst>
                      </a:pPr>
                      <a:r>
                        <a:rPr kumimoji="0" lang="ru-RU" sz="1800" b="1" i="0" u="none" strike="noStrike" kern="1200" cap="none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игры-развлечения</a:t>
                      </a:r>
                    </a:p>
                    <a:p>
                      <a:pPr marL="0" lvl="0" indent="-342900" algn="l" rtl="0" eaLnBrk="1" latinLnBrk="0" hangingPunct="1">
                        <a:spcAft>
                          <a:spcPts val="0"/>
                        </a:spcAft>
                        <a:buFont typeface="Wingdings"/>
                        <a:buChar char=""/>
                        <a:tabLst>
                          <a:tab pos="457200" algn="l"/>
                        </a:tabLst>
                      </a:pPr>
                      <a:r>
                        <a:rPr kumimoji="0" lang="ru-RU" sz="1800" b="1" i="0" u="none" strike="noStrike" kern="1200" cap="none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интеллектуальные</a:t>
                      </a:r>
                    </a:p>
                    <a:p>
                      <a:pPr marL="0" lvl="0" indent="-342900" algn="l" rtl="0" eaLnBrk="1" latinLnBrk="0" hangingPunct="1">
                        <a:spcAft>
                          <a:spcPts val="0"/>
                        </a:spcAft>
                        <a:buFont typeface="Wingdings"/>
                        <a:buChar char=""/>
                        <a:tabLst>
                          <a:tab pos="457200" algn="l"/>
                        </a:tabLst>
                      </a:pPr>
                      <a:r>
                        <a:rPr kumimoji="0" lang="ru-RU" sz="1800" b="1" i="0" u="none" strike="noStrike" kern="1200" cap="none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празднично-</a:t>
                      </a:r>
                      <a:r>
                        <a:rPr kumimoji="0" lang="en-US" sz="1800" b="1" i="0" u="none" strike="noStrike" kern="1200" cap="none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  </a:t>
                      </a:r>
                      <a:r>
                        <a:rPr kumimoji="0" lang="ru-RU" sz="1800" b="1" i="0" u="none" strike="noStrike" kern="1200" cap="none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карнавальные</a:t>
                      </a:r>
                    </a:p>
                    <a:p>
                      <a:pPr marL="0" lvl="0" indent="-342900" algn="l" rtl="0" eaLnBrk="1" latinLnBrk="0" hangingPunct="1">
                        <a:spcAft>
                          <a:spcPts val="0"/>
                        </a:spcAft>
                        <a:buFont typeface="Wingdings"/>
                        <a:buChar char=""/>
                        <a:tabLst>
                          <a:tab pos="457200" algn="l"/>
                        </a:tabLst>
                      </a:pPr>
                      <a:r>
                        <a:rPr kumimoji="0" lang="ru-RU" sz="1800" b="1" i="0" u="none" strike="noStrike" kern="1200" cap="none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театрально-постановочные</a:t>
                      </a:r>
                    </a:p>
                  </a:txBody>
                  <a:tcPr marL="58835" marR="58835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-342900" algn="l" rtl="0" eaLnBrk="1" latinLnBrk="0" hangingPunct="1">
                        <a:spcAft>
                          <a:spcPts val="0"/>
                        </a:spcAft>
                        <a:buFont typeface="Wingdings"/>
                        <a:buChar char=""/>
                        <a:tabLst>
                          <a:tab pos="457200" algn="l"/>
                        </a:tabLst>
                      </a:pPr>
                      <a:r>
                        <a:rPr kumimoji="0" lang="ru-RU" sz="1800" b="1" i="0" u="none" strike="noStrike" kern="1200" cap="none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сюжетно-отобразительные</a:t>
                      </a:r>
                    </a:p>
                    <a:p>
                      <a:pPr marL="0" lvl="0" indent="-342900" algn="l" rtl="0" eaLnBrk="1" latinLnBrk="0" hangingPunct="1">
                        <a:spcAft>
                          <a:spcPts val="0"/>
                        </a:spcAft>
                        <a:buFont typeface="Wingdings"/>
                        <a:buChar char=""/>
                        <a:tabLst>
                          <a:tab pos="457200" algn="l"/>
                        </a:tabLst>
                      </a:pPr>
                      <a:r>
                        <a:rPr kumimoji="0" lang="ru-RU" sz="1800" b="1" i="0" u="none" strike="noStrike" kern="1200" cap="none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сюжетно-ролевые</a:t>
                      </a:r>
                    </a:p>
                    <a:p>
                      <a:pPr marL="0" lvl="0" indent="-342900" algn="l" rtl="0" eaLnBrk="1" latinLnBrk="0" hangingPunct="1">
                        <a:spcAft>
                          <a:spcPts val="0"/>
                        </a:spcAft>
                        <a:buFont typeface="Wingdings"/>
                        <a:buChar char=""/>
                        <a:tabLst>
                          <a:tab pos="457200" algn="l"/>
                        </a:tabLst>
                      </a:pPr>
                      <a:r>
                        <a:rPr kumimoji="0" lang="ru-RU" sz="1800" b="1" i="0" u="none" strike="noStrike" kern="1200" cap="none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режиссерские</a:t>
                      </a:r>
                    </a:p>
                    <a:p>
                      <a:pPr marL="0" lvl="0" indent="-342900" algn="l" rtl="0" eaLnBrk="1" latinLnBrk="0" hangingPunct="1">
                        <a:spcAft>
                          <a:spcPts val="0"/>
                        </a:spcAft>
                        <a:buFont typeface="Wingdings"/>
                        <a:buChar char=""/>
                        <a:tabLst>
                          <a:tab pos="457200" algn="l"/>
                        </a:tabLst>
                      </a:pPr>
                      <a:r>
                        <a:rPr kumimoji="0" lang="ru-RU" sz="1800" b="1" i="0" u="none" strike="noStrike" kern="1200" cap="none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театрализованные</a:t>
                      </a:r>
                    </a:p>
                  </a:txBody>
                  <a:tcPr marL="58835" marR="58835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8321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 rtl="0" eaLnBrk="1" latinLnBrk="0" hangingPunct="1"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kumimoji="0" lang="ru-RU" sz="1800" b="1" i="0" u="none" strike="noStrike" kern="1200" cap="none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игра-экспериментирование</a:t>
                      </a:r>
                    </a:p>
                  </a:txBody>
                  <a:tcPr marL="58835" marR="58835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094270" y="107720"/>
            <a:ext cx="9984657" cy="73866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1" hangingPunct="1">
              <a:defRPr/>
            </a:pPr>
            <a:r>
              <a:rPr lang="ru-RU" sz="2800" b="1" dirty="0">
                <a:ln w="1905"/>
                <a:solidFill>
                  <a:schemeClr val="accent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rial" charset="0"/>
              </a:rPr>
              <a:t>Классификация  детских  игр</a:t>
            </a:r>
          </a:p>
          <a:p>
            <a:pPr algn="ctr" eaLnBrk="1" hangingPunct="1">
              <a:defRPr/>
            </a:pPr>
            <a:r>
              <a:rPr lang="ru-RU" b="1" dirty="0">
                <a:solidFill>
                  <a:schemeClr val="accent5"/>
                </a:solidFill>
                <a:cs typeface="Arial" charset="0"/>
              </a:rPr>
              <a:t>Разработана </a:t>
            </a:r>
            <a:r>
              <a:rPr lang="ru-RU" b="1" dirty="0" err="1">
                <a:solidFill>
                  <a:schemeClr val="accent5"/>
                </a:solidFill>
                <a:cs typeface="Arial" charset="0"/>
              </a:rPr>
              <a:t>С.Н.Новоселовой</a:t>
            </a:r>
            <a:endParaRPr lang="ru-RU" b="1" dirty="0">
              <a:solidFill>
                <a:schemeClr val="accent5"/>
              </a:solidFill>
              <a:cs typeface="Arial" charset="0"/>
            </a:endParaRPr>
          </a:p>
        </p:txBody>
      </p:sp>
      <p:pic>
        <p:nvPicPr>
          <p:cNvPr id="18458" name="Picture 26" descr="C:\Users\-\Pictures\Группы\5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5186" y="1770933"/>
            <a:ext cx="1736725" cy="129698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59" name="Picture 27" descr="C:\Users\-\Pictures\Группы\233587791211903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28"/>
          <a:stretch>
            <a:fillRect/>
          </a:stretch>
        </p:blipFill>
        <p:spPr bwMode="auto">
          <a:xfrm>
            <a:off x="10899418" y="1840783"/>
            <a:ext cx="1057275" cy="122713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30760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Рисунок 1">
            <a:extLst>
              <a:ext uri="{FF2B5EF4-FFF2-40B4-BE49-F238E27FC236}">
                <a16:creationId xmlns:a16="http://schemas.microsoft.com/office/drawing/2014/main" id="{5532B048-9EFD-2DE2-CE1C-DC60D58FAB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289" y="821273"/>
            <a:ext cx="4384675" cy="58324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BDB75A0-B6CE-C804-FF27-CBF26BF803EA}"/>
              </a:ext>
            </a:extLst>
          </p:cNvPr>
          <p:cNvSpPr/>
          <p:nvPr/>
        </p:nvSpPr>
        <p:spPr>
          <a:xfrm>
            <a:off x="2381816" y="110279"/>
            <a:ext cx="9234371" cy="5048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2400" b="1" dirty="0"/>
              <a:t>ИГРА как деятельность – «явление-невидимка»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EF60F6A-629E-F816-8758-5AE32BD62F43}"/>
              </a:ext>
            </a:extLst>
          </p:cNvPr>
          <p:cNvSpPr/>
          <p:nvPr/>
        </p:nvSpPr>
        <p:spPr>
          <a:xfrm>
            <a:off x="7655374" y="821274"/>
            <a:ext cx="3960813" cy="58324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Игра сама по себе </a:t>
            </a:r>
            <a:r>
              <a:rPr lang="ru-RU" sz="2000" b="1" dirty="0">
                <a:solidFill>
                  <a:schemeClr val="accent5"/>
                </a:solidFill>
              </a:rPr>
              <a:t>(т.е. не представленная как «форма» или «метод»)</a:t>
            </a:r>
            <a:r>
              <a:rPr lang="ru-RU" sz="2000" b="1" dirty="0">
                <a:solidFill>
                  <a:schemeClr val="accent6"/>
                </a:solidFill>
              </a:rPr>
              <a:t>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часто бессмысленна и не значима для взрослого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Игра в педагогическом процессе подобна стеклу: </a:t>
            </a:r>
            <a:r>
              <a:rPr lang="ru-RU" sz="2000" b="1" dirty="0">
                <a:solidFill>
                  <a:schemeClr val="accent5"/>
                </a:solidFill>
              </a:rPr>
              <a:t>через нее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– видят, ее саму </a:t>
            </a:r>
            <a:r>
              <a:rPr lang="ru-RU" sz="2000" b="1" dirty="0">
                <a:solidFill>
                  <a:schemeClr val="accent5"/>
                </a:solidFill>
              </a:rPr>
              <a:t>–</a:t>
            </a:r>
            <a:r>
              <a:rPr lang="ru-RU" sz="2000" b="1" dirty="0">
                <a:solidFill>
                  <a:schemeClr val="accent6"/>
                </a:solidFill>
              </a:rPr>
              <a:t>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НЕ ВИДЯТ!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ru-RU" sz="2000" b="1" dirty="0">
                <a:solidFill>
                  <a:schemeClr val="accent5"/>
                </a:solidFill>
              </a:rPr>
              <a:t>Это одна из причин, которая определяет ее использование как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СРЕДСТВА</a:t>
            </a:r>
            <a:r>
              <a:rPr lang="ru-RU" sz="2000" b="1" dirty="0">
                <a:solidFill>
                  <a:schemeClr val="accent5"/>
                </a:solidFill>
              </a:rPr>
              <a:t> при недостатке внимания к формированию как </a:t>
            </a:r>
            <a:r>
              <a:rPr lang="ru-RU" sz="2000" b="1" u="sng" dirty="0">
                <a:solidFill>
                  <a:schemeClr val="accent1">
                    <a:lumMod val="75000"/>
                  </a:schemeClr>
                </a:solidFill>
              </a:rPr>
              <a:t>ДЕЯТЕЛЬНОСТИ</a:t>
            </a:r>
          </a:p>
          <a:p>
            <a:pPr algn="r" eaLnBrk="1" hangingPunct="1">
              <a:defRPr/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                                 (Трифонова Е.В.)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ru-RU" sz="2000" b="1" dirty="0">
              <a:solidFill>
                <a:schemeClr val="accent5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08213" y="132735"/>
            <a:ext cx="9708484" cy="900931"/>
          </a:xfrm>
          <a:solidFill>
            <a:schemeClr val="bg1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/>
          <a:p>
            <a:pPr>
              <a:defRPr/>
            </a:pPr>
            <a:r>
              <a:rPr lang="ru-RU" sz="2400" b="1" dirty="0">
                <a:ln w="1905"/>
                <a:solidFill>
                  <a:schemeClr val="accent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  <a:cs typeface="Arial" pitchFamily="34" charset="0"/>
              </a:rPr>
              <a:t>Специфический критерий игры: </a:t>
            </a:r>
            <a:r>
              <a:rPr lang="ru-RU" sz="2400" b="1" dirty="0">
                <a:ln w="1905"/>
                <a:solidFill>
                  <a:schemeClr val="accent5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  <a:cs typeface="Arial" pitchFamily="34" charset="0"/>
              </a:rPr>
              <a:t>расхождение видимого и смыслового поля = </a:t>
            </a:r>
            <a:r>
              <a:rPr lang="ru-RU" sz="2400" b="1" dirty="0">
                <a:ln w="1905"/>
                <a:solidFill>
                  <a:schemeClr val="accent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  <a:cs typeface="Arial" pitchFamily="34" charset="0"/>
              </a:rPr>
              <a:t>воображаемая ситуация</a:t>
            </a:r>
          </a:p>
        </p:txBody>
      </p:sp>
      <p:sp>
        <p:nvSpPr>
          <p:cNvPr id="4" name="Равнобедренный треугольник 3"/>
          <p:cNvSpPr/>
          <p:nvPr/>
        </p:nvSpPr>
        <p:spPr>
          <a:xfrm rot="16200000">
            <a:off x="2351882" y="1916907"/>
            <a:ext cx="2520950" cy="2808287"/>
          </a:xfrm>
          <a:prstGeom prst="triangl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6" name="Прямая со стрелкой 5"/>
          <p:cNvCxnSpPr>
            <a:stCxn id="4" idx="0"/>
          </p:cNvCxnSpPr>
          <p:nvPr/>
        </p:nvCxnSpPr>
        <p:spPr>
          <a:xfrm flipV="1">
            <a:off x="2208214" y="1557338"/>
            <a:ext cx="3887787" cy="176371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>
            <a:off x="2193926" y="3324225"/>
            <a:ext cx="3902075" cy="17605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318" name="TextBox 10"/>
          <p:cNvSpPr txBox="1">
            <a:spLocks noChangeArrowheads="1"/>
          </p:cNvSpPr>
          <p:nvPr/>
        </p:nvSpPr>
        <p:spPr bwMode="auto">
          <a:xfrm>
            <a:off x="3281363" y="2997200"/>
            <a:ext cx="1727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chemeClr val="accent2"/>
                </a:solidFill>
              </a:rPr>
              <a:t>«как будто»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chemeClr val="accent2"/>
                </a:solidFill>
              </a:rPr>
              <a:t>«понарошку»</a:t>
            </a:r>
          </a:p>
        </p:txBody>
      </p:sp>
      <p:sp>
        <p:nvSpPr>
          <p:cNvPr id="13" name="TextBox 12"/>
          <p:cNvSpPr txBox="1"/>
          <p:nvPr/>
        </p:nvSpPr>
        <p:spPr>
          <a:xfrm rot="20140624">
            <a:off x="1981200" y="2124075"/>
            <a:ext cx="31686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chemeClr val="accent2"/>
                </a:solidFill>
              </a:rPr>
              <a:t>Смысловое поле</a:t>
            </a:r>
          </a:p>
        </p:txBody>
      </p:sp>
      <p:sp>
        <p:nvSpPr>
          <p:cNvPr id="14" name="TextBox 13"/>
          <p:cNvSpPr txBox="1"/>
          <p:nvPr/>
        </p:nvSpPr>
        <p:spPr>
          <a:xfrm rot="1503368">
            <a:off x="1981201" y="4100513"/>
            <a:ext cx="317817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chemeClr val="accent5"/>
                </a:solidFill>
              </a:rPr>
              <a:t>Оптическое поле</a:t>
            </a:r>
          </a:p>
        </p:txBody>
      </p:sp>
      <p:pic>
        <p:nvPicPr>
          <p:cNvPr id="13321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5692" y="1241458"/>
            <a:ext cx="4351005" cy="5418106"/>
          </a:xfrm>
          <a:prstGeom prst="rect">
            <a:avLst/>
          </a:prstGeom>
          <a:noFill/>
          <a:ln w="9525">
            <a:solidFill>
              <a:schemeClr val="accent5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503156" y="5678129"/>
            <a:ext cx="3840162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Игра как ведущий вид деятельности!</a:t>
            </a:r>
          </a:p>
        </p:txBody>
      </p:sp>
    </p:spTree>
    <p:extLst>
      <p:ext uri="{BB962C8B-B14F-4D97-AF65-F5344CB8AC3E}">
        <p14:creationId xmlns:p14="http://schemas.microsoft.com/office/powerpoint/2010/main" val="40351317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258748" y="143496"/>
            <a:ext cx="9628451" cy="933136"/>
          </a:xfrm>
          <a:prstGeom prst="rect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ln w="1905"/>
                <a:solidFill>
                  <a:schemeClr val="accent5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rial" pitchFamily="34" charset="0"/>
              </a:rPr>
              <a:t>         </a:t>
            </a:r>
            <a:r>
              <a:rPr lang="ru-RU" sz="2800" b="1" dirty="0">
                <a:ln w="1905"/>
                <a:solidFill>
                  <a:schemeClr val="accent5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rial" pitchFamily="34" charset="0"/>
              </a:rPr>
              <a:t>Неспецифический критерий игры: </a:t>
            </a:r>
            <a:r>
              <a:rPr lang="ru-RU" sz="2800" b="1" dirty="0" err="1">
                <a:ln w="1905"/>
                <a:solidFill>
                  <a:schemeClr val="accent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rial" pitchFamily="34" charset="0"/>
              </a:rPr>
              <a:t>деятельностный</a:t>
            </a:r>
            <a:endParaRPr lang="ru-RU" sz="2800" b="1" dirty="0">
              <a:ln w="1905"/>
              <a:solidFill>
                <a:schemeClr val="accent2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cs typeface="Arial" pitchFamily="34" charset="0"/>
            </a:endParaRPr>
          </a:p>
        </p:txBody>
      </p:sp>
      <p:sp>
        <p:nvSpPr>
          <p:cNvPr id="8" name="Стрелка вниз 7"/>
          <p:cNvSpPr/>
          <p:nvPr/>
        </p:nvSpPr>
        <p:spPr>
          <a:xfrm>
            <a:off x="5185179" y="1123518"/>
            <a:ext cx="507698" cy="458396"/>
          </a:xfrm>
          <a:prstGeom prst="down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258748" y="1628800"/>
            <a:ext cx="5852865" cy="325291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ru-RU" sz="2400" b="1" dirty="0">
                <a:ln w="1905"/>
                <a:solidFill>
                  <a:schemeClr val="accent5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rial" pitchFamily="34" charset="0"/>
              </a:rPr>
              <a:t>Неутилитарный характер</a:t>
            </a:r>
            <a:r>
              <a:rPr lang="ru-RU" sz="2400" b="1" dirty="0">
                <a:ln w="1905"/>
                <a:solidFill>
                  <a:schemeClr val="accent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rial" pitchFamily="34" charset="0"/>
              </a:rPr>
              <a:t>: мотив лежит внутри самой деятельности </a:t>
            </a:r>
            <a:r>
              <a:rPr lang="ru-RU" sz="2400" b="1" dirty="0">
                <a:ln w="1905"/>
                <a:solidFill>
                  <a:schemeClr val="accent5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rial" pitchFamily="34" charset="0"/>
              </a:rPr>
              <a:t>(Леонтьев А.Н.)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ru-RU" sz="2400" b="1" dirty="0">
                <a:ln w="1905"/>
                <a:solidFill>
                  <a:schemeClr val="accent5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rial" pitchFamily="34" charset="0"/>
              </a:rPr>
              <a:t>Мотив </a:t>
            </a:r>
            <a:r>
              <a:rPr lang="ru-RU" sz="2400" b="1" dirty="0">
                <a:ln w="1905"/>
                <a:solidFill>
                  <a:schemeClr val="accent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rial" pitchFamily="34" charset="0"/>
              </a:rPr>
              <a:t>принадлежит субъекту деятельности</a:t>
            </a:r>
            <a:r>
              <a:rPr lang="ru-RU" sz="2400" b="1" dirty="0">
                <a:ln w="1905"/>
                <a:solidFill>
                  <a:schemeClr val="accent5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rial" pitchFamily="34" charset="0"/>
              </a:rPr>
              <a:t>. Самодеятельный характер игры, где инициатива принадлежит самому ребенку (Запорожец А.В., Новоселова С.Л.)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258747" y="5127179"/>
            <a:ext cx="5852865" cy="153158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>
                <a:ln w="1905"/>
                <a:solidFill>
                  <a:schemeClr val="accent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rial" pitchFamily="34" charset="0"/>
              </a:rPr>
              <a:t>Движущая сила развития </a:t>
            </a:r>
            <a:r>
              <a:rPr lang="ru-RU" sz="2800" b="1" dirty="0">
                <a:ln w="1905"/>
                <a:solidFill>
                  <a:schemeClr val="accent5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rial" pitchFamily="34" charset="0"/>
              </a:rPr>
              <a:t>= собственная деятельность субъекта!</a:t>
            </a:r>
          </a:p>
        </p:txBody>
      </p:sp>
      <p:pic>
        <p:nvPicPr>
          <p:cNvPr id="14342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3096" y="5127178"/>
            <a:ext cx="1531587" cy="1531587"/>
          </a:xfrm>
          <a:prstGeom prst="rect">
            <a:avLst/>
          </a:prstGeom>
          <a:noFill/>
          <a:ln w="9525">
            <a:solidFill>
              <a:schemeClr val="accent5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6262" y="1628800"/>
            <a:ext cx="3640937" cy="3252916"/>
          </a:xfrm>
          <a:prstGeom prst="rect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5513" y="5127177"/>
            <a:ext cx="1981686" cy="1531587"/>
          </a:xfrm>
          <a:prstGeom prst="rect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9144220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1784" y="120959"/>
            <a:ext cx="3800526" cy="8096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/>
              <a:t>Игра дошкольника в ДОО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651523" y="5818344"/>
            <a:ext cx="5328334" cy="80962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solidFill>
                  <a:schemeClr val="accent2"/>
                </a:solidFill>
              </a:rPr>
              <a:t>Наиболее характерная черта – отсутствие возрастной перспективы!!!</a:t>
            </a:r>
          </a:p>
        </p:txBody>
      </p:sp>
      <p:pic>
        <p:nvPicPr>
          <p:cNvPr id="29700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784" y="4072734"/>
            <a:ext cx="3831092" cy="255523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1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0025" y="120959"/>
            <a:ext cx="3819832" cy="286271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2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784" y="1077330"/>
            <a:ext cx="3800526" cy="284865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3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0025" y="3127440"/>
            <a:ext cx="3819832" cy="254713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0491" y="4748981"/>
            <a:ext cx="1156996" cy="925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1543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8866C5A-3A38-7867-0E31-8F6778545343}"/>
              </a:ext>
            </a:extLst>
          </p:cNvPr>
          <p:cNvSpPr/>
          <p:nvPr/>
        </p:nvSpPr>
        <p:spPr>
          <a:xfrm>
            <a:off x="2330293" y="260349"/>
            <a:ext cx="9450319" cy="108108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Ведущая деятельность </a:t>
            </a:r>
            <a:r>
              <a:rPr lang="ru-RU" sz="2000" b="1" dirty="0" err="1">
                <a:solidFill>
                  <a:schemeClr val="accent1">
                    <a:lumMod val="75000"/>
                  </a:schemeClr>
                </a:solidFill>
              </a:rPr>
              <a:t>депривирована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у детей не формируются возрастные новообразования,</a:t>
            </a:r>
            <a:r>
              <a:rPr lang="ru-RU" sz="2000" b="1" dirty="0">
                <a:solidFill>
                  <a:schemeClr val="accent5"/>
                </a:solidFill>
              </a:rPr>
              <a:t>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не происходит плавного перехода на следующую возрастную ступень, встает проблема преемственности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96B6A33-EFC7-865F-43B1-32FF815638E1}"/>
              </a:ext>
            </a:extLst>
          </p:cNvPr>
          <p:cNvSpPr/>
          <p:nvPr/>
        </p:nvSpPr>
        <p:spPr>
          <a:xfrm>
            <a:off x="2330292" y="1518444"/>
            <a:ext cx="9450319" cy="110648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Депривация (лат. </a:t>
            </a:r>
            <a:r>
              <a:rPr lang="ru-RU" sz="2000" b="1" dirty="0" err="1">
                <a:solidFill>
                  <a:schemeClr val="accent1">
                    <a:lumMod val="75000"/>
                  </a:schemeClr>
                </a:solidFill>
              </a:rPr>
              <a:t>deprivatio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 — потеря, лишение)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— сокращение либо полное лишение возможности удовлетворять основные потребности - психофизиологические либо социальные</a:t>
            </a:r>
          </a:p>
        </p:txBody>
      </p:sp>
      <p:pic>
        <p:nvPicPr>
          <p:cNvPr id="9221" name="Рисунок 5">
            <a:extLst>
              <a:ext uri="{FF2B5EF4-FFF2-40B4-BE49-F238E27FC236}">
                <a16:creationId xmlns:a16="http://schemas.microsoft.com/office/drawing/2014/main" id="{92BFAF73-7C7D-5A31-B1FE-ECF121AE71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292" y="2868216"/>
            <a:ext cx="3500438" cy="2333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Рисунок 8">
            <a:extLst>
              <a:ext uri="{FF2B5EF4-FFF2-40B4-BE49-F238E27FC236}">
                <a16:creationId xmlns:a16="http://schemas.microsoft.com/office/drawing/2014/main" id="{40914812-6872-6C9E-4C70-A38DD9B876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5924" y="2729644"/>
            <a:ext cx="3214687" cy="24098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2">
            <a:extLst>
              <a:ext uri="{FF2B5EF4-FFF2-40B4-BE49-F238E27FC236}">
                <a16:creationId xmlns:a16="http://schemas.microsoft.com/office/drawing/2014/main" id="{340557C3-0EF0-BED2-835F-9A597D5EC0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013" y="3276776"/>
            <a:ext cx="1412875" cy="112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729C7EF-769B-ACE4-CB78-CC11694453F5}"/>
              </a:ext>
            </a:extLst>
          </p:cNvPr>
          <p:cNvSpPr/>
          <p:nvPr/>
        </p:nvSpPr>
        <p:spPr>
          <a:xfrm>
            <a:off x="3225644" y="5531279"/>
            <a:ext cx="7612520" cy="9144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ИГРА – ВЕДУЩИЙ ВИД ДЕЯТЕЛЬНОСТИ?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3757729"/>
              </p:ext>
            </p:extLst>
          </p:nvPr>
        </p:nvGraphicFramePr>
        <p:xfrm>
          <a:off x="2017610" y="0"/>
          <a:ext cx="1017439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4003">
                  <a:extLst>
                    <a:ext uri="{9D8B030D-6E8A-4147-A177-3AD203B41FA5}">
                      <a16:colId xmlns:a16="http://schemas.microsoft.com/office/drawing/2014/main" val="3304118350"/>
                    </a:ext>
                  </a:extLst>
                </a:gridCol>
                <a:gridCol w="4080387">
                  <a:extLst>
                    <a:ext uri="{9D8B030D-6E8A-4147-A177-3AD203B41FA5}">
                      <a16:colId xmlns:a16="http://schemas.microsoft.com/office/drawing/2014/main" val="3013569917"/>
                    </a:ext>
                  </a:extLst>
                </a:gridCol>
              </a:tblGrid>
              <a:tr h="672431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ФГОС ДО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        ПРОФСТАНДАРТ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5427590"/>
                  </a:ext>
                </a:extLst>
              </a:tr>
              <a:tr h="206185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1.2 п.4.</a:t>
                      </a:r>
                      <a:r>
                        <a:rPr lang="ru-RU" sz="1600" b="1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ru-RU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Реализация Программы в формах, специфических для детей данной возрастной группы, </a:t>
                      </a:r>
                      <a:r>
                        <a:rPr lang="ru-RU" sz="1600" b="1" dirty="0">
                          <a:ln w="1905"/>
                          <a:solidFill>
                            <a:schemeClr val="accent2">
                              <a:lumMod val="75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cs typeface="Arial" pitchFamily="34" charset="0"/>
                        </a:rPr>
                        <a:t>прежде всего в форме игры… </a:t>
                      </a:r>
                      <a:r>
                        <a:rPr lang="ru-RU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Содержание указанных образовательных областей зависит от возрастных и индивидуальных особенностей детей, определяется целями и задачами Программы и может реализовываться в различных видах деятельности </a:t>
                      </a:r>
                      <a:r>
                        <a:rPr lang="ru-RU" sz="16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(</a:t>
                      </a:r>
                      <a:r>
                        <a:rPr lang="ru-RU" sz="1600" b="1" dirty="0">
                          <a:ln w="1905"/>
                          <a:solidFill>
                            <a:schemeClr val="accent2">
                              <a:lumMod val="75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cs typeface="Arial" pitchFamily="34" charset="0"/>
                        </a:rPr>
                        <a:t>игре - как одном из сквозных механизмов развития ребенка</a:t>
                      </a:r>
                      <a:r>
                        <a:rPr lang="ru-RU" sz="16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).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3.2.1. </a:t>
                      </a:r>
                      <a:r>
                        <a:rPr lang="ru-RU" sz="1600" b="1" kern="1200" dirty="0">
                          <a:ln w="1905"/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+mn-lt"/>
                          <a:ea typeface="+mn-ea"/>
                          <a:cs typeface="Arial" pitchFamily="34" charset="0"/>
                        </a:rPr>
                        <a:t>Педагогическая деятельность по реализации программ дошкольного образования</a:t>
                      </a:r>
                    </a:p>
                    <a:p>
                      <a:r>
                        <a:rPr lang="ru-RU" sz="1600" b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Владеть всеми видами развивающих деятельностей дошкольника (</a:t>
                      </a:r>
                      <a:r>
                        <a:rPr lang="ru-RU" sz="1600" b="1" kern="1200" dirty="0">
                          <a:ln w="1905"/>
                          <a:solidFill>
                            <a:schemeClr val="accent2">
                              <a:lumMod val="75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+mn-lt"/>
                          <a:ea typeface="+mn-ea"/>
                          <a:cs typeface="Arial" pitchFamily="34" charset="0"/>
                        </a:rPr>
                        <a:t>игровой</a:t>
                      </a:r>
                      <a:r>
                        <a:rPr lang="ru-RU" sz="1600" b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…)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689532"/>
                  </a:ext>
                </a:extLst>
              </a:tr>
              <a:tr h="1323281">
                <a:tc>
                  <a:txBody>
                    <a:bodyPr/>
                    <a:lstStyle/>
                    <a:p>
                      <a:r>
                        <a:rPr lang="ru-RU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3.2.5 п.2. </a:t>
                      </a:r>
                      <a:r>
                        <a:rPr lang="ru-RU" sz="16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Оказание </a:t>
                      </a:r>
                      <a:r>
                        <a:rPr lang="ru-RU" sz="1600" b="1" kern="120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недирективной</a:t>
                      </a:r>
                      <a:r>
                        <a:rPr lang="ru-RU" sz="1600" b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помощи, </a:t>
                      </a:r>
                      <a:r>
                        <a:rPr lang="ru-RU" sz="1600" b="1" dirty="0">
                          <a:ln w="1905"/>
                          <a:solidFill>
                            <a:schemeClr val="accent2">
                              <a:lumMod val="75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cs typeface="Arial" pitchFamily="34" charset="0"/>
                        </a:rPr>
                        <a:t>поддержка детской инициативы и самостоятельности </a:t>
                      </a:r>
                      <a:r>
                        <a:rPr lang="ru-RU" sz="1600" b="1" dirty="0">
                          <a:ln w="1905"/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cs typeface="Arial" pitchFamily="34" charset="0"/>
                        </a:rPr>
                        <a:t>в игровой деятельности </a:t>
                      </a:r>
                      <a:endParaRPr lang="ru-RU" sz="16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-//-//- </a:t>
                      </a:r>
                      <a:r>
                        <a:rPr lang="ru-RU" sz="1600" b="1" kern="1200" dirty="0">
                          <a:ln w="1905"/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+mn-lt"/>
                          <a:ea typeface="+mn-ea"/>
                          <a:cs typeface="Arial" pitchFamily="34" charset="0"/>
                        </a:rPr>
                        <a:t>Активное</a:t>
                      </a:r>
                      <a:r>
                        <a:rPr lang="ru-RU" sz="16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использование </a:t>
                      </a:r>
                      <a:r>
                        <a:rPr lang="ru-RU" sz="1600" b="1" kern="120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недирективной</a:t>
                      </a:r>
                      <a:r>
                        <a:rPr lang="ru-RU" sz="1600" b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помощи и </a:t>
                      </a:r>
                      <a:r>
                        <a:rPr lang="ru-RU" sz="1600" b="1" kern="1200" dirty="0">
                          <a:ln w="1905"/>
                          <a:solidFill>
                            <a:schemeClr val="accent2">
                              <a:lumMod val="75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+mn-lt"/>
                          <a:ea typeface="+mn-ea"/>
                          <a:cs typeface="Arial" pitchFamily="34" charset="0"/>
                        </a:rPr>
                        <a:t>поддержка детской инициативы и самостоятельности </a:t>
                      </a:r>
                      <a:r>
                        <a:rPr lang="ru-RU" sz="16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в разных видах деятельности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2386152"/>
                  </a:ext>
                </a:extLst>
              </a:tr>
              <a:tr h="2800432">
                <a:tc>
                  <a:txBody>
                    <a:bodyPr/>
                    <a:lstStyle/>
                    <a:p>
                      <a:pPr>
                        <a:buFont typeface="Wingdings" panose="05000000000000000000" pitchFamily="2" charset="2"/>
                        <a:buNone/>
                        <a:defRPr/>
                      </a:pPr>
                      <a:r>
                        <a:rPr lang="ru-RU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3.2.5 п.4. </a:t>
                      </a:r>
                      <a:r>
                        <a:rPr lang="ru-RU" sz="1600" b="1" kern="1200" dirty="0">
                          <a:ln w="1905"/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+mn-lt"/>
                          <a:ea typeface="+mn-ea"/>
                          <a:cs typeface="Arial" pitchFamily="34" charset="0"/>
                        </a:rPr>
                        <a:t>Построение вариативного развивающего образования, ориентированного на уровень развития, </a:t>
                      </a:r>
                      <a:r>
                        <a:rPr lang="ru-RU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проявляющийся у ребенка </a:t>
                      </a:r>
                      <a:r>
                        <a:rPr lang="ru-RU" sz="1600" b="1" kern="1200" dirty="0">
                          <a:ln w="1905"/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+mn-lt"/>
                          <a:ea typeface="+mn-ea"/>
                          <a:cs typeface="Arial" pitchFamily="34" charset="0"/>
                        </a:rPr>
                        <a:t>в совместной деятельности со взрослым и более опытными сверстниками, </a:t>
                      </a:r>
                      <a:r>
                        <a:rPr lang="ru-RU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но не актуализирующийся в его индивидуальной деятельности (далее - зона ближайшего развития каждого ребенка), через: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  <a:defRPr/>
                      </a:pPr>
                      <a:r>
                        <a:rPr lang="ru-RU" sz="1600" b="1" dirty="0">
                          <a:ln w="1905"/>
                          <a:solidFill>
                            <a:schemeClr val="accent2">
                              <a:lumMod val="75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cs typeface="Arial" pitchFamily="34" charset="0"/>
                        </a:rPr>
                        <a:t>поддержку спонтанной игры детей, ее обогащение, обеспечение игрового времени и пространства…</a:t>
                      </a:r>
                    </a:p>
                    <a:p>
                      <a:pPr>
                        <a:buFont typeface="Wingdings" panose="05000000000000000000" pitchFamily="2" charset="2"/>
                        <a:buNone/>
                        <a:defRPr/>
                      </a:pPr>
                      <a:r>
                        <a:rPr lang="ru-RU" sz="16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3.3.4. Организация образ. пространства… должна обеспечивать </a:t>
                      </a:r>
                      <a:r>
                        <a:rPr lang="ru-RU" sz="1600" b="1" kern="1200" dirty="0">
                          <a:ln w="1905"/>
                          <a:solidFill>
                            <a:schemeClr val="accent2">
                              <a:lumMod val="75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+mn-lt"/>
                          <a:ea typeface="+mn-ea"/>
                          <a:cs typeface="Arial" pitchFamily="34" charset="0"/>
                        </a:rPr>
                        <a:t>игровую активность всех воспитанников</a:t>
                      </a:r>
                      <a:r>
                        <a:rPr lang="ru-RU" sz="1600" b="1" kern="1200" dirty="0">
                          <a:ln w="1905"/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+mn-lt"/>
                          <a:ea typeface="+mn-ea"/>
                          <a:cs typeface="Arial" pitchFamily="34" charset="0"/>
                        </a:rPr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-//-//-</a:t>
                      </a:r>
                      <a:r>
                        <a:rPr lang="ru-RU" sz="1600" b="1" kern="120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Организация</a:t>
                      </a:r>
                      <a:r>
                        <a:rPr lang="ru-RU" sz="16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видов деятельности, осуществляемых в раннем и дошкольном возрасте: … игры </a:t>
                      </a:r>
                      <a:r>
                        <a:rPr lang="ru-RU" sz="1600" b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(ролевой, режиссерской, с правилом), </a:t>
                      </a:r>
                      <a:r>
                        <a:rPr lang="ru-RU" sz="16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… создания широких возможностей для </a:t>
                      </a:r>
                      <a:r>
                        <a:rPr lang="ru-RU" sz="1600" b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развития свободной игры детей, в том числе </a:t>
                      </a:r>
                      <a:r>
                        <a:rPr lang="ru-RU" sz="1600" b="1" kern="1200" dirty="0">
                          <a:ln w="1905"/>
                          <a:solidFill>
                            <a:schemeClr val="accent2">
                              <a:lumMod val="75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+mn-lt"/>
                          <a:ea typeface="+mn-ea"/>
                          <a:cs typeface="Arial" pitchFamily="34" charset="0"/>
                        </a:rPr>
                        <a:t>обеспечение игрового времени и пространства.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5531641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610" y="1"/>
            <a:ext cx="1197538" cy="67589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226" y="-1"/>
            <a:ext cx="809973" cy="632948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64569" y="80965"/>
            <a:ext cx="9637379" cy="7207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chemeClr val="bg1"/>
                </a:solidFill>
              </a:rPr>
              <a:t>ВОЗРАСТНАЯ ДИНАМИКА ИГРЫ</a:t>
            </a:r>
          </a:p>
        </p:txBody>
      </p:sp>
      <p:pic>
        <p:nvPicPr>
          <p:cNvPr id="25603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906" y="1732753"/>
            <a:ext cx="3365500" cy="224313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4569" y="1019176"/>
            <a:ext cx="2790825" cy="224313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93" t="2" r="13470" b="-1752"/>
          <a:stretch>
            <a:fillRect/>
          </a:stretch>
        </p:blipFill>
        <p:spPr bwMode="auto">
          <a:xfrm>
            <a:off x="7974473" y="3257218"/>
            <a:ext cx="3927475" cy="26987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6" name="TextBox 8"/>
          <p:cNvSpPr txBox="1">
            <a:spLocks noChangeArrowheads="1"/>
          </p:cNvSpPr>
          <p:nvPr/>
        </p:nvSpPr>
        <p:spPr bwMode="auto">
          <a:xfrm>
            <a:off x="2471737" y="3294855"/>
            <a:ext cx="23764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chemeClr val="accent1"/>
                </a:solidFill>
              </a:rPr>
              <a:t>ИГРОВОЕ ДЕЙСТВИЕ</a:t>
            </a:r>
          </a:p>
        </p:txBody>
      </p:sp>
      <p:sp>
        <p:nvSpPr>
          <p:cNvPr id="25607" name="TextBox 9"/>
          <p:cNvSpPr txBox="1">
            <a:spLocks noChangeArrowheads="1"/>
          </p:cNvSpPr>
          <p:nvPr/>
        </p:nvSpPr>
        <p:spPr bwMode="auto">
          <a:xfrm>
            <a:off x="8991292" y="5955968"/>
            <a:ext cx="23764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chemeClr val="accent1"/>
                </a:solidFill>
              </a:rPr>
              <a:t>СЮЖЕТ</a:t>
            </a:r>
          </a:p>
        </p:txBody>
      </p:sp>
      <p:sp>
        <p:nvSpPr>
          <p:cNvPr id="25608" name="TextBox 10"/>
          <p:cNvSpPr txBox="1">
            <a:spLocks noChangeArrowheads="1"/>
          </p:cNvSpPr>
          <p:nvPr/>
        </p:nvSpPr>
        <p:spPr bwMode="auto">
          <a:xfrm>
            <a:off x="5440412" y="4017692"/>
            <a:ext cx="23764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chemeClr val="accent1"/>
                </a:solidFill>
              </a:rPr>
              <a:t>РОЛЬ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264568" y="4385992"/>
            <a:ext cx="5345599" cy="222408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ru-RU" sz="1800" b="1" dirty="0">
              <a:solidFill>
                <a:schemeClr val="accent5"/>
              </a:solidFill>
            </a:endParaRPr>
          </a:p>
          <a:p>
            <a:pPr>
              <a:defRPr/>
            </a:pPr>
            <a:r>
              <a:rPr lang="ru-RU" sz="2000" b="1" dirty="0">
                <a:solidFill>
                  <a:schemeClr val="accent2"/>
                </a:solidFill>
              </a:rPr>
              <a:t>Конфликты в игре связаны с доминирующим содержанием игры: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ru-RU" sz="1800" b="1" dirty="0">
                <a:solidFill>
                  <a:schemeClr val="accent1"/>
                </a:solidFill>
              </a:rPr>
              <a:t>возможностью реализовать действие с  интересным предметом;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ru-RU" sz="1800" b="1" dirty="0">
                <a:solidFill>
                  <a:schemeClr val="accent1"/>
                </a:solidFill>
              </a:rPr>
              <a:t>распределением ролей;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ru-RU" sz="1800" b="1" dirty="0">
                <a:solidFill>
                  <a:schemeClr val="accent1"/>
                </a:solidFill>
              </a:rPr>
              <a:t>определением тематики и хода развития сюжета</a:t>
            </a:r>
            <a:endParaRPr lang="ru-RU" sz="1800" b="1" dirty="0"/>
          </a:p>
          <a:p>
            <a:pPr algn="ctr"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81935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300748" y="0"/>
            <a:ext cx="9586451" cy="5048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/>
              <a:t>Парадокс настоящей игры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300748" y="633566"/>
            <a:ext cx="3960812" cy="304323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В «настоящей» игре: вещи </a:t>
            </a:r>
            <a:r>
              <a:rPr lang="ru-RU" sz="2000" b="1" dirty="0">
                <a:solidFill>
                  <a:schemeClr val="accent6"/>
                </a:solidFill>
              </a:rPr>
              <a:t>не настоящие - игрушки, предметы-заместители;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события</a:t>
            </a:r>
            <a:r>
              <a:rPr lang="ru-RU" sz="2000" b="1" dirty="0">
                <a:solidFill>
                  <a:schemeClr val="accent5"/>
                </a:solidFill>
              </a:rPr>
              <a:t> </a:t>
            </a:r>
            <a:r>
              <a:rPr lang="ru-RU" sz="2000" b="1" dirty="0">
                <a:solidFill>
                  <a:schemeClr val="accent6"/>
                </a:solidFill>
              </a:rPr>
              <a:t>не настоящие – воображаемые</a:t>
            </a:r>
            <a:r>
              <a:rPr lang="ru-RU" sz="2000" b="1" dirty="0">
                <a:solidFill>
                  <a:schemeClr val="accent5"/>
                </a:solidFill>
              </a:rPr>
              <a:t>;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Действия не настоящие – условные…</a:t>
            </a:r>
          </a:p>
          <a:p>
            <a:pPr algn="ctr">
              <a:defRPr/>
            </a:pPr>
            <a:r>
              <a:rPr lang="ru-RU" sz="2000" b="1" dirty="0">
                <a:solidFill>
                  <a:schemeClr val="accent6"/>
                </a:solidFill>
              </a:rPr>
              <a:t>ЧТО ТОГДА НАСТОЯЩЕЕ?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7926387" y="652358"/>
            <a:ext cx="3960812" cy="491223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Рубинштейн С..:</a:t>
            </a:r>
          </a:p>
          <a:p>
            <a:pPr>
              <a:defRPr/>
            </a:pP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«Первое положение, определяющее сущность игры, состоит в том, что мотивы игры заключаются не в утилитарном эффекте и вещном результате…, а в </a:t>
            </a:r>
            <a:r>
              <a:rPr lang="ru-RU" sz="2000" b="1" dirty="0">
                <a:solidFill>
                  <a:schemeClr val="accent6"/>
                </a:solidFill>
              </a:rPr>
              <a:t>многообразных переживаниях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, значимых для ребенка,…</a:t>
            </a:r>
            <a:r>
              <a:rPr lang="ru-RU" sz="2000" b="1" dirty="0">
                <a:solidFill>
                  <a:schemeClr val="accent6"/>
                </a:solidFill>
              </a:rPr>
              <a:t>сторон действительности».</a:t>
            </a:r>
          </a:p>
          <a:p>
            <a:pPr algn="ctr">
              <a:defRPr/>
            </a:pPr>
            <a:r>
              <a:rPr lang="ru-RU" sz="2000" b="1" dirty="0">
                <a:solidFill>
                  <a:schemeClr val="accent6"/>
                </a:solidFill>
              </a:rPr>
              <a:t>«Игра – способ реализации потребностей и запросов ребенка в пределах его возможностей»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867763" y="4352129"/>
            <a:ext cx="3184856" cy="24249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Важнейший признак игры ???</a:t>
            </a:r>
          </a:p>
        </p:txBody>
      </p:sp>
      <p:pic>
        <p:nvPicPr>
          <p:cNvPr id="32774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0748" y="3789363"/>
            <a:ext cx="2303462" cy="292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44273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63827" y="115813"/>
            <a:ext cx="9697115" cy="7207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/>
              <a:t>Педагогические задачи определяются </a:t>
            </a:r>
            <a:r>
              <a:rPr lang="ru-RU" sz="2000" b="1" u="sng" dirty="0"/>
              <a:t>НЕ ДОСТИГНУТЫМ УРОВНЕМ</a:t>
            </a:r>
            <a:r>
              <a:rPr lang="ru-RU" sz="2000" b="1" dirty="0"/>
              <a:t>!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263827" y="1015963"/>
            <a:ext cx="2736850" cy="6477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chemeClr val="accent2"/>
                </a:solidFill>
              </a:rPr>
              <a:t>ИГРОВОЕ ДЕЙСТВИЕ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730158" y="1019176"/>
            <a:ext cx="2736850" cy="6477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chemeClr val="accent2"/>
                </a:solidFill>
              </a:rPr>
              <a:t>РОЛЕВОЕ ПОВЕДЕНИЕ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163844" y="1015963"/>
            <a:ext cx="2736850" cy="6477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chemeClr val="accent2"/>
                </a:solidFill>
              </a:rPr>
              <a:t>СЮЖЕТ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263827" y="2581820"/>
            <a:ext cx="2736850" cy="6477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РАЗВЕРНУТОЕ ПРЕДМЕТНОЕ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263827" y="4367032"/>
            <a:ext cx="2736850" cy="6477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УСЛОВНОЕ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318955" y="6063150"/>
            <a:ext cx="2736850" cy="6477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ВООБРАЖАЕМОЕ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9163844" y="2235995"/>
            <a:ext cx="2736850" cy="6477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МОДЕЛИРОВАНИЕ ДЕЙСТВИЯ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730951" y="2094568"/>
            <a:ext cx="2735263" cy="5492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РОЛЕВЫЕ РЕПЛИКИ </a:t>
            </a:r>
          </a:p>
          <a:p>
            <a:pPr algn="ctr">
              <a:defRPr/>
            </a:pPr>
            <a:r>
              <a:rPr lang="ru-RU" b="1" dirty="0">
                <a:solidFill>
                  <a:schemeClr val="accent5"/>
                </a:solidFill>
              </a:rPr>
              <a:t>(ИГРЫ РЯДОМ)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743959" y="3138489"/>
            <a:ext cx="2736850" cy="66675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РОЛЕВОЙ ДИАЛОГ </a:t>
            </a:r>
            <a:r>
              <a:rPr lang="ru-RU" b="1" dirty="0">
                <a:solidFill>
                  <a:schemeClr val="accent5"/>
                </a:solidFill>
              </a:rPr>
              <a:t>(КОМПЛЕМЕНТАРНЫЕ РОЛИ)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9196490" y="3533240"/>
            <a:ext cx="2736850" cy="6477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МОДЕЛИРОВАНИЕ ОТНОШЕНИЙ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9196490" y="4789488"/>
            <a:ext cx="2736850" cy="64928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МОДЕЛИРОВАНИЕ СОБЫТИЯ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5729364" y="4315350"/>
            <a:ext cx="2736850" cy="10445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РОЛЕВОЕ ВЗАИМОДЕЙСТВИЕ</a:t>
            </a:r>
          </a:p>
          <a:p>
            <a:pPr algn="ctr">
              <a:defRPr/>
            </a:pPr>
            <a:r>
              <a:rPr lang="ru-RU" b="1" dirty="0">
                <a:solidFill>
                  <a:schemeClr val="accent5"/>
                </a:solidFill>
              </a:rPr>
              <a:t>(ДЕТСКОЕ ИГРАЮЩЕЕ СООБЩЕСТВО)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5729364" y="5822849"/>
            <a:ext cx="2736850" cy="8921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РОЛЕВЫЕ И РЕАЛЬНЫЕ ОТНОШЕНИЯ</a:t>
            </a:r>
          </a:p>
          <a:p>
            <a:pPr algn="ctr">
              <a:defRPr/>
            </a:pPr>
            <a:r>
              <a:rPr lang="ru-RU" b="1" dirty="0">
                <a:solidFill>
                  <a:schemeClr val="accent5"/>
                </a:solidFill>
              </a:rPr>
              <a:t>(СМЕНА РОЛИ, ПОЯСНЯЮЩАЯ РЕЧЬ)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9224092" y="6063150"/>
            <a:ext cx="2736850" cy="6477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МОДЕЛИРОВАНИЕ МИРОВ</a:t>
            </a:r>
          </a:p>
        </p:txBody>
      </p:sp>
      <p:sp>
        <p:nvSpPr>
          <p:cNvPr id="19" name="Стрелка вниз 18"/>
          <p:cNvSpPr/>
          <p:nvPr/>
        </p:nvSpPr>
        <p:spPr>
          <a:xfrm>
            <a:off x="3438399" y="2020038"/>
            <a:ext cx="358775" cy="288925"/>
          </a:xfrm>
          <a:prstGeom prst="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0" name="Стрелка вниз 19"/>
          <p:cNvSpPr/>
          <p:nvPr/>
        </p:nvSpPr>
        <p:spPr>
          <a:xfrm>
            <a:off x="3452864" y="3678277"/>
            <a:ext cx="358775" cy="287338"/>
          </a:xfrm>
          <a:prstGeom prst="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1" name="Стрелка вниз 20"/>
          <p:cNvSpPr/>
          <p:nvPr/>
        </p:nvSpPr>
        <p:spPr>
          <a:xfrm>
            <a:off x="10384734" y="3092414"/>
            <a:ext cx="360362" cy="287337"/>
          </a:xfrm>
          <a:prstGeom prst="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2" name="Стрелка вниз 21"/>
          <p:cNvSpPr/>
          <p:nvPr/>
        </p:nvSpPr>
        <p:spPr>
          <a:xfrm>
            <a:off x="6888010" y="2742965"/>
            <a:ext cx="358775" cy="288925"/>
          </a:xfrm>
          <a:prstGeom prst="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3" name="Стрелка вниз 22"/>
          <p:cNvSpPr/>
          <p:nvPr/>
        </p:nvSpPr>
        <p:spPr>
          <a:xfrm>
            <a:off x="10418659" y="1780139"/>
            <a:ext cx="358775" cy="287337"/>
          </a:xfrm>
          <a:prstGeom prst="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4" name="Стрелка вниз 23"/>
          <p:cNvSpPr/>
          <p:nvPr/>
        </p:nvSpPr>
        <p:spPr>
          <a:xfrm>
            <a:off x="6917608" y="1753255"/>
            <a:ext cx="360362" cy="287338"/>
          </a:xfrm>
          <a:prstGeom prst="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5" name="Стрелка вниз 24"/>
          <p:cNvSpPr/>
          <p:nvPr/>
        </p:nvSpPr>
        <p:spPr>
          <a:xfrm>
            <a:off x="10398815" y="4352490"/>
            <a:ext cx="358775" cy="288925"/>
          </a:xfrm>
          <a:prstGeom prst="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6" name="Стрелка вниз 25"/>
          <p:cNvSpPr/>
          <p:nvPr/>
        </p:nvSpPr>
        <p:spPr>
          <a:xfrm>
            <a:off x="6917608" y="3966318"/>
            <a:ext cx="360362" cy="288925"/>
          </a:xfrm>
          <a:prstGeom prst="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7" name="Стрелка вниз 26"/>
          <p:cNvSpPr/>
          <p:nvPr/>
        </p:nvSpPr>
        <p:spPr>
          <a:xfrm>
            <a:off x="3507199" y="5482891"/>
            <a:ext cx="360362" cy="287338"/>
          </a:xfrm>
          <a:prstGeom prst="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8" name="Стрелка вниз 27"/>
          <p:cNvSpPr/>
          <p:nvPr/>
        </p:nvSpPr>
        <p:spPr>
          <a:xfrm>
            <a:off x="10398815" y="5658644"/>
            <a:ext cx="358775" cy="288925"/>
          </a:xfrm>
          <a:prstGeom prst="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9" name="Стрелка вниз 28"/>
          <p:cNvSpPr/>
          <p:nvPr/>
        </p:nvSpPr>
        <p:spPr>
          <a:xfrm>
            <a:off x="6932203" y="5438775"/>
            <a:ext cx="360362" cy="287338"/>
          </a:xfrm>
          <a:prstGeom prst="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21152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2644057" y="1574801"/>
            <a:ext cx="2376487" cy="143986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 sz="20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defRPr/>
            </a:pP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«устраненная»</a:t>
            </a:r>
          </a:p>
          <a:p>
            <a:pPr algn="ctr">
              <a:defRPr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(позиция невмешательства)</a:t>
            </a:r>
          </a:p>
          <a:p>
            <a:pPr algn="ctr">
              <a:defRPr/>
            </a:pPr>
            <a:endParaRPr lang="ru-RU" sz="20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643052" y="550098"/>
            <a:ext cx="3136899" cy="490537"/>
          </a:xfrm>
        </p:spPr>
        <p:txBody>
          <a:bodyPr/>
          <a:lstStyle/>
          <a:p>
            <a:pPr>
              <a:defRPr/>
            </a:pP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Позиции педагога</a:t>
            </a:r>
          </a:p>
        </p:txBody>
      </p:sp>
      <p:pic>
        <p:nvPicPr>
          <p:cNvPr id="3891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3956" y="1064448"/>
            <a:ext cx="509587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134" y="1062860"/>
            <a:ext cx="511175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7506" y="1062861"/>
            <a:ext cx="509587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8877300" y="1524000"/>
            <a:ext cx="3127887" cy="138588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«сопровождающая»</a:t>
            </a:r>
          </a:p>
          <a:p>
            <a:pPr algn="ctr">
              <a:defRPr/>
            </a:pP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«поддерживающая»</a:t>
            </a:r>
          </a:p>
          <a:p>
            <a:pPr algn="ctr">
              <a:defRPr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(партнер, наблюдатель…)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580497" y="1559567"/>
            <a:ext cx="2736850" cy="143986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«директивная»</a:t>
            </a:r>
          </a:p>
          <a:p>
            <a:pPr algn="ctr">
              <a:defRPr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(жесткое руководство  игрой)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212258" y="4924427"/>
            <a:ext cx="9766274" cy="155011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Как соблюсти баланс, сохранив в игре ее самодеятельность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, а значит детскую свободу, «самость»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(собственный стиль осуществления деятельности), и в то же время,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не потеряв культурную составляющую, предполагающую определенное обучение? </a:t>
            </a:r>
          </a:p>
        </p:txBody>
      </p:sp>
      <p:pic>
        <p:nvPicPr>
          <p:cNvPr id="389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3508" y="3590311"/>
            <a:ext cx="835025" cy="665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12258" y="28782"/>
            <a:ext cx="9792929" cy="5667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/>
              <a:t>Что делать?</a:t>
            </a:r>
          </a:p>
        </p:txBody>
      </p:sp>
      <p:pic>
        <p:nvPicPr>
          <p:cNvPr id="3892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0" y="3024188"/>
            <a:ext cx="509588" cy="41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2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7300" y="3049588"/>
            <a:ext cx="509588" cy="41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2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2756" y="3077400"/>
            <a:ext cx="508000" cy="41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2693268" y="3471390"/>
            <a:ext cx="2278062" cy="4905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/>
              <a:t>Примитивизация игр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5643052" y="3483129"/>
            <a:ext cx="2632075" cy="10985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/>
              <a:t>Неумение детей самостоятельно организовать и развивать игру</a:t>
            </a:r>
          </a:p>
        </p:txBody>
      </p:sp>
    </p:spTree>
    <p:extLst>
      <p:ext uri="{BB962C8B-B14F-4D97-AF65-F5344CB8AC3E}">
        <p14:creationId xmlns:p14="http://schemas.microsoft.com/office/powerpoint/2010/main" val="16106636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260600" y="56127"/>
            <a:ext cx="9700342" cy="69056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ru-RU" sz="2000" b="1" dirty="0">
              <a:solidFill>
                <a:schemeClr val="accent5"/>
              </a:solidFill>
            </a:endParaRPr>
          </a:p>
          <a:p>
            <a:pPr algn="ctr">
              <a:defRPr/>
            </a:pP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Сколько взрослых во взрослом? (Кравцова Е.Е.)</a:t>
            </a:r>
          </a:p>
          <a:p>
            <a:pPr>
              <a:defRPr/>
            </a:pPr>
            <a:endParaRPr lang="ru-RU" sz="2000" b="1" dirty="0">
              <a:solidFill>
                <a:schemeClr val="accent5"/>
              </a:solidFill>
            </a:endParaRPr>
          </a:p>
        </p:txBody>
      </p:sp>
      <p:sp>
        <p:nvSpPr>
          <p:cNvPr id="7" name="Стрелка вниз 6"/>
          <p:cNvSpPr/>
          <p:nvPr/>
        </p:nvSpPr>
        <p:spPr>
          <a:xfrm>
            <a:off x="9340646" y="832569"/>
            <a:ext cx="360363" cy="2889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260600" y="1196464"/>
            <a:ext cx="3432175" cy="93662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«ВЗРОСЛЫЙ КАК ВЗРОСЛЫЙ»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528767" y="1196464"/>
            <a:ext cx="3432175" cy="93662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«ВЗРОСЛЫЙ КАК РЕБЕНОК»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260600" y="2520439"/>
            <a:ext cx="3433762" cy="111601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Не умеет играть в «настоящие» игры!!!</a:t>
            </a:r>
          </a:p>
        </p:txBody>
      </p:sp>
      <p:pic>
        <p:nvPicPr>
          <p:cNvPr id="45064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26723" y="2445032"/>
            <a:ext cx="2755900" cy="183673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1614" y="4726626"/>
            <a:ext cx="2743200" cy="183038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7" name="Рисунок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066" y="3863412"/>
            <a:ext cx="2789238" cy="278923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трелка вниз 11"/>
          <p:cNvSpPr/>
          <p:nvPr/>
        </p:nvSpPr>
        <p:spPr>
          <a:xfrm>
            <a:off x="3796505" y="809114"/>
            <a:ext cx="360363" cy="2889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>
            <a:off x="3796504" y="2182301"/>
            <a:ext cx="360363" cy="2889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36394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9122677-69A1-2F5F-3450-434E28546A56}"/>
              </a:ext>
            </a:extLst>
          </p:cNvPr>
          <p:cNvSpPr/>
          <p:nvPr/>
        </p:nvSpPr>
        <p:spPr>
          <a:xfrm>
            <a:off x="2348517" y="64175"/>
            <a:ext cx="9454536" cy="5048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2400" b="1" dirty="0"/>
              <a:t>Что главное в игре?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99E5411-112B-07EE-DE80-CC0856591B8D}"/>
              </a:ext>
            </a:extLst>
          </p:cNvPr>
          <p:cNvSpPr/>
          <p:nvPr/>
        </p:nvSpPr>
        <p:spPr>
          <a:xfrm>
            <a:off x="7842240" y="681029"/>
            <a:ext cx="3960813" cy="266382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Позиция воспитателя –</a:t>
            </a:r>
            <a:r>
              <a:rPr lang="ru-RU" sz="2400" b="1" dirty="0">
                <a:solidFill>
                  <a:schemeClr val="accent5"/>
                </a:solidFill>
              </a:rPr>
              <a:t>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чтобы было все правильно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все, как на самом деле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Процесс –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воссоздание, репродукция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Следствие –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способность воссоздать образец</a:t>
            </a:r>
          </a:p>
        </p:txBody>
      </p:sp>
      <p:pic>
        <p:nvPicPr>
          <p:cNvPr id="12292" name="Рисунок 8">
            <a:extLst>
              <a:ext uri="{FF2B5EF4-FFF2-40B4-BE49-F238E27FC236}">
                <a16:creationId xmlns:a16="http://schemas.microsoft.com/office/drawing/2014/main" id="{7D069F23-10F5-2783-4BB8-CA01B7E893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517" y="3361682"/>
            <a:ext cx="4473575" cy="31686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Рисунок 9">
            <a:extLst>
              <a:ext uri="{FF2B5EF4-FFF2-40B4-BE49-F238E27FC236}">
                <a16:creationId xmlns:a16="http://schemas.microsoft.com/office/drawing/2014/main" id="{B0B7886A-0ED7-73E4-8985-ADEC4D0CA0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517" y="771525"/>
            <a:ext cx="3816350" cy="21463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1B9DD72-8064-C62A-C244-CDCE2096D0C5}"/>
              </a:ext>
            </a:extLst>
          </p:cNvPr>
          <p:cNvSpPr/>
          <p:nvPr/>
        </p:nvSpPr>
        <p:spPr>
          <a:xfrm>
            <a:off x="7851716" y="3793482"/>
            <a:ext cx="3960813" cy="27368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Позиция ребенка –</a:t>
            </a:r>
            <a:r>
              <a:rPr lang="ru-RU" sz="2400" b="1" dirty="0">
                <a:solidFill>
                  <a:schemeClr val="accent5"/>
                </a:solidFill>
              </a:rPr>
              <a:t> 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чтобы все так, как я хочу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Процесс –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моделирование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Следствие –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способность к построению миров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204268" y="25298"/>
            <a:ext cx="9771421" cy="69056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ru-RU" sz="2000" b="1" dirty="0">
              <a:solidFill>
                <a:schemeClr val="accent5"/>
              </a:solidFill>
            </a:endParaRPr>
          </a:p>
          <a:p>
            <a:pPr algn="ctr">
              <a:defRPr/>
            </a:pP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Эталон может демонстрировать хорошо играющий взрослый! </a:t>
            </a:r>
          </a:p>
          <a:p>
            <a:pPr>
              <a:defRPr/>
            </a:pPr>
            <a:endParaRPr lang="ru-RU" sz="2000" b="1" dirty="0">
              <a:solidFill>
                <a:schemeClr val="accent5"/>
              </a:solidFill>
            </a:endParaRPr>
          </a:p>
        </p:txBody>
      </p:sp>
      <p:sp>
        <p:nvSpPr>
          <p:cNvPr id="7" name="Стрелка вниз 6"/>
          <p:cNvSpPr/>
          <p:nvPr/>
        </p:nvSpPr>
        <p:spPr>
          <a:xfrm>
            <a:off x="10147196" y="741363"/>
            <a:ext cx="360363" cy="2889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204268" y="1030288"/>
            <a:ext cx="3432175" cy="93662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</a:rPr>
              <a:t>может продемонстрировать увлекательные игры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543514" y="1062192"/>
            <a:ext cx="3432175" cy="138906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</a:rPr>
              <a:t>исподволь помочь ребенку в освоении более сложных способов игры, постановке и развитии игровых задач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307292" y="3859731"/>
            <a:ext cx="3576638" cy="280828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Дж. </a:t>
            </a:r>
            <a:r>
              <a:rPr lang="ru-RU" sz="1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Родари</a:t>
            </a: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«Распоряжаться должен он. Взрослый играет с ним ради него, чтобы стимулировать изобретательность ребенка, вооружить его новыми средствами, которые он пустит в оборот, играя один. В общем, чтобы научить его играть»</a:t>
            </a:r>
          </a:p>
        </p:txBody>
      </p:sp>
      <p:pic>
        <p:nvPicPr>
          <p:cNvPr id="43016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267" y="3854969"/>
            <a:ext cx="3751262" cy="28130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204267" y="2604986"/>
            <a:ext cx="7679663" cy="111601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>
              <a:defRPr/>
            </a:pP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</a:rPr>
              <a:t>Чему учатся дети обучаясь «игре»? </a:t>
            </a:r>
          </a:p>
          <a:p>
            <a:pPr algn="ctr">
              <a:defRPr/>
            </a:pP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</a:rPr>
              <a:t>Учатся играть или подражать игре?</a:t>
            </a:r>
          </a:p>
          <a:p>
            <a:pPr>
              <a:defRPr/>
            </a:pPr>
            <a:endParaRPr lang="ru-RU" sz="2000" b="1" i="1" dirty="0">
              <a:solidFill>
                <a:schemeClr val="accent5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204267" y="6307656"/>
            <a:ext cx="3757612" cy="36036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Игры «по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Е.Бахотскому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sp>
        <p:nvSpPr>
          <p:cNvPr id="13" name="Стрелка вниз 12"/>
          <p:cNvSpPr/>
          <p:nvPr/>
        </p:nvSpPr>
        <p:spPr>
          <a:xfrm>
            <a:off x="3636962" y="747714"/>
            <a:ext cx="360363" cy="2889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296607" y="4896767"/>
            <a:ext cx="1679082" cy="1771252"/>
          </a:xfrm>
          <a:prstGeom prst="rect">
            <a:avLst/>
          </a:prstGeom>
          <a:ln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19254524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8A85669-F779-AA64-270E-518A53C73BE9}"/>
              </a:ext>
            </a:extLst>
          </p:cNvPr>
          <p:cNvSpPr/>
          <p:nvPr/>
        </p:nvSpPr>
        <p:spPr>
          <a:xfrm>
            <a:off x="2537859" y="513722"/>
            <a:ext cx="9209096" cy="9968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2400" b="1" dirty="0"/>
              <a:t>Старший дошкольник как передатчик </a:t>
            </a:r>
          </a:p>
          <a:p>
            <a:pPr algn="ctr" eaLnBrk="1" hangingPunct="1">
              <a:defRPr/>
            </a:pPr>
            <a:r>
              <a:rPr lang="ru-RU" sz="2400" b="1" dirty="0"/>
              <a:t>игрового опыта малышам, как носитель «эталона» игры</a:t>
            </a:r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70F2F081-B557-ABA1-CDDB-3DC4DFBD77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56027757"/>
              </p:ext>
            </p:extLst>
          </p:nvPr>
        </p:nvGraphicFramePr>
        <p:xfrm>
          <a:off x="856154" y="2358905"/>
          <a:ext cx="8783279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0060312-FF14-F3E5-C38B-6D1A79CDA5BA}"/>
              </a:ext>
            </a:extLst>
          </p:cNvPr>
          <p:cNvSpPr/>
          <p:nvPr/>
        </p:nvSpPr>
        <p:spPr>
          <a:xfrm>
            <a:off x="8648778" y="5629334"/>
            <a:ext cx="3282950" cy="7524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«ПЕДАГОГИКА ТОМА СОЙЕРА»</a:t>
            </a:r>
          </a:p>
          <a:p>
            <a:pPr algn="ctr" eaLnBrk="1" hangingPunct="1">
              <a:defRPr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Не исправлять!</a:t>
            </a:r>
          </a:p>
        </p:txBody>
      </p:sp>
      <p:pic>
        <p:nvPicPr>
          <p:cNvPr id="19462" name="Рисунок 4">
            <a:extLst>
              <a:ext uri="{FF2B5EF4-FFF2-40B4-BE49-F238E27FC236}">
                <a16:creationId xmlns:a16="http://schemas.microsoft.com/office/drawing/2014/main" id="{334AF036-63C7-8554-840A-F2D008A1C71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74"/>
          <a:stretch>
            <a:fillRect/>
          </a:stretch>
        </p:blipFill>
        <p:spPr bwMode="auto">
          <a:xfrm>
            <a:off x="8648778" y="3139793"/>
            <a:ext cx="3282950" cy="22542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56CA2521-4018-4AB2-6483-82AE417A17A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75427455"/>
              </p:ext>
            </p:extLst>
          </p:nvPr>
        </p:nvGraphicFramePr>
        <p:xfrm>
          <a:off x="2118641" y="31749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Стрелка влево 4">
            <a:extLst>
              <a:ext uri="{FF2B5EF4-FFF2-40B4-BE49-F238E27FC236}">
                <a16:creationId xmlns:a16="http://schemas.microsoft.com/office/drawing/2014/main" id="{519EDB3C-6677-FAFD-58C5-CC73210C99B7}"/>
              </a:ext>
            </a:extLst>
          </p:cNvPr>
          <p:cNvSpPr/>
          <p:nvPr/>
        </p:nvSpPr>
        <p:spPr>
          <a:xfrm>
            <a:off x="6673572" y="2662643"/>
            <a:ext cx="2736850" cy="576263"/>
          </a:xfrm>
          <a:prstGeom prst="lef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6" name="Стрелка влево 5">
            <a:extLst>
              <a:ext uri="{FF2B5EF4-FFF2-40B4-BE49-F238E27FC236}">
                <a16:creationId xmlns:a16="http://schemas.microsoft.com/office/drawing/2014/main" id="{9FC9A17A-2489-E4C6-47A8-E9A326E386F6}"/>
              </a:ext>
            </a:extLst>
          </p:cNvPr>
          <p:cNvSpPr/>
          <p:nvPr/>
        </p:nvSpPr>
        <p:spPr>
          <a:xfrm>
            <a:off x="7681634" y="3587766"/>
            <a:ext cx="1728788" cy="576263"/>
          </a:xfrm>
          <a:prstGeom prst="lef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88C2E01-F389-9B8D-3F79-3C49B62DFAD2}"/>
              </a:ext>
            </a:extLst>
          </p:cNvPr>
          <p:cNvSpPr/>
          <p:nvPr/>
        </p:nvSpPr>
        <p:spPr>
          <a:xfrm>
            <a:off x="9461101" y="2797434"/>
            <a:ext cx="287338" cy="302418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1519601-9C96-D894-A682-43B16391C242}"/>
              </a:ext>
            </a:extLst>
          </p:cNvPr>
          <p:cNvSpPr/>
          <p:nvPr/>
        </p:nvSpPr>
        <p:spPr>
          <a:xfrm>
            <a:off x="7886739" y="108745"/>
            <a:ext cx="4032250" cy="220503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ru-RU" sz="1600" b="1" u="sng" dirty="0">
                <a:solidFill>
                  <a:schemeClr val="accent2">
                    <a:lumMod val="50000"/>
                  </a:schemeClr>
                </a:solidFill>
              </a:rPr>
              <a:t>Выделение достаточного времени 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</a:rPr>
              <a:t>для перехода от обыгрывания к настоящей игре!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ru-RU" sz="1600" b="1" dirty="0">
                <a:solidFill>
                  <a:schemeClr val="accent1"/>
                </a:solidFill>
              </a:rPr>
              <a:t>Создание для младших дошкольников условий для перехода от обыгрывания к игре!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4471C4E-3006-1D52-E133-D79224D39521}"/>
              </a:ext>
            </a:extLst>
          </p:cNvPr>
          <p:cNvSpPr/>
          <p:nvPr/>
        </p:nvSpPr>
        <p:spPr>
          <a:xfrm>
            <a:off x="2118641" y="4397375"/>
            <a:ext cx="3851275" cy="246062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ru-RU" b="1" dirty="0">
                <a:solidFill>
                  <a:schemeClr val="accent1"/>
                </a:solidFill>
              </a:rPr>
              <a:t>Нельзя прерывать игру на стадии «</a:t>
            </a:r>
            <a:r>
              <a:rPr lang="ru-RU" b="1" dirty="0" err="1">
                <a:solidFill>
                  <a:schemeClr val="accent1"/>
                </a:solidFill>
              </a:rPr>
              <a:t>выигрывания</a:t>
            </a:r>
            <a:r>
              <a:rPr lang="ru-RU" b="1" dirty="0">
                <a:solidFill>
                  <a:schemeClr val="accent1"/>
                </a:solidFill>
              </a:rPr>
              <a:t>» – у нее не будет условий развиться в содержательное действие!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Нельзя оценивать уровень игры на этапе обыгрывания!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ru-RU" b="1" dirty="0">
                <a:solidFill>
                  <a:schemeClr val="accent1"/>
                </a:solidFill>
              </a:rPr>
              <a:t>Нельзя разрушать детские постройки, оставленные для «доигрывания»!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id="{60E1EF37-6BCB-F3FD-59AB-6C881FC7CD84}"/>
              </a:ext>
            </a:extLst>
          </p:cNvPr>
          <p:cNvSpPr/>
          <p:nvPr/>
        </p:nvSpPr>
        <p:spPr>
          <a:xfrm>
            <a:off x="3829051" y="5732464"/>
            <a:ext cx="4392613" cy="909637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6F3A48B6-870B-D41B-D43A-182A0AA3513B}"/>
              </a:ext>
            </a:extLst>
          </p:cNvPr>
          <p:cNvSpPr/>
          <p:nvPr/>
        </p:nvSpPr>
        <p:spPr>
          <a:xfrm>
            <a:off x="2778982" y="117476"/>
            <a:ext cx="8642350" cy="719137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ПЕДАГОГИЧЕСКОЕ  СОПРОВОЖДЕНИЕ</a:t>
            </a:r>
          </a:p>
        </p:txBody>
      </p:sp>
      <p:sp>
        <p:nvSpPr>
          <p:cNvPr id="16" name="Стрелка вниз 15">
            <a:extLst>
              <a:ext uri="{FF2B5EF4-FFF2-40B4-BE49-F238E27FC236}">
                <a16:creationId xmlns:a16="http://schemas.microsoft.com/office/drawing/2014/main" id="{C852367E-AC8B-9889-4A7C-3A39CEB81C67}"/>
              </a:ext>
            </a:extLst>
          </p:cNvPr>
          <p:cNvSpPr/>
          <p:nvPr/>
        </p:nvSpPr>
        <p:spPr>
          <a:xfrm>
            <a:off x="6703282" y="929143"/>
            <a:ext cx="396875" cy="287338"/>
          </a:xfrm>
          <a:prstGeom prst="down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DD79B7A1-F531-631F-A891-CA606510111F}"/>
              </a:ext>
            </a:extLst>
          </p:cNvPr>
          <p:cNvSpPr/>
          <p:nvPr/>
        </p:nvSpPr>
        <p:spPr>
          <a:xfrm>
            <a:off x="2708909" y="1244600"/>
            <a:ext cx="8569325" cy="1439863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ru-RU" sz="2400" b="1" i="1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§"/>
              <a:defRPr/>
            </a:pPr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</a:rPr>
              <a:t>«Сопровождать» </a:t>
            </a:r>
            <a:r>
              <a:rPr lang="ru-RU" sz="2000" b="1" dirty="0">
                <a:solidFill>
                  <a:schemeClr val="accent1"/>
                </a:solidFill>
              </a:rPr>
              <a:t>означает идти, ехать вместе с кем-либо, находясь рядом, ведя куда-нибудь </a:t>
            </a:r>
            <a:r>
              <a:rPr lang="ru-RU" sz="2000" b="1" i="1" dirty="0">
                <a:solidFill>
                  <a:schemeClr val="accent1"/>
                </a:solidFill>
              </a:rPr>
              <a:t>(Ожегов, С. И. Толковый словарь русского языка) </a:t>
            </a:r>
          </a:p>
          <a:p>
            <a:pPr algn="ctr">
              <a:defRPr/>
            </a:pPr>
            <a:endParaRPr lang="ru-RU" dirty="0"/>
          </a:p>
        </p:txBody>
      </p:sp>
      <p:sp>
        <p:nvSpPr>
          <p:cNvPr id="19" name="Стрелка вниз 18">
            <a:extLst>
              <a:ext uri="{FF2B5EF4-FFF2-40B4-BE49-F238E27FC236}">
                <a16:creationId xmlns:a16="http://schemas.microsoft.com/office/drawing/2014/main" id="{7D92B6F7-DB23-47FA-28D9-32BAB973E1E6}"/>
              </a:ext>
            </a:extLst>
          </p:cNvPr>
          <p:cNvSpPr/>
          <p:nvPr/>
        </p:nvSpPr>
        <p:spPr>
          <a:xfrm rot="16200000">
            <a:off x="3072607" y="5974557"/>
            <a:ext cx="431800" cy="287337"/>
          </a:xfrm>
          <a:prstGeom prst="down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6A28E46-0CD9-8BBD-5B3C-12A40D9C50E2}"/>
              </a:ext>
            </a:extLst>
          </p:cNvPr>
          <p:cNvSpPr txBox="1"/>
          <p:nvPr/>
        </p:nvSpPr>
        <p:spPr>
          <a:xfrm>
            <a:off x="4106863" y="5749926"/>
            <a:ext cx="4392612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 typeface="Wingdings" pitchFamily="2" charset="2"/>
              <a:buChar char="§"/>
              <a:defRPr/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Учебно-методический комплект к образовательной программе ДОО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Методические пособия …</a:t>
            </a: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3694CAE5-A301-22D3-A2A1-B1FDD777548C}"/>
              </a:ext>
            </a:extLst>
          </p:cNvPr>
          <p:cNvSpPr/>
          <p:nvPr/>
        </p:nvSpPr>
        <p:spPr>
          <a:xfrm>
            <a:off x="2778982" y="3112751"/>
            <a:ext cx="8569325" cy="2303462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ru-RU" sz="2000" b="1" i="1" dirty="0">
              <a:solidFill>
                <a:schemeClr val="accent6">
                  <a:lumMod val="50000"/>
                </a:schemeClr>
              </a:solidFill>
            </a:endParaRPr>
          </a:p>
          <a:p>
            <a:pPr>
              <a:buFont typeface="Wingdings" pitchFamily="2" charset="2"/>
              <a:buChar char="§"/>
              <a:defRPr/>
            </a:pPr>
            <a:r>
              <a:rPr lang="ru-RU" sz="2000" b="1" i="1" dirty="0">
                <a:solidFill>
                  <a:schemeClr val="accent1"/>
                </a:solidFill>
              </a:rPr>
              <a:t>Педагогическое сопровождение является особым видом профессиональной деятельности, которое предполагает движение взрослого вместе с ребёнком (иногда – чуть впереди, если надо показать возможные пути), сопутствуя его индивидуальному образовательному маршруту, индивидуальному продвижению в развитии</a:t>
            </a:r>
          </a:p>
          <a:p>
            <a:pPr>
              <a:defRPr/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         </a:t>
            </a:r>
          </a:p>
        </p:txBody>
      </p:sp>
      <p:pic>
        <p:nvPicPr>
          <p:cNvPr id="9225" name="Рисунок 1">
            <a:extLst>
              <a:ext uri="{FF2B5EF4-FFF2-40B4-BE49-F238E27FC236}">
                <a16:creationId xmlns:a16="http://schemas.microsoft.com/office/drawing/2014/main" id="{331D8057-FB6E-8349-3299-FE402EF854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0713" y="5119689"/>
            <a:ext cx="1073150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8402611"/>
              </p:ext>
            </p:extLst>
          </p:nvPr>
        </p:nvGraphicFramePr>
        <p:xfrm>
          <a:off x="0" y="2"/>
          <a:ext cx="12192000" cy="68579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3304118350"/>
                    </a:ext>
                  </a:extLst>
                </a:gridCol>
              </a:tblGrid>
              <a:tr h="420379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ФОП ДО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5427590"/>
                  </a:ext>
                </a:extLst>
              </a:tr>
              <a:tr h="1404570">
                <a:tc>
                  <a:txBody>
                    <a:bodyPr/>
                    <a:lstStyle/>
                    <a:p>
                      <a:r>
                        <a:rPr lang="ru-RU" sz="1600" b="1" i="0" u="none" strike="noStrike" cap="none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24.5. Игра занимает </a:t>
                      </a:r>
                      <a:r>
                        <a:rPr lang="ru-RU" sz="1600" b="1" i="0" u="none" strike="noStrike" cap="none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центральное место в жизни ребёнка</a:t>
                      </a:r>
                      <a:r>
                        <a:rPr lang="ru-RU" sz="1600" b="1" i="0" u="none" strike="noStrike" cap="none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, являясь </a:t>
                      </a:r>
                      <a:r>
                        <a:rPr lang="ru-RU" sz="1600" b="1" i="0" u="none" strike="noStrike" cap="none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преобладающим видом его самостоятельной деятельности</a:t>
                      </a:r>
                      <a:r>
                        <a:rPr lang="ru-RU" sz="1600" b="1" i="0" u="none" strike="noStrike" cap="none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. В игре закладываются основы личности ребёнка, развиваются психические процессы, формируется ориентация в отношениях между людьми, первоначальные навыки кооперации. Играя вместе, дети строят свои взаимоотношения, учатся общению, проявляют активность и инициативу и другое. </a:t>
                      </a:r>
                    </a:p>
                    <a:p>
                      <a:r>
                        <a:rPr lang="ru-RU" sz="1600" b="1" i="1" u="none" strike="noStrike" cap="none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Детство без игры и вне игры не представляется возможным!!!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689532"/>
                  </a:ext>
                </a:extLst>
              </a:tr>
              <a:tr h="873095">
                <a:tc>
                  <a:txBody>
                    <a:bodyPr/>
                    <a:lstStyle/>
                    <a:p>
                      <a:r>
                        <a:rPr lang="ru-RU" sz="1600" b="1" i="0" u="none" strike="noStrike" cap="none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24.6. Игра в педагогическом процессе выполняет различные функции: </a:t>
                      </a:r>
                      <a:r>
                        <a:rPr lang="ru-RU" sz="1600" b="1" i="0" u="none" strike="noStrike" cap="none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обучающую, познавательную, развивающую, воспитательную, социокультурную, коммуникативную, </a:t>
                      </a:r>
                      <a:r>
                        <a:rPr lang="ru-RU" sz="1600" b="1" i="0" u="none" strike="noStrike" cap="none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эмоциогенную</a:t>
                      </a:r>
                      <a:r>
                        <a:rPr lang="ru-RU" sz="1600" b="1" i="0" u="none" strike="noStrike" cap="none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, развлекательную, диагностическую, психотерапевтическую </a:t>
                      </a:r>
                      <a:r>
                        <a:rPr lang="ru-RU" sz="1600" b="1" i="0" u="none" strike="noStrike" cap="none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и другие.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2386152"/>
                  </a:ext>
                </a:extLst>
              </a:tr>
              <a:tr h="1390486">
                <a:tc>
                  <a:txBody>
                    <a:bodyPr/>
                    <a:lstStyle/>
                    <a:p>
                      <a:r>
                        <a:rPr lang="ru-RU" sz="1600" b="1" i="0" u="none" strike="noStrike" cap="none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24.7. В образовательном процессе игра занимает особое место, выступая как </a:t>
                      </a:r>
                      <a:r>
                        <a:rPr lang="ru-RU" sz="1600" b="1" i="0" u="none" strike="noStrike" cap="none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форма </a:t>
                      </a:r>
                      <a:r>
                        <a:rPr lang="ru-RU" sz="1600" b="1" i="0" u="none" strike="noStrike" cap="none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организации жизни и деятельности детей, </a:t>
                      </a:r>
                      <a:r>
                        <a:rPr lang="ru-RU" sz="1600" b="1" i="0" u="none" strike="noStrike" cap="none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средство</a:t>
                      </a:r>
                      <a:r>
                        <a:rPr lang="ru-RU" sz="1600" b="1" i="0" u="none" strike="noStrike" cap="none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 разностороннего развития личности; </a:t>
                      </a:r>
                      <a:r>
                        <a:rPr lang="ru-RU" sz="1600" b="1" i="0" u="none" strike="noStrike" cap="none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метод</a:t>
                      </a:r>
                      <a:r>
                        <a:rPr lang="ru-RU" sz="1600" b="1" i="0" u="none" strike="noStrike" cap="none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 или </a:t>
                      </a:r>
                      <a:r>
                        <a:rPr lang="ru-RU" sz="1600" b="1" i="0" u="none" strike="noStrike" cap="none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прием</a:t>
                      </a:r>
                      <a:r>
                        <a:rPr lang="ru-RU" sz="1600" b="1" i="0" u="none" strike="noStrike" cap="none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 обучения; </a:t>
                      </a:r>
                      <a:r>
                        <a:rPr lang="ru-RU" sz="1600" b="1" i="0" u="none" strike="noStrike" cap="none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средство саморазвития, самовоспитания, самообучения, </a:t>
                      </a:r>
                      <a:r>
                        <a:rPr lang="ru-RU" sz="1600" b="1" i="0" u="none" strike="noStrike" cap="none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саморегуляции</a:t>
                      </a:r>
                      <a:r>
                        <a:rPr lang="ru-RU" sz="1600" b="1" i="0" u="none" strike="noStrike" cap="none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. </a:t>
                      </a:r>
                    </a:p>
                    <a:p>
                      <a:r>
                        <a:rPr lang="ru-RU" sz="1600" b="1" i="1" u="none" strike="noStrike" cap="none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Отсутствие или недостаток игры в жизни ребёнка приводит к серьезным проблемам, прежде всего, в социальном развитии детей!!!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5531641"/>
                  </a:ext>
                </a:extLst>
              </a:tr>
              <a:tr h="638363">
                <a:tc>
                  <a:txBody>
                    <a:bodyPr/>
                    <a:lstStyle/>
                    <a:p>
                      <a:r>
                        <a:rPr lang="ru-RU" sz="1600" b="1" i="0" u="none" strike="noStrike" cap="none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24.8. Учитывая потенциал игры для разностороннего развития ребёнка и становления его личности, </a:t>
                      </a:r>
                      <a:r>
                        <a:rPr lang="ru-RU" sz="1600" b="1" i="0" u="none" strike="noStrike" cap="none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педагог максимально использует все варианты её применения в ДО</a:t>
                      </a:r>
                      <a:r>
                        <a:rPr lang="ru-RU" sz="1600" b="1" i="0" u="none" strike="noStrike" cap="none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2168717"/>
                  </a:ext>
                </a:extLst>
              </a:tr>
              <a:tr h="638363">
                <a:tc>
                  <a:txBody>
                    <a:bodyPr/>
                    <a:lstStyle/>
                    <a:p>
                      <a:endParaRPr lang="ru-RU" sz="1600" b="1" i="0" u="none" strike="noStrike" cap="non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1433719"/>
                  </a:ext>
                </a:extLst>
              </a:tr>
              <a:tr h="85437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600" b="1" i="0" u="none" strike="noStrike" cap="none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24.10. Образовательная деятельность, осуществляемая в утренний отрезок времени: </a:t>
                      </a:r>
                      <a:r>
                        <a:rPr lang="ru-RU" sz="1600" b="1" i="0" u="none" strike="noStrike" cap="none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игровые ситуации, индивидуальные игры и игры небольшими подгруппами </a:t>
                      </a:r>
                      <a:r>
                        <a:rPr lang="ru-RU" sz="1600" b="1" i="0" u="none" strike="noStrike" cap="none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(сюжетно-ролевые, режиссерские, дидактические, подвижные, музыкальные и другие)…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564368"/>
                  </a:ext>
                </a:extLst>
              </a:tr>
              <a:tr h="638363">
                <a:tc>
                  <a:txBody>
                    <a:bodyPr/>
                    <a:lstStyle/>
                    <a:p>
                      <a:r>
                        <a:rPr lang="ru-RU" sz="1600" b="1" i="0" u="none" strike="noStrike" cap="none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24.12. Занятие рассматривается как дело, </a:t>
                      </a:r>
                      <a:r>
                        <a:rPr lang="ru-RU" sz="1600" b="1" i="0" u="none" strike="noStrike" cap="none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занимательное и интересное </a:t>
                      </a:r>
                      <a:r>
                        <a:rPr lang="ru-RU" sz="1600" b="1" i="0" u="none" strike="noStrike" cap="none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детям, </a:t>
                      </a:r>
                      <a:r>
                        <a:rPr lang="ru-RU" sz="1600" b="1" i="0" u="none" strike="noStrike" cap="none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развивающее</a:t>
                      </a:r>
                      <a:r>
                        <a:rPr lang="ru-RU" sz="1600" b="1" i="0" u="none" strike="noStrike" cap="none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 их. Занятие является формой организации обучения, </a:t>
                      </a:r>
                      <a:r>
                        <a:rPr lang="ru-RU" sz="1600" b="1" i="0" u="none" strike="noStrike" cap="none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наряду с</a:t>
                      </a:r>
                      <a:r>
                        <a:rPr lang="ru-RU" sz="1600" b="1" i="0" u="none" strike="noStrike" cap="none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 экскурсиями, </a:t>
                      </a:r>
                      <a:r>
                        <a:rPr lang="ru-RU" sz="1600" b="1" i="0" u="none" strike="noStrike" cap="none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дидактическими играми, играми-путешествиями и другими.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0388122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52304" y="4447713"/>
            <a:ext cx="1339696" cy="1044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6847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E1A5B2A8-183C-05D8-64B0-DAA08B3719D8}"/>
              </a:ext>
            </a:extLst>
          </p:cNvPr>
          <p:cNvSpPr/>
          <p:nvPr/>
        </p:nvSpPr>
        <p:spPr>
          <a:xfrm>
            <a:off x="2558075" y="260350"/>
            <a:ext cx="9351563" cy="495458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 altLang="ru-RU" b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>
              <a:defRPr/>
            </a:pPr>
            <a:r>
              <a:rPr lang="ru-RU" altLang="ru-RU" sz="2400" b="1" dirty="0">
                <a:solidFill>
                  <a:schemeClr val="accent2">
                    <a:lumMod val="50000"/>
                  </a:schemeClr>
                </a:solidFill>
              </a:rPr>
              <a:t>Педагогическая поддержка:</a:t>
            </a:r>
          </a:p>
          <a:p>
            <a:pPr algn="ctr">
              <a:defRPr/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особая технология образования, которая предполагает самоопределение ребенка в ситуации выбора и последующее самостоятельное решение им своей проблемы (О.С. </a:t>
            </a:r>
            <a:r>
              <a:rPr lang="ru-RU" sz="2000" b="1" dirty="0" err="1">
                <a:solidFill>
                  <a:schemeClr val="accent1">
                    <a:lumMod val="75000"/>
                  </a:schemeClr>
                </a:solidFill>
              </a:rPr>
              <a:t>Газман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)</a:t>
            </a:r>
          </a:p>
          <a:p>
            <a:pPr algn="ctr">
              <a:defRPr/>
            </a:pPr>
            <a:endParaRPr lang="ru-RU" sz="20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defRPr/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Педагогическая поддержка предполагает максимальную поддержку самодеятельной детской игры, изучение и поддержку игровых интересов и предпочтений ребенка, поддержку инициативы и самостоятельности в организации игрового пространства, выборе игровых материалов, участников совместной деятельности, времени на игру</a:t>
            </a:r>
          </a:p>
          <a:p>
            <a:pPr algn="ctr">
              <a:defRPr/>
            </a:pPr>
            <a:endParaRPr lang="ru-RU" sz="2000" b="1" dirty="0">
              <a:solidFill>
                <a:schemeClr val="accent2">
                  <a:lumMod val="50000"/>
                </a:schemeClr>
              </a:solidFill>
              <a:cs typeface="Arial" charset="0"/>
            </a:endParaRPr>
          </a:p>
          <a:p>
            <a:pPr algn="ctr">
              <a:defRPr/>
            </a:pPr>
            <a:endParaRPr lang="ru-RU" dirty="0"/>
          </a:p>
        </p:txBody>
      </p:sp>
      <p:grpSp>
        <p:nvGrpSpPr>
          <p:cNvPr id="10243" name="Группа 14">
            <a:extLst>
              <a:ext uri="{FF2B5EF4-FFF2-40B4-BE49-F238E27FC236}">
                <a16:creationId xmlns:a16="http://schemas.microsoft.com/office/drawing/2014/main" id="{BF8078AF-4715-6CDD-CC5B-E371650588E5}"/>
              </a:ext>
            </a:extLst>
          </p:cNvPr>
          <p:cNvGrpSpPr>
            <a:grpSpLocks/>
          </p:cNvGrpSpPr>
          <p:nvPr/>
        </p:nvGrpSpPr>
        <p:grpSpPr bwMode="auto">
          <a:xfrm>
            <a:off x="10861189" y="260350"/>
            <a:ext cx="879475" cy="1079500"/>
            <a:chOff x="1800196" y="360043"/>
            <a:chExt cx="1258212" cy="1088501"/>
          </a:xfrm>
        </p:grpSpPr>
        <p:sp>
          <p:nvSpPr>
            <p:cNvPr id="15" name="Шестиугольник 14">
              <a:extLst>
                <a:ext uri="{FF2B5EF4-FFF2-40B4-BE49-F238E27FC236}">
                  <a16:creationId xmlns:a16="http://schemas.microsoft.com/office/drawing/2014/main" id="{04A70985-DD85-3A36-696B-54014C5ABD62}"/>
                </a:ext>
              </a:extLst>
            </p:cNvPr>
            <p:cNvSpPr/>
            <p:nvPr/>
          </p:nvSpPr>
          <p:spPr>
            <a:xfrm>
              <a:off x="1800196" y="360043"/>
              <a:ext cx="1258212" cy="1088501"/>
            </a:xfrm>
            <a:prstGeom prst="hexagon">
              <a:avLst>
                <a:gd name="adj" fmla="val 28570"/>
                <a:gd name="vf" fmla="val 115470"/>
              </a:avLst>
            </a:prstGeom>
            <a:blipFill rotWithShape="0">
              <a:blip r:embed="rId2" cstate="print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Шестиугольник 4">
              <a:extLst>
                <a:ext uri="{FF2B5EF4-FFF2-40B4-BE49-F238E27FC236}">
                  <a16:creationId xmlns:a16="http://schemas.microsoft.com/office/drawing/2014/main" id="{C6A1F003-0FBB-2D0D-CFDB-A87953AB65DB}"/>
                </a:ext>
              </a:extLst>
            </p:cNvPr>
            <p:cNvSpPr/>
            <p:nvPr/>
          </p:nvSpPr>
          <p:spPr>
            <a:xfrm>
              <a:off x="2006871" y="542527"/>
              <a:ext cx="844864" cy="72353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0160" tIns="10160" rIns="10160" bIns="10160" spcCol="1270" anchor="ctr"/>
            <a:lstStyle/>
            <a:p>
              <a:pPr algn="ctr" defTabSz="35560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800" b="1" dirty="0"/>
            </a:p>
          </p:txBody>
        </p:sp>
      </p:grpSp>
      <p:sp>
        <p:nvSpPr>
          <p:cNvPr id="7" name="Стрелка вниз 6">
            <a:extLst>
              <a:ext uri="{FF2B5EF4-FFF2-40B4-BE49-F238E27FC236}">
                <a16:creationId xmlns:a16="http://schemas.microsoft.com/office/drawing/2014/main" id="{EE7A7FC8-F065-81A9-06AA-1587CBA1B202}"/>
              </a:ext>
            </a:extLst>
          </p:cNvPr>
          <p:cNvSpPr/>
          <p:nvPr/>
        </p:nvSpPr>
        <p:spPr>
          <a:xfrm>
            <a:off x="5951539" y="5713413"/>
            <a:ext cx="288925" cy="252412"/>
          </a:xfrm>
          <a:prstGeom prst="down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C2D91A-279F-AD43-0641-A83B8AEC6541}"/>
              </a:ext>
            </a:extLst>
          </p:cNvPr>
          <p:cNvSpPr/>
          <p:nvPr/>
        </p:nvSpPr>
        <p:spPr>
          <a:xfrm>
            <a:off x="2652227" y="5338763"/>
            <a:ext cx="9257411" cy="1368425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 sz="2400" b="1" i="1" dirty="0">
              <a:solidFill>
                <a:schemeClr val="accent3">
                  <a:lumMod val="50000"/>
                </a:schemeClr>
              </a:solidFill>
            </a:endParaRPr>
          </a:p>
          <a:p>
            <a:pPr algn="ctr">
              <a:defRPr/>
            </a:pPr>
            <a:endParaRPr lang="ru-RU" sz="2400" b="1" i="1" dirty="0">
              <a:solidFill>
                <a:schemeClr val="accent3">
                  <a:lumMod val="50000"/>
                </a:schemeClr>
              </a:solidFill>
            </a:endParaRPr>
          </a:p>
          <a:p>
            <a:pPr algn="ctr">
              <a:defRPr/>
            </a:pPr>
            <a:endParaRPr lang="ru-RU" sz="2400" b="1" i="1" dirty="0">
              <a:solidFill>
                <a:schemeClr val="accent3">
                  <a:lumMod val="50000"/>
                </a:schemeClr>
              </a:solidFill>
            </a:endParaRPr>
          </a:p>
          <a:p>
            <a:pPr algn="ctr">
              <a:defRPr/>
            </a:pP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Самодеятельная детская игра</a:t>
            </a:r>
          </a:p>
          <a:p>
            <a:pPr algn="ctr">
              <a:defRPr/>
            </a:pPr>
            <a:endParaRPr lang="ru-RU" sz="2400" b="1" i="1" dirty="0">
              <a:solidFill>
                <a:schemeClr val="accent3">
                  <a:lumMod val="50000"/>
                </a:schemeClr>
              </a:solidFill>
            </a:endParaRPr>
          </a:p>
          <a:p>
            <a:pPr algn="ctr">
              <a:defRPr/>
            </a:pP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</a:rPr>
              <a:t>ИЗУЧЕНИЕ СУБКУЛЬТУРЫ СОВРЕМЕННОГО РЕБЕНКА</a:t>
            </a:r>
          </a:p>
          <a:p>
            <a:pPr algn="ctr">
              <a:defRPr/>
            </a:pPr>
            <a:endParaRPr lang="ru-RU" sz="2400" b="1" i="1" dirty="0">
              <a:solidFill>
                <a:schemeClr val="accent3">
                  <a:lumMod val="50000"/>
                </a:schemeClr>
              </a:solidFill>
            </a:endParaRPr>
          </a:p>
          <a:p>
            <a:pPr algn="ctr">
              <a:defRPr/>
            </a:pPr>
            <a:endParaRPr lang="ru-RU" sz="2400" b="1" i="1" dirty="0">
              <a:solidFill>
                <a:schemeClr val="accent3">
                  <a:lumMod val="50000"/>
                </a:schemeClr>
              </a:solidFill>
            </a:endParaRPr>
          </a:p>
          <a:p>
            <a:pPr algn="ctr">
              <a:defRPr/>
            </a:pPr>
            <a:endParaRPr lang="ru-RU" sz="2400" b="1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Стрелка вниз 2">
            <a:extLst>
              <a:ext uri="{FF2B5EF4-FFF2-40B4-BE49-F238E27FC236}">
                <a16:creationId xmlns:a16="http://schemas.microsoft.com/office/drawing/2014/main" id="{997A3829-EE23-4C1C-18F9-4F460CA7D423}"/>
              </a:ext>
            </a:extLst>
          </p:cNvPr>
          <p:cNvSpPr/>
          <p:nvPr/>
        </p:nvSpPr>
        <p:spPr>
          <a:xfrm>
            <a:off x="5903913" y="5840413"/>
            <a:ext cx="336550" cy="322262"/>
          </a:xfrm>
          <a:prstGeom prst="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0247" name="Рисунок 8">
            <a:extLst>
              <a:ext uri="{FF2B5EF4-FFF2-40B4-BE49-F238E27FC236}">
                <a16:creationId xmlns:a16="http://schemas.microsoft.com/office/drawing/2014/main" id="{7C763387-B0A2-E23E-D26B-D6CDF6FD76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5652" y="4595812"/>
            <a:ext cx="1071563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20CAD91-A013-918C-E5C3-B20B032D518C}"/>
              </a:ext>
            </a:extLst>
          </p:cNvPr>
          <p:cNvSpPr/>
          <p:nvPr/>
        </p:nvSpPr>
        <p:spPr>
          <a:xfrm>
            <a:off x="2288805" y="89694"/>
            <a:ext cx="9615223" cy="647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/>
              <a:t>Игровая компетентность педагога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3BA7B1F-B1E8-3D48-71B7-DCA476E5FED0}"/>
              </a:ext>
            </a:extLst>
          </p:cNvPr>
          <p:cNvSpPr/>
          <p:nvPr/>
        </p:nvSpPr>
        <p:spPr>
          <a:xfrm>
            <a:off x="2277762" y="967582"/>
            <a:ext cx="7500147" cy="228050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u-RU" sz="1800" b="1" dirty="0">
                <a:solidFill>
                  <a:schemeClr val="accent2">
                    <a:lumMod val="50000"/>
                  </a:schemeClr>
                </a:solidFill>
              </a:rPr>
              <a:t>Теоретический/Ценностный уровень: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ru-RU" sz="1800" b="1" dirty="0">
                <a:solidFill>
                  <a:schemeClr val="accent5">
                    <a:lumMod val="75000"/>
                  </a:schemeClr>
                </a:solidFill>
              </a:rPr>
              <a:t>понимать, что такое игра (КПК, МО и др.)</a:t>
            </a:r>
          </a:p>
          <a:p>
            <a:pPr algn="ctr">
              <a:defRPr/>
            </a:pPr>
            <a:r>
              <a:rPr lang="ru-RU" sz="1800" b="1" i="1" dirty="0">
                <a:solidFill>
                  <a:schemeClr val="accent2">
                    <a:lumMod val="50000"/>
                  </a:schemeClr>
                </a:solidFill>
              </a:rPr>
              <a:t>Обсуждать, а не слушать!</a:t>
            </a:r>
          </a:p>
          <a:p>
            <a:pPr>
              <a:defRPr/>
            </a:pPr>
            <a:r>
              <a:rPr lang="ru-RU" sz="1800" b="1" dirty="0">
                <a:solidFill>
                  <a:schemeClr val="accent2">
                    <a:lumMod val="50000"/>
                  </a:schemeClr>
                </a:solidFill>
              </a:rPr>
              <a:t>Практический уровень: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ru-RU" sz="1800" b="1" dirty="0">
                <a:solidFill>
                  <a:schemeClr val="accent5">
                    <a:lumMod val="75000"/>
                  </a:schemeClr>
                </a:solidFill>
              </a:rPr>
              <a:t>применение методики педагогической поддержки самодеятельных игр - практикум</a:t>
            </a:r>
          </a:p>
          <a:p>
            <a:pPr algn="ctr">
              <a:defRPr/>
            </a:pPr>
            <a:r>
              <a:rPr lang="ru-RU" sz="1800" b="1" i="1" dirty="0">
                <a:solidFill>
                  <a:schemeClr val="accent2">
                    <a:lumMod val="50000"/>
                  </a:schemeClr>
                </a:solidFill>
              </a:rPr>
              <a:t>Ум. видеть, проводить рефлексию!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9253F61-3C0E-C440-0198-357F36BAA50B}"/>
              </a:ext>
            </a:extLst>
          </p:cNvPr>
          <p:cNvSpPr/>
          <p:nvPr/>
        </p:nvSpPr>
        <p:spPr>
          <a:xfrm>
            <a:off x="2277761" y="3609917"/>
            <a:ext cx="9626267" cy="28750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defRPr/>
            </a:pP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defRPr/>
            </a:pP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defRPr/>
            </a:pPr>
            <a:r>
              <a:rPr lang="ru-RU" sz="1800" b="1" dirty="0">
                <a:solidFill>
                  <a:schemeClr val="accent2">
                    <a:lumMod val="50000"/>
                  </a:schemeClr>
                </a:solidFill>
              </a:rPr>
              <a:t>Личностный уровень: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ru-RU" sz="1800" b="1" dirty="0">
                <a:solidFill>
                  <a:schemeClr val="accent5">
                    <a:lumMod val="75000"/>
                  </a:schemeClr>
                </a:solidFill>
              </a:rPr>
              <a:t>Разрешить себе быть свободным и естественным! </a:t>
            </a:r>
            <a:r>
              <a:rPr lang="ru-RU" sz="1800" b="1" dirty="0">
                <a:solidFill>
                  <a:schemeClr val="accent2">
                    <a:lumMod val="50000"/>
                  </a:schemeClr>
                </a:solidFill>
              </a:rPr>
              <a:t>(Й. </a:t>
            </a:r>
            <a:r>
              <a:rPr lang="ru-RU" sz="1800" b="1" dirty="0" err="1">
                <a:solidFill>
                  <a:schemeClr val="accent2">
                    <a:lumMod val="50000"/>
                  </a:schemeClr>
                </a:solidFill>
              </a:rPr>
              <a:t>Хейзинга</a:t>
            </a:r>
            <a:r>
              <a:rPr lang="ru-RU" sz="1800" b="1" dirty="0">
                <a:solidFill>
                  <a:schemeClr val="accent2">
                    <a:lumMod val="50000"/>
                  </a:schemeClr>
                </a:solidFill>
              </a:rPr>
              <a:t>: Игра – НЕ труд! Самая свободная деятельность! )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ru-RU" sz="1800" b="1" dirty="0">
                <a:solidFill>
                  <a:schemeClr val="accent5">
                    <a:lumMod val="75000"/>
                  </a:schemeClr>
                </a:solidFill>
              </a:rPr>
              <a:t>-//-//- ошибаться, разрешить себе пробное действие! </a:t>
            </a:r>
            <a:r>
              <a:rPr lang="ru-RU" sz="1800" b="1" dirty="0">
                <a:solidFill>
                  <a:schemeClr val="accent2">
                    <a:lumMod val="50000"/>
                  </a:schemeClr>
                </a:solidFill>
              </a:rPr>
              <a:t>(Б.Д. </a:t>
            </a:r>
            <a:r>
              <a:rPr lang="ru-RU" sz="1800" b="1" dirty="0" err="1">
                <a:solidFill>
                  <a:schemeClr val="accent2">
                    <a:lumMod val="50000"/>
                  </a:schemeClr>
                </a:solidFill>
              </a:rPr>
              <a:t>Эльконин</a:t>
            </a:r>
            <a:r>
              <a:rPr lang="ru-RU" sz="1800" b="1" dirty="0">
                <a:solidFill>
                  <a:schemeClr val="accent2">
                    <a:lumMod val="50000"/>
                  </a:schemeClr>
                </a:solidFill>
              </a:rPr>
              <a:t>: «Учить нужно черновику!»)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ru-RU" sz="1800" b="1" dirty="0">
                <a:solidFill>
                  <a:schemeClr val="accent5">
                    <a:lumMod val="75000"/>
                  </a:schemeClr>
                </a:solidFill>
              </a:rPr>
              <a:t>Не бояться провокаций, предлагать провокации, но не навязывать их!</a:t>
            </a:r>
          </a:p>
          <a:p>
            <a:pPr>
              <a:defRPr/>
            </a:pPr>
            <a:r>
              <a:rPr lang="ru-RU" sz="1800" b="1" dirty="0">
                <a:solidFill>
                  <a:schemeClr val="accent2">
                    <a:lumMod val="50000"/>
                  </a:schemeClr>
                </a:solidFill>
              </a:rPr>
              <a:t>Профессиональный уровень: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ru-RU" sz="1800" b="1" dirty="0">
                <a:solidFill>
                  <a:schemeClr val="accent5">
                    <a:lumMod val="75000"/>
                  </a:schemeClr>
                </a:solidFill>
              </a:rPr>
              <a:t>Уметь не заигрываться, следить за реакциями и возможностями ребенка! </a:t>
            </a:r>
            <a:r>
              <a:rPr lang="ru-RU" sz="1800" b="1" dirty="0">
                <a:solidFill>
                  <a:schemeClr val="accent2">
                    <a:lumMod val="50000"/>
                  </a:schemeClr>
                </a:solidFill>
              </a:rPr>
              <a:t>МЕТОДИКА!!!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defRPr/>
            </a:pPr>
            <a:endParaRPr lang="ru-RU" sz="1600" b="1" dirty="0">
              <a:solidFill>
                <a:schemeClr val="accent5">
                  <a:lumMod val="75000"/>
                </a:schemeClr>
              </a:solidFill>
            </a:endParaRPr>
          </a:p>
          <a:p>
            <a:pPr>
              <a:defRPr/>
            </a:pPr>
            <a:endParaRPr lang="ru-RU" sz="1600" b="1" dirty="0">
              <a:solidFill>
                <a:schemeClr val="accent5">
                  <a:lumMod val="75000"/>
                </a:schemeClr>
              </a:solidFill>
            </a:endParaRPr>
          </a:p>
          <a:p>
            <a:pPr>
              <a:defRPr/>
            </a:pPr>
            <a:endParaRPr lang="ru-RU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2230" name="Рисунок 6">
            <a:extLst>
              <a:ext uri="{FF2B5EF4-FFF2-40B4-BE49-F238E27FC236}">
                <a16:creationId xmlns:a16="http://schemas.microsoft.com/office/drawing/2014/main" id="{B9FAEE53-5DBF-86A6-FB40-1FC92BE466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6828" y="967582"/>
            <a:ext cx="1727200" cy="17272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16559" y="120650"/>
            <a:ext cx="9788627" cy="647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/>
              <a:t>Игровая компетентность педагога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216557" y="768350"/>
            <a:ext cx="9788627" cy="93503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endParaRPr lang="ru-RU" b="1" dirty="0">
              <a:solidFill>
                <a:schemeClr val="accent5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</a:rPr>
              <a:t>Правильно определить место игры как образовательной формы и игры как ведущей деятельности в режиме дня и структуре образовательной программы?</a:t>
            </a:r>
          </a:p>
          <a:p>
            <a:pPr>
              <a:defRPr/>
            </a:pPr>
            <a:endParaRPr lang="ru-RU" sz="1600" b="1" dirty="0">
              <a:solidFill>
                <a:schemeClr val="accent5">
                  <a:lumMod val="75000"/>
                </a:schemeClr>
              </a:solidFill>
            </a:endParaRPr>
          </a:p>
          <a:p>
            <a:pPr>
              <a:defRPr/>
            </a:pPr>
            <a:endParaRPr lang="ru-RU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216556" y="2554596"/>
            <a:ext cx="9788628" cy="174138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endParaRPr lang="ru-RU" b="1" dirty="0">
              <a:solidFill>
                <a:schemeClr val="accent5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endParaRPr lang="ru-RU" sz="18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</a:rPr>
              <a:t>Понимать специфические задачи развития игровой деятельности на каждом возрастном этапе развития детей.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endParaRPr lang="ru-RU" sz="18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</a:rPr>
              <a:t>Использовать грамотную методику педагогической поддержки игровой деятельности дошкольников.</a:t>
            </a:r>
          </a:p>
          <a:p>
            <a:pPr>
              <a:defRPr/>
            </a:pPr>
            <a:endParaRPr lang="ru-RU" sz="1800" b="1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defRPr/>
            </a:pPr>
            <a:endParaRPr lang="ru-RU" sz="1600" b="1" dirty="0">
              <a:solidFill>
                <a:schemeClr val="accent5">
                  <a:lumMod val="75000"/>
                </a:schemeClr>
              </a:solidFill>
            </a:endParaRPr>
          </a:p>
          <a:p>
            <a:pPr>
              <a:defRPr/>
            </a:pPr>
            <a:endParaRPr lang="ru-RU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339469"/>
              </p:ext>
            </p:extLst>
          </p:nvPr>
        </p:nvGraphicFramePr>
        <p:xfrm>
          <a:off x="2216556" y="1665595"/>
          <a:ext cx="9788628" cy="8890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94314">
                  <a:extLst>
                    <a:ext uri="{9D8B030D-6E8A-4147-A177-3AD203B41FA5}">
                      <a16:colId xmlns:a16="http://schemas.microsoft.com/office/drawing/2014/main" val="2119775492"/>
                    </a:ext>
                  </a:extLst>
                </a:gridCol>
                <a:gridCol w="4894314">
                  <a:extLst>
                    <a:ext uri="{9D8B030D-6E8A-4147-A177-3AD203B41FA5}">
                      <a16:colId xmlns:a16="http://schemas.microsoft.com/office/drawing/2014/main" val="2032771932"/>
                    </a:ext>
                  </a:extLst>
                </a:gridCol>
              </a:tblGrid>
              <a:tr h="365669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СОЦИАЛИЗАЦИЯ</a:t>
                      </a:r>
                    </a:p>
                  </a:txBody>
                  <a:tcPr marT="45675" marB="456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ИНДИВИДУАЛИЗАЦИЯ</a:t>
                      </a:r>
                    </a:p>
                  </a:txBody>
                  <a:tcPr marT="45675" marB="45675"/>
                </a:tc>
                <a:extLst>
                  <a:ext uri="{0D108BD9-81ED-4DB2-BD59-A6C34878D82A}">
                    <a16:rowId xmlns:a16="http://schemas.microsoft.com/office/drawing/2014/main" val="1497069937"/>
                  </a:ext>
                </a:extLst>
              </a:tr>
              <a:tr h="523331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Как соблюсти баланс?</a:t>
                      </a:r>
                    </a:p>
                  </a:txBody>
                  <a:tcPr marT="45675" marB="45675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1247309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216556" y="4295978"/>
            <a:ext cx="9788628" cy="256202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ru-RU" sz="180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rial" pitchFamily="34" charset="0"/>
              </a:rPr>
              <a:t>Метод поэтапного формирования способов игры </a:t>
            </a:r>
          </a:p>
          <a:p>
            <a:pPr>
              <a:defRPr/>
            </a:pPr>
            <a:r>
              <a:rPr lang="ru-RU" sz="1800" b="1" dirty="0">
                <a:ln w="1905"/>
                <a:solidFill>
                  <a:schemeClr val="accent5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rial" pitchFamily="34" charset="0"/>
              </a:rPr>
              <a:t>                                                                       (Н.Я. Михайленко, Н.А. Короткова) 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ru-RU" sz="180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rial" pitchFamily="34" charset="0"/>
              </a:rPr>
              <a:t>Метод комплексной поддержки самодеятельных игр </a:t>
            </a:r>
          </a:p>
          <a:p>
            <a:pPr>
              <a:defRPr/>
            </a:pPr>
            <a:r>
              <a:rPr lang="ru-RU" sz="180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rial" pitchFamily="34" charset="0"/>
              </a:rPr>
              <a:t>           </a:t>
            </a:r>
            <a:r>
              <a:rPr lang="ru-RU" sz="1800" b="1" dirty="0">
                <a:ln w="1905"/>
                <a:solidFill>
                  <a:schemeClr val="accent5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rial" pitchFamily="34" charset="0"/>
              </a:rPr>
              <a:t>(С.Л. Новоселова, Е.В. Зворыгина, Н.Ф. Комарова, Е.И. Касаткина)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ru-RU" sz="180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rial" pitchFamily="34" charset="0"/>
              </a:rPr>
              <a:t>Педагогическая технология организации сюжетно-ролевых (режиссерских и др.) игр детей </a:t>
            </a:r>
          </a:p>
          <a:p>
            <a:pPr>
              <a:defRPr/>
            </a:pPr>
            <a:r>
              <a:rPr lang="ru-RU" sz="180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rial" pitchFamily="34" charset="0"/>
              </a:rPr>
              <a:t>                                                                        </a:t>
            </a:r>
            <a:r>
              <a:rPr lang="ru-RU" sz="1800" b="1" dirty="0">
                <a:ln w="1905"/>
                <a:solidFill>
                  <a:schemeClr val="accent5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rial" pitchFamily="34" charset="0"/>
              </a:rPr>
              <a:t>(</a:t>
            </a:r>
            <a:r>
              <a:rPr lang="ru-RU" sz="1800" b="1" dirty="0" err="1">
                <a:ln w="1905"/>
                <a:solidFill>
                  <a:schemeClr val="accent5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rial" pitchFamily="34" charset="0"/>
              </a:rPr>
              <a:t>О.Акулова</a:t>
            </a:r>
            <a:r>
              <a:rPr lang="ru-RU" sz="1800" b="1" dirty="0">
                <a:ln w="1905"/>
                <a:solidFill>
                  <a:schemeClr val="accent5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rial" pitchFamily="34" charset="0"/>
              </a:rPr>
              <a:t>, О. Солнцева)</a:t>
            </a:r>
            <a:endParaRPr lang="ru-RU" sz="1800" b="1" dirty="0">
              <a:ln w="1905"/>
              <a:solidFill>
                <a:schemeClr val="accent1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cs typeface="Arial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ru-RU" sz="1800" b="1" i="1" dirty="0">
                <a:ln w="1905"/>
                <a:solidFill>
                  <a:schemeClr val="accent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rial" pitchFamily="34" charset="0"/>
              </a:rPr>
              <a:t>Метод проектов как способ поддержки детской игры</a:t>
            </a:r>
          </a:p>
          <a:p>
            <a:pPr>
              <a:defRPr/>
            </a:pPr>
            <a:r>
              <a:rPr lang="ru-RU" sz="1800" b="1" dirty="0">
                <a:ln w="1905"/>
                <a:solidFill>
                  <a:schemeClr val="accent5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rial" pitchFamily="34" charset="0"/>
              </a:rPr>
              <a:t>                                                           (Л.В. Михайлова-Свирская, Н.Е. </a:t>
            </a:r>
            <a:r>
              <a:rPr lang="ru-RU" sz="1800" b="1" dirty="0" err="1">
                <a:ln w="1905"/>
                <a:solidFill>
                  <a:schemeClr val="accent5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rial" pitchFamily="34" charset="0"/>
              </a:rPr>
              <a:t>Веракса</a:t>
            </a:r>
            <a:r>
              <a:rPr lang="ru-RU" sz="1800" b="1" dirty="0">
                <a:ln w="1905"/>
                <a:solidFill>
                  <a:schemeClr val="accent5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rial" pitchFamily="34" charset="0"/>
              </a:rPr>
              <a:t>)</a:t>
            </a:r>
          </a:p>
        </p:txBody>
      </p:sp>
      <p:pic>
        <p:nvPicPr>
          <p:cNvPr id="49156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4414" y="3299541"/>
            <a:ext cx="913121" cy="726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13661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63"/>
          <p:cNvSpPr txBox="1">
            <a:spLocks noGrp="1"/>
          </p:cNvSpPr>
          <p:nvPr>
            <p:ph type="body" idx="1"/>
          </p:nvPr>
        </p:nvSpPr>
        <p:spPr>
          <a:xfrm>
            <a:off x="2046775" y="2147195"/>
            <a:ext cx="9646158" cy="5867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prstTxWarp prst="textArchUp">
              <a:avLst/>
            </a:prstTxWarp>
            <a:normAutofit/>
          </a:bodyPr>
          <a:lstStyle/>
          <a:p>
            <a: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ru-RU" sz="4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Спасибо за внимание!</a:t>
            </a:r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endParaRPr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9647" y="4454218"/>
            <a:ext cx="3235325" cy="22574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4069" y="4454220"/>
            <a:ext cx="4124325" cy="231933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099291" y="0"/>
            <a:ext cx="9950141" cy="719137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/>
              <a:t>Ребенок – субъект или объект образовательных отношений?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099291" y="915040"/>
            <a:ext cx="4036038" cy="3343275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ru-RU" sz="2000" b="1" dirty="0">
              <a:solidFill>
                <a:schemeClr val="accent6"/>
              </a:solidFill>
            </a:endParaRPr>
          </a:p>
          <a:p>
            <a:pPr>
              <a:defRPr/>
            </a:pPr>
            <a:endParaRPr lang="ru-RU" sz="2000" b="1" dirty="0">
              <a:solidFill>
                <a:schemeClr val="accent6"/>
              </a:solidFill>
            </a:endParaRPr>
          </a:p>
          <a:p>
            <a:pPr>
              <a:defRPr/>
            </a:pP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Задачи 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XX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 века: 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</a:rPr>
              <a:t>формирование ребенка как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эффективного исполнителя поставленных задач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</a:rPr>
              <a:t>. Взрослый ставит задачу, дает алгоритм решения, следит за правильностью выполнения действий, исправляет по необходимости.</a:t>
            </a:r>
          </a:p>
          <a:p>
            <a:pPr>
              <a:defRPr/>
            </a:pPr>
            <a:endParaRPr lang="ru-RU" sz="2000" dirty="0">
              <a:solidFill>
                <a:schemeClr val="accent6"/>
              </a:solidFill>
            </a:endParaRPr>
          </a:p>
          <a:p>
            <a:pPr>
              <a:defRPr/>
            </a:pPr>
            <a:endParaRPr lang="ru-RU" sz="2000" dirty="0">
              <a:solidFill>
                <a:schemeClr val="accent6"/>
              </a:solidFill>
            </a:endParaRPr>
          </a:p>
          <a:p>
            <a:pPr>
              <a:defRPr/>
            </a:pPr>
            <a:endParaRPr lang="ru-RU" sz="2000" dirty="0">
              <a:solidFill>
                <a:schemeClr val="accent6"/>
              </a:solidFill>
            </a:endParaRPr>
          </a:p>
          <a:p>
            <a:pPr>
              <a:defRPr/>
            </a:pPr>
            <a:r>
              <a:rPr lang="ru-RU" b="1" dirty="0"/>
              <a:t>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563032" y="915041"/>
            <a:ext cx="5486400" cy="3343275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Задачи 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XXI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 века:</a:t>
            </a:r>
          </a:p>
          <a:p>
            <a:pPr>
              <a:defRPr/>
            </a:pP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развитие детей самостоятельных и инициативных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</a:rPr>
              <a:t>. Дети умеют ставить задачи своей деятельности, пробуют разные способы их решения, договариваются, достигают результата, ставят новые задачи.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Взрослый создает условия для деятельности детей!!! </a:t>
            </a:r>
            <a:r>
              <a:rPr lang="ru-RU" sz="2000" dirty="0" err="1">
                <a:solidFill>
                  <a:schemeClr val="accent5">
                    <a:lumMod val="75000"/>
                  </a:schemeClr>
                </a:solidFill>
              </a:rPr>
              <a:t>Проблематизирует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</a:rPr>
              <a:t> образовательное содержание при необходимости</a:t>
            </a:r>
            <a:r>
              <a:rPr lang="ru-RU" sz="2000" dirty="0">
                <a:solidFill>
                  <a:schemeClr val="accent6"/>
                </a:solidFill>
              </a:rPr>
              <a:t>.</a:t>
            </a:r>
          </a:p>
          <a:p>
            <a:pPr>
              <a:defRPr/>
            </a:pPr>
            <a:r>
              <a:rPr lang="ru-RU" b="1" dirty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254038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122446"/>
              </p:ext>
            </p:extLst>
          </p:nvPr>
        </p:nvGraphicFramePr>
        <p:xfrm>
          <a:off x="0" y="0"/>
          <a:ext cx="12192000" cy="69133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3304118350"/>
                    </a:ext>
                  </a:extLst>
                </a:gridCol>
              </a:tblGrid>
              <a:tr h="572844">
                <a:tc>
                  <a:txBody>
                    <a:bodyPr/>
                    <a:lstStyle/>
                    <a:p>
                      <a:r>
                        <a:rPr lang="ru-RU" sz="1600" b="1" i="0" u="none" strike="noStrike" cap="none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24.15. Образовательная деятельность, осуществляемая во время прогулки, включает:</a:t>
                      </a:r>
                    </a:p>
                    <a:p>
                      <a:r>
                        <a:rPr lang="ru-RU" sz="1600" b="1" i="0" u="none" strike="noStrike" cap="none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подвижные игры, направленные на оптимизацию режима двигательной активности и укрепление здоровья детей;</a:t>
                      </a:r>
                    </a:p>
                    <a:p>
                      <a:r>
                        <a:rPr lang="ru-RU" sz="1600" b="1" i="0" u="none" strike="noStrike" cap="none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сюжетно-ролевые и конструктивные игры (с песком, со снегом, с природным материалом).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5531641"/>
                  </a:ext>
                </a:extLst>
              </a:tr>
              <a:tr h="912306">
                <a:tc>
                  <a:txBody>
                    <a:bodyPr/>
                    <a:lstStyle/>
                    <a:p>
                      <a:r>
                        <a:rPr lang="ru-RU" sz="1600" b="1" i="0" u="none" strike="noStrike" cap="none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24.16. Образовательная деятельность</a:t>
                      </a:r>
                      <a:r>
                        <a:rPr lang="ru-RU" sz="1600" b="1" i="0" u="none" strike="noStrike" cap="none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, осуществляемая </a:t>
                      </a:r>
                      <a:r>
                        <a:rPr lang="ru-RU" sz="1600" b="1" i="0" u="none" strike="noStrike" cap="none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во вторую половину дня</a:t>
                      </a:r>
                      <a:r>
                        <a:rPr lang="ru-RU" sz="1600" b="1" i="0" u="none" strike="noStrike" cap="none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, может включать:</a:t>
                      </a:r>
                    </a:p>
                    <a:p>
                      <a:r>
                        <a:rPr lang="ru-RU" sz="1600" b="1" i="0" u="none" strike="noStrike" cap="none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проведение зрелищных мероприятий, развлечений, праздников (</a:t>
                      </a:r>
                      <a:r>
                        <a:rPr lang="ru-RU" sz="1600" b="1" i="0" u="none" strike="noStrike" cap="none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кукольный, настольный, теневой театры, игры-драматизации</a:t>
                      </a:r>
                      <a:r>
                        <a:rPr lang="ru-RU" sz="1600" b="1" i="0" u="none" strike="noStrike" cap="none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…);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600" b="1" i="0" u="none" strike="noStrike" cap="none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игровые ситуации, индивидуальные игры и игры небольшими подгруппами</a:t>
                      </a:r>
                      <a:r>
                        <a:rPr lang="ru-RU" sz="1600" b="1" i="0" u="none" strike="noStrike" cap="none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 (сюжетно-ролевые, режиссерские, дидактические, подвижные, музыкальные и другие)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2168717"/>
                  </a:ext>
                </a:extLst>
              </a:tr>
              <a:tr h="91230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600" b="1" i="0" u="none" strike="noStrike" cap="none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24.17. Для организации самостоятельной деятельности детей в группе создаются различные центры активности (</a:t>
                      </a:r>
                      <a:r>
                        <a:rPr lang="ru-RU" sz="1600" b="1" i="0" u="none" strike="noStrike" cap="none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игровой</a:t>
                      </a:r>
                      <a:r>
                        <a:rPr lang="ru-RU" sz="1600" b="1" i="0" u="none" strike="noStrike" cap="none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).</a:t>
                      </a:r>
                      <a:r>
                        <a:rPr lang="ru-RU" sz="1600" b="1" i="0" u="none" strike="noStrike" cap="none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600" b="1" i="0" u="none" strike="noStrike" cap="none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Педагог может </a:t>
                      </a:r>
                      <a:r>
                        <a:rPr lang="ru-RU" sz="1600" b="1" i="0" u="none" strike="noStrike" cap="none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направлять и поддерживать свободную самостоятельную деятельность детей </a:t>
                      </a:r>
                      <a:r>
                        <a:rPr lang="ru-RU" sz="1600" b="1" i="0" u="none" strike="noStrike" cap="none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(создавать проблемно-игровые ситуации, ситуации общения, поддерживать познавательные интересы детей, изменять предметно-развивающую среду и другое).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7505857"/>
                  </a:ext>
                </a:extLst>
              </a:tr>
              <a:tr h="912306">
                <a:tc>
                  <a:txBody>
                    <a:bodyPr/>
                    <a:lstStyle/>
                    <a:p>
                      <a:r>
                        <a:rPr lang="ru-RU" sz="1600" b="1" i="0" u="none" strike="noStrike" cap="none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25.3. Любая деятельность ребёнка в ДОО может протекать в форме самостоятельной инициативной деятельности, например: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ru-RU" sz="1600" b="1" i="0" u="none" strike="noStrike" cap="none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свободные сюжетно-ролевые, театрализованные, режиссерские игры;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ru-RU" sz="1600" b="1" i="0" u="none" strike="noStrike" cap="none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игры - импровизации и музыкальные игры;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ru-RU" sz="1600" b="1" i="0" u="none" strike="noStrike" cap="none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речевые и словесные игры, игры с буквами, слогами, звуками;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ru-RU" sz="1600" b="1" i="0" u="none" strike="noStrike" cap="none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логические игры, развивающие игры математического содержания;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ru-RU" sz="1600" b="1" i="0" u="none" strike="noStrike" cap="none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подвижные игры...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2108684"/>
                  </a:ext>
                </a:extLst>
              </a:tr>
              <a:tr h="57284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600" b="1" i="0" u="none" strike="noStrike" cap="none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24.18. Во вторую половину дня педагог может организовывать </a:t>
                      </a:r>
                      <a:r>
                        <a:rPr lang="ru-RU" sz="1600" b="1" i="0" u="none" strike="noStrike" cap="none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культурные практики</a:t>
                      </a:r>
                      <a:r>
                        <a:rPr lang="ru-RU" sz="1600" b="1" i="0" u="none" strike="noStrike" cap="none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. Ценность культурных практик состоит в том, что они ориентированы на проявление детьми самостоятельности и творчества, активности и инициативности…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6626540"/>
                  </a:ext>
                </a:extLst>
              </a:tr>
              <a:tr h="847872">
                <a:tc>
                  <a:txBody>
                    <a:bodyPr/>
                    <a:lstStyle/>
                    <a:p>
                      <a:r>
                        <a:rPr lang="ru-RU" sz="1600" b="1" i="0" u="none" strike="noStrike" cap="none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24.20. Культурные практики предоставляют ребёнку возможность проявить свою </a:t>
                      </a:r>
                      <a:r>
                        <a:rPr lang="ru-RU" sz="1600" b="1" i="0" u="none" strike="noStrike" cap="none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субъектность</a:t>
                      </a:r>
                      <a:r>
                        <a:rPr lang="ru-RU" sz="1600" b="1" i="0" u="none" strike="noStrike" cap="none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 с разных сторон, что, в свою очередь, способствует становлению разных видов детских инициатив:</a:t>
                      </a:r>
                    </a:p>
                    <a:p>
                      <a:r>
                        <a:rPr lang="ru-RU" sz="1600" b="1" i="0" u="none" strike="noStrike" cap="none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в игровой практике ребёнок проявляет себя как </a:t>
                      </a:r>
                      <a:r>
                        <a:rPr lang="ru-RU" sz="1600" b="1" i="0" u="none" strike="noStrike" cap="none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творческй</a:t>
                      </a:r>
                      <a:r>
                        <a:rPr lang="ru-RU" sz="1600" b="1" i="0" u="none" strike="noStrike" cap="none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 субъект (творческая инициатива).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9182030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24730" y="3773011"/>
            <a:ext cx="1796248" cy="1400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5982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32720" y="126740"/>
            <a:ext cx="9595486" cy="648072"/>
          </a:xfrm>
          <a:prstGeom prst="rect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>
                <a:ln w="1905"/>
                <a:solidFill>
                  <a:schemeClr val="accent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rial" pitchFamily="34" charset="0"/>
              </a:rPr>
              <a:t>Проблемы игры в условиях ДОО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232720" y="1063143"/>
            <a:ext cx="9595486" cy="64807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>
                <a:ln w="1905"/>
                <a:solidFill>
                  <a:schemeClr val="accent5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rial" pitchFamily="34" charset="0"/>
              </a:rPr>
              <a:t>Игра – ведущая деятельность??? </a:t>
            </a:r>
          </a:p>
        </p:txBody>
      </p:sp>
      <p:pic>
        <p:nvPicPr>
          <p:cNvPr id="16388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4845" y="1999546"/>
            <a:ext cx="5738812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Рисунок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2625" y="1999546"/>
            <a:ext cx="2413000" cy="1790700"/>
          </a:xfrm>
          <a:prstGeom prst="rect">
            <a:avLst/>
          </a:prstGeom>
          <a:noFill/>
          <a:ln w="9525">
            <a:solidFill>
              <a:schemeClr val="accent5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Рисунок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4850" y="4815771"/>
            <a:ext cx="2390775" cy="1792287"/>
          </a:xfrm>
          <a:prstGeom prst="rect">
            <a:avLst/>
          </a:prstGeom>
          <a:noFill/>
          <a:ln w="9525">
            <a:solidFill>
              <a:schemeClr val="accent5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00695" y="3417295"/>
            <a:ext cx="2327511" cy="1748234"/>
          </a:xfrm>
          <a:prstGeom prst="rect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2826666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46057" y="184151"/>
            <a:ext cx="9670640" cy="158432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«Ведущей мы называем такую деятельность, в связи с </a:t>
            </a:r>
            <a:r>
              <a:rPr lang="ru-RU" sz="2000" b="1" u="sng" dirty="0">
                <a:solidFill>
                  <a:schemeClr val="accent1">
                    <a:lumMod val="75000"/>
                  </a:schemeClr>
                </a:solidFill>
              </a:rPr>
              <a:t>развитием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 которой происходят </a:t>
            </a:r>
            <a:r>
              <a:rPr lang="ru-RU" sz="2000" b="1" dirty="0">
                <a:solidFill>
                  <a:schemeClr val="accent2"/>
                </a:solidFill>
              </a:rPr>
              <a:t>главнейшие изменения в психике ребенка и внутри которой развиваются психические процессы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, подготавливающие переход ребенка к новой, высшей ступени его развития» (А.Н. Леонтьев)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246057" y="1984376"/>
            <a:ext cx="9670640" cy="158432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Навязанная ребенку игра</a:t>
            </a:r>
            <a:r>
              <a:rPr lang="ru-RU" sz="2000" b="1" dirty="0">
                <a:solidFill>
                  <a:schemeClr val="accent5"/>
                </a:solidFill>
              </a:rPr>
              <a:t>, </a:t>
            </a:r>
            <a:r>
              <a:rPr lang="ru-RU" sz="2000" b="1" dirty="0">
                <a:solidFill>
                  <a:schemeClr val="accent2"/>
                </a:solidFill>
              </a:rPr>
              <a:t>в которой он выполняет назначенные ему игровые действия,</a:t>
            </a:r>
            <a:r>
              <a:rPr lang="ru-RU" sz="2000" b="1" dirty="0">
                <a:solidFill>
                  <a:schemeClr val="accent5"/>
                </a:solidFill>
              </a:rPr>
              <a:t>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но не включен в нее эмоционально, содержательно</a:t>
            </a:r>
            <a:r>
              <a:rPr lang="ru-RU" sz="2000" b="1" dirty="0">
                <a:solidFill>
                  <a:schemeClr val="accent5"/>
                </a:solidFill>
              </a:rPr>
              <a:t>,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не создает собственного игрового содержания, это </a:t>
            </a:r>
            <a:r>
              <a:rPr lang="ru-RU" sz="2000" b="1" dirty="0" err="1">
                <a:solidFill>
                  <a:schemeClr val="accent2"/>
                </a:solidFill>
              </a:rPr>
              <a:t>квази</a:t>
            </a:r>
            <a:r>
              <a:rPr lang="ru-RU" sz="2000" b="1" dirty="0">
                <a:solidFill>
                  <a:schemeClr val="accent2"/>
                </a:solidFill>
              </a:rPr>
              <a:t>-игра (ложная, ненастоящая…)</a:t>
            </a:r>
          </a:p>
        </p:txBody>
      </p:sp>
      <p:pic>
        <p:nvPicPr>
          <p:cNvPr id="819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034" y="5241925"/>
            <a:ext cx="1506537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246057" y="3883846"/>
            <a:ext cx="9670640" cy="129222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Часто мы путаем </a:t>
            </a:r>
            <a:r>
              <a:rPr lang="ru-RU" sz="2000" b="1" dirty="0">
                <a:solidFill>
                  <a:schemeClr val="accent2"/>
                </a:solidFill>
              </a:rPr>
              <a:t>воображаемую ситуацию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, которая должна разворачиваться в игре самим ребенком, и </a:t>
            </a:r>
            <a:r>
              <a:rPr lang="ru-RU" sz="2000" b="1" dirty="0">
                <a:solidFill>
                  <a:schemeClr val="accent2"/>
                </a:solidFill>
              </a:rPr>
              <a:t>сценарий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, уже придуманный кем-то и только воплощаемый ребенком в собственной деятельности.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076160" y="5445126"/>
            <a:ext cx="6840537" cy="140017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/>
              <a:t>ИГРА КАК ВЕДУЩИЙ ВИД ДЕЯТЕЛЬНОСТИ?</a:t>
            </a:r>
          </a:p>
        </p:txBody>
      </p:sp>
    </p:spTree>
    <p:extLst>
      <p:ext uri="{BB962C8B-B14F-4D97-AF65-F5344CB8AC3E}">
        <p14:creationId xmlns:p14="http://schemas.microsoft.com/office/powerpoint/2010/main" val="26610170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383447944"/>
              </p:ext>
            </p:extLst>
          </p:nvPr>
        </p:nvGraphicFramePr>
        <p:xfrm>
          <a:off x="2020530" y="1026946"/>
          <a:ext cx="10171470" cy="58310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2020530" y="11282"/>
            <a:ext cx="9999406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ln w="1905"/>
                <a:solidFill>
                  <a:schemeClr val="accent5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Игра ведет к новым качествам психики и личности ребенка;</a:t>
            </a:r>
            <a:r>
              <a:rPr lang="ru-RU" sz="2400" b="1" dirty="0">
                <a:ln w="1905"/>
                <a:solidFill>
                  <a:schemeClr val="accent5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</a:p>
          <a:p>
            <a:pPr algn="ctr">
              <a:defRPr/>
            </a:pPr>
            <a:r>
              <a:rPr lang="ru-RU" sz="2400" b="1" dirty="0">
                <a:ln w="1905"/>
                <a:solidFill>
                  <a:schemeClr val="accent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формированию «творца своей жизни», деятеля (</a:t>
            </a:r>
            <a:r>
              <a:rPr lang="ru-RU" sz="2400" b="1" dirty="0" err="1">
                <a:ln w="1905"/>
                <a:solidFill>
                  <a:schemeClr val="accent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субъектности</a:t>
            </a:r>
            <a:r>
              <a:rPr lang="ru-RU" sz="2400" b="1" dirty="0">
                <a:ln w="1905"/>
                <a:solidFill>
                  <a:schemeClr val="accent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)!</a:t>
            </a:r>
            <a:r>
              <a:rPr lang="ru-RU" sz="36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5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</a:rPr>
              <a:t> </a:t>
            </a:r>
          </a:p>
        </p:txBody>
      </p:sp>
      <p:sp>
        <p:nvSpPr>
          <p:cNvPr id="8" name="Овал 7"/>
          <p:cNvSpPr/>
          <p:nvPr/>
        </p:nvSpPr>
        <p:spPr>
          <a:xfrm>
            <a:off x="3524712" y="4783902"/>
            <a:ext cx="285750" cy="285750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4010640" y="5260975"/>
            <a:ext cx="309562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600" b="1" dirty="0">
                <a:solidFill>
                  <a:schemeClr val="accent2"/>
                </a:solidFill>
                <a:latin typeface="+mn-lt"/>
              </a:rPr>
              <a:t>Развитие коммуникативных способностей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919494" y="1969210"/>
            <a:ext cx="1258888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1600" b="1" dirty="0">
                <a:solidFill>
                  <a:schemeClr val="accent2"/>
                </a:solidFill>
              </a:rPr>
              <a:t>Развитие «самости» ребенка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78050" y="1353289"/>
            <a:ext cx="2808287" cy="206210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ru-RU" sz="1600" b="1" dirty="0">
                <a:solidFill>
                  <a:schemeClr val="accent5">
                    <a:lumMod val="75000"/>
                  </a:schemeClr>
                </a:solidFill>
              </a:rPr>
              <a:t>Развитие познавательного мотива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ru-RU" sz="1600" b="1" dirty="0">
                <a:solidFill>
                  <a:schemeClr val="accent5">
                    <a:lumMod val="75000"/>
                  </a:schemeClr>
                </a:solidFill>
              </a:rPr>
              <a:t>Развитие способности к самостоятельной и совместной деятельности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</a:rPr>
              <a:t>…</a:t>
            </a:r>
          </a:p>
        </p:txBody>
      </p:sp>
      <p:pic>
        <p:nvPicPr>
          <p:cNvPr id="9225" name="Рисунок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5412" y="3275735"/>
            <a:ext cx="103505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44921" y="4567019"/>
            <a:ext cx="2944623" cy="221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555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Users\Наташа\Desktop\P10301-160259.jpg">
            <a:extLst>
              <a:ext uri="{FF2B5EF4-FFF2-40B4-BE49-F238E27FC236}">
                <a16:creationId xmlns:a16="http://schemas.microsoft.com/office/drawing/2014/main" id="{DDA0CE00-1357-391F-0201-0540E685A1D3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48155" y="252490"/>
            <a:ext cx="2430462" cy="2068513"/>
          </a:xfrm>
          <a:prstGeom prst="rect">
            <a:avLst/>
          </a:prstGeom>
          <a:ln>
            <a:solidFill>
              <a:srgbClr val="FFC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Блок-схема: перфолента 6">
            <a:extLst>
              <a:ext uri="{FF2B5EF4-FFF2-40B4-BE49-F238E27FC236}">
                <a16:creationId xmlns:a16="http://schemas.microsoft.com/office/drawing/2014/main" id="{164F79F8-6F1C-44B8-9EE1-36440D01A9F0}"/>
              </a:ext>
            </a:extLst>
          </p:cNvPr>
          <p:cNvSpPr/>
          <p:nvPr/>
        </p:nvSpPr>
        <p:spPr>
          <a:xfrm>
            <a:off x="6703730" y="0"/>
            <a:ext cx="5256269" cy="2492376"/>
          </a:xfrm>
          <a:prstGeom prst="flowChartPunchedTap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 sz="1600" b="1" dirty="0">
              <a:ln w="1905"/>
              <a:solidFill>
                <a:schemeClr val="accent1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cs typeface="Arial" pitchFamily="34" charset="0"/>
            </a:endParaRPr>
          </a:p>
          <a:p>
            <a:pPr algn="ctr">
              <a:defRPr/>
            </a:pPr>
            <a:r>
              <a:rPr lang="ru-RU" sz="16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rial" pitchFamily="34" charset="0"/>
              </a:rPr>
              <a:t>«Ребенок, не поигравший в свое время, не будет впоследствии отличаться ни разносторонностью, ни инициативой, ни жизнерадостностью»</a:t>
            </a:r>
          </a:p>
          <a:p>
            <a:pPr algn="r">
              <a:defRPr/>
            </a:pPr>
            <a:r>
              <a:rPr lang="ru-RU" sz="1600" b="1" i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rial" pitchFamily="34" charset="0"/>
              </a:rPr>
              <a:t>Б.А. Краевский</a:t>
            </a:r>
            <a:endParaRPr lang="ru-RU" sz="1600" dirty="0">
              <a:solidFill>
                <a:schemeClr val="accent1">
                  <a:lumMod val="50000"/>
                </a:schemeClr>
              </a:solidFill>
            </a:endParaRPr>
          </a:p>
          <a:p>
            <a:pPr algn="ctr">
              <a:defRPr/>
            </a:pPr>
            <a:endParaRPr lang="ru-RU" b="1" dirty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cs typeface="Arial" pitchFamily="34" charset="0"/>
            </a:endParaRPr>
          </a:p>
          <a:p>
            <a:pPr algn="ctr">
              <a:defRPr/>
            </a:pP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rial" pitchFamily="34" charset="0"/>
              </a:rPr>
              <a:t>  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8196" name="Рисунок 2">
            <a:extLst>
              <a:ext uri="{FF2B5EF4-FFF2-40B4-BE49-F238E27FC236}">
                <a16:creationId xmlns:a16="http://schemas.microsoft.com/office/drawing/2014/main" id="{9F869DF2-B78C-5DAB-2EEA-B58D6FEB07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8155" y="2656682"/>
            <a:ext cx="4138613" cy="310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ая выноска 5">
            <a:extLst>
              <a:ext uri="{FF2B5EF4-FFF2-40B4-BE49-F238E27FC236}">
                <a16:creationId xmlns:a16="http://schemas.microsoft.com/office/drawing/2014/main" id="{4631AFCF-E658-10A4-9711-3EAF1D605A30}"/>
              </a:ext>
            </a:extLst>
          </p:cNvPr>
          <p:cNvSpPr/>
          <p:nvPr/>
        </p:nvSpPr>
        <p:spPr>
          <a:xfrm>
            <a:off x="2199048" y="5795420"/>
            <a:ext cx="9760951" cy="810090"/>
          </a:xfrm>
          <a:prstGeom prst="wedgeRect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100" b="1" dirty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ИГРА – жизненно важная потребность ребенка!!!</a:t>
            </a:r>
          </a:p>
        </p:txBody>
      </p:sp>
      <p:pic>
        <p:nvPicPr>
          <p:cNvPr id="8198" name="Рисунок 1">
            <a:extLst>
              <a:ext uri="{FF2B5EF4-FFF2-40B4-BE49-F238E27FC236}">
                <a16:creationId xmlns:a16="http://schemas.microsoft.com/office/drawing/2014/main" id="{194300DA-DE92-661F-4257-0A9D04EE33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7397" y="2521201"/>
            <a:ext cx="3972980" cy="3245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3187" y="188914"/>
            <a:ext cx="8585200" cy="987425"/>
          </a:xfrm>
          <a:solidFill>
            <a:schemeClr val="accent5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>
              <a:lnSpc>
                <a:spcPct val="80000"/>
              </a:lnSpc>
              <a:defRPr/>
            </a:pPr>
            <a:r>
              <a:rPr lang="ru-RU" sz="2400" b="1" dirty="0">
                <a:solidFill>
                  <a:schemeClr val="accent2"/>
                </a:solidFill>
                <a:latin typeface="+mn-lt"/>
              </a:rPr>
              <a:t>Уровень игры </a:t>
            </a:r>
            <a:br>
              <a:rPr lang="ru-RU" sz="2400" b="1" dirty="0">
                <a:solidFill>
                  <a:schemeClr val="accent2"/>
                </a:solidFill>
                <a:latin typeface="+mn-lt"/>
              </a:rPr>
            </a:br>
            <a:r>
              <a:rPr lang="ru-RU" sz="2400" b="1" dirty="0">
                <a:solidFill>
                  <a:schemeClr val="accent2"/>
                </a:solidFill>
                <a:latin typeface="+mn-lt"/>
              </a:rPr>
              <a:t>современных дошкольников (5-6 лет)</a:t>
            </a:r>
          </a:p>
        </p:txBody>
      </p:sp>
      <p:graphicFrame>
        <p:nvGraphicFramePr>
          <p:cNvPr id="11267" name="Содержимое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877866385"/>
              </p:ext>
            </p:extLst>
          </p:nvPr>
        </p:nvGraphicFramePr>
        <p:xfrm>
          <a:off x="3043187" y="1669427"/>
          <a:ext cx="8229600" cy="4906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8230313" imgH="4907705" progId="Excel.Chart.8">
                  <p:embed/>
                </p:oleObj>
              </mc:Choice>
              <mc:Fallback>
                <p:oleObj r:id="rId2" imgW="8230313" imgH="4907705" progId="Excel.Chart.8">
                  <p:embed/>
                  <p:pic>
                    <p:nvPicPr>
                      <p:cNvPr id="11267" name="Содержимое 3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3187" y="1669427"/>
                        <a:ext cx="8229600" cy="4906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435800" y="188914"/>
            <a:ext cx="4192587" cy="30777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ru-RU" b="1" i="1" dirty="0">
                <a:solidFill>
                  <a:schemeClr val="accent1">
                    <a:lumMod val="75000"/>
                  </a:schemeClr>
                </a:solidFill>
              </a:rPr>
              <a:t>Исследование Е.О. Смирновой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8980" y="1479090"/>
            <a:ext cx="3499407" cy="234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13045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Специальное оформление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Специальное оформление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508</TotalTime>
  <Words>3118</Words>
  <Application>Microsoft Office PowerPoint</Application>
  <PresentationFormat>Широкоэкранный</PresentationFormat>
  <Paragraphs>355</Paragraphs>
  <Slides>34</Slides>
  <Notes>19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3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44" baseType="lpstr">
      <vt:lpstr>PT Sans</vt:lpstr>
      <vt:lpstr>Times New Roman</vt:lpstr>
      <vt:lpstr>Wingdings</vt:lpstr>
      <vt:lpstr>Arial</vt:lpstr>
      <vt:lpstr>Anton</vt:lpstr>
      <vt:lpstr>Calibri</vt:lpstr>
      <vt:lpstr>Тема Office</vt:lpstr>
      <vt:lpstr>1_Специальное оформление</vt:lpstr>
      <vt:lpstr>4_Специальное оформление</vt:lpstr>
      <vt:lpstr>Microsoft Excel Chart</vt:lpstr>
      <vt:lpstr>Развитие и самореализация личности  ребенка-дошкольника в игре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Уровень игры  современных дошкольников (5-6 лет)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Специфический критерий игры: расхождение видимого и смыслового поля = воображаемая ситуация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Позиции педагога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Развитие и самореализация личности ребенка-дошкольника в игре</dc:title>
  <dc:creator>Царь .</dc:creator>
  <cp:lastModifiedBy>Butterfly</cp:lastModifiedBy>
  <cp:revision>32</cp:revision>
  <dcterms:created xsi:type="dcterms:W3CDTF">2022-06-20T17:47:58Z</dcterms:created>
  <dcterms:modified xsi:type="dcterms:W3CDTF">2024-10-28T20:07:07Z</dcterms:modified>
</cp:coreProperties>
</file>