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8" r:id="rId1"/>
  </p:sldMasterIdLst>
  <p:notesMasterIdLst>
    <p:notesMasterId r:id="rId13"/>
  </p:notesMasterIdLst>
  <p:sldIdLst>
    <p:sldId id="256" r:id="rId2"/>
    <p:sldId id="257" r:id="rId3"/>
    <p:sldId id="268" r:id="rId4"/>
    <p:sldId id="258" r:id="rId5"/>
    <p:sldId id="260" r:id="rId6"/>
    <p:sldId id="269" r:id="rId7"/>
    <p:sldId id="262" r:id="rId8"/>
    <p:sldId id="263" r:id="rId9"/>
    <p:sldId id="264" r:id="rId10"/>
    <p:sldId id="265" r:id="rId11"/>
    <p:sldId id="267" r:id="rId12"/>
  </p:sldIdLst>
  <p:sldSz cx="14630400" cy="8229600"/>
  <p:notesSz cx="8229600" cy="14630400"/>
  <p:embeddedFontLst>
    <p:embeddedFont>
      <p:font typeface="Overpass Light" panose="020B0604020202020204" charset="-52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2" d="100"/>
          <a:sy n="92" d="100"/>
        </p:scale>
        <p:origin x="4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970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9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06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1" y="7680960"/>
            <a:ext cx="1462659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9" y="7601179"/>
            <a:ext cx="14626590" cy="76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6736" y="910742"/>
            <a:ext cx="12070080" cy="427939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9600" spc="-6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061" y="5346744"/>
            <a:ext cx="12070080" cy="13716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880" cap="all" spc="240" baseline="0">
                <a:solidFill>
                  <a:schemeClr val="tx2"/>
                </a:solidFill>
                <a:latin typeface="+mj-lt"/>
              </a:defRPr>
            </a:lvl1pPr>
            <a:lvl2pPr marL="548640" indent="0" algn="ctr">
              <a:buNone/>
              <a:defRPr sz="2880"/>
            </a:lvl2pPr>
            <a:lvl3pPr marL="1097280" indent="0" algn="ctr">
              <a:buNone/>
              <a:defRPr sz="2880"/>
            </a:lvl3pPr>
            <a:lvl4pPr marL="1645920" indent="0" algn="ctr">
              <a:buNone/>
              <a:defRPr sz="2400"/>
            </a:lvl4pPr>
            <a:lvl5pPr marL="2194560" indent="0" algn="ctr">
              <a:buNone/>
              <a:defRPr sz="2400"/>
            </a:lvl5pPr>
            <a:lvl6pPr marL="2743200" indent="0" algn="ctr">
              <a:buNone/>
              <a:defRPr sz="2400"/>
            </a:lvl6pPr>
            <a:lvl7pPr marL="3291840" indent="0" algn="ctr">
              <a:buNone/>
              <a:defRPr sz="2400"/>
            </a:lvl7pPr>
            <a:lvl8pPr marL="3840480" indent="0" algn="ctr">
              <a:buNone/>
              <a:defRPr sz="2400"/>
            </a:lvl8pPr>
            <a:lvl9pPr marL="4389120" indent="0" algn="ctr">
              <a:buNone/>
              <a:defRPr sz="2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449190" y="5212080"/>
            <a:ext cx="118506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6046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82055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1" y="7680960"/>
            <a:ext cx="1462659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9" y="7601179"/>
            <a:ext cx="14626590" cy="76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97734"/>
            <a:ext cx="3154680" cy="690890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97734"/>
            <a:ext cx="9281160" cy="6908906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48701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694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564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232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49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089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37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856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08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160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1" y="7680960"/>
            <a:ext cx="1462659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9" y="7601179"/>
            <a:ext cx="14626590" cy="76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736" y="910742"/>
            <a:ext cx="12070080" cy="427939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96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6736" y="5343754"/>
            <a:ext cx="12070080" cy="13716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880" cap="all" spc="240" baseline="0">
                <a:solidFill>
                  <a:schemeClr val="tx2"/>
                </a:solidFill>
                <a:latin typeface="+mj-lt"/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449190" y="5212080"/>
            <a:ext cx="118506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62808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16736" y="343924"/>
            <a:ext cx="12070080" cy="174090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6735" y="2214881"/>
            <a:ext cx="5925312" cy="48280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61504" y="2214882"/>
            <a:ext cx="5925312" cy="48280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67216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316736" y="343924"/>
            <a:ext cx="12070080" cy="174090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6736" y="2215263"/>
            <a:ext cx="5925312" cy="88353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6736" y="3098801"/>
            <a:ext cx="5925312" cy="4053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61504" y="2215263"/>
            <a:ext cx="5925312" cy="88353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61504" y="3098801"/>
            <a:ext cx="5925312" cy="4053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3939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9646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1" y="7680960"/>
            <a:ext cx="1462659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9" y="7601179"/>
            <a:ext cx="14626590" cy="76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3503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" y="0"/>
            <a:ext cx="486094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848085" y="0"/>
            <a:ext cx="76810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713231"/>
            <a:ext cx="3840480" cy="2743200"/>
          </a:xfrm>
        </p:spPr>
        <p:txBody>
          <a:bodyPr anchor="b">
            <a:normAutofit/>
          </a:bodyPr>
          <a:lstStyle>
            <a:lvl1pPr>
              <a:defRPr sz="432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0" y="877824"/>
            <a:ext cx="7790688" cy="6309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" y="3511296"/>
            <a:ext cx="3840480" cy="4054949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8614" y="7751743"/>
            <a:ext cx="3142212" cy="438150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60720" y="7751743"/>
            <a:ext cx="5577840" cy="43815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03766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943600"/>
            <a:ext cx="1462659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9" y="5898091"/>
            <a:ext cx="14626590" cy="76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736" y="6089904"/>
            <a:ext cx="12135917" cy="987552"/>
          </a:xfrm>
        </p:spPr>
        <p:txBody>
          <a:bodyPr lIns="91440" tIns="0" rIns="91440" bIns="0" anchor="b">
            <a:noAutofit/>
          </a:bodyPr>
          <a:lstStyle>
            <a:lvl1pPr>
              <a:defRPr sz="432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" y="0"/>
            <a:ext cx="14630382" cy="5898091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840">
                <a:solidFill>
                  <a:schemeClr val="bg1"/>
                </a:solidFill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16736" y="7088428"/>
            <a:ext cx="12135917" cy="71323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720"/>
              </a:spcAft>
              <a:buNone/>
              <a:defRPr sz="1800">
                <a:solidFill>
                  <a:srgbClr val="FFFFFF"/>
                </a:solidFill>
              </a:defRPr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74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80960"/>
            <a:ext cx="14630400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7601179"/>
            <a:ext cx="14630401" cy="79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16736" y="343924"/>
            <a:ext cx="12070080" cy="17409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6736" y="2214881"/>
            <a:ext cx="12070080" cy="48280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6737" y="7751743"/>
            <a:ext cx="29667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3422" y="7751743"/>
            <a:ext cx="578736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80550" y="7751743"/>
            <a:ext cx="157443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432238" y="2085414"/>
            <a:ext cx="1196035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24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hf sldNum="0" hdr="0" ftr="0" dt="0"/>
  <p:txStyles>
    <p:titleStyle>
      <a:lvl1pPr algn="l" defTabSz="1097280" rtl="0" eaLnBrk="1" latinLnBrk="0" hangingPunct="1">
        <a:lnSpc>
          <a:spcPct val="85000"/>
        </a:lnSpc>
        <a:spcBef>
          <a:spcPct val="0"/>
        </a:spcBef>
        <a:buNone/>
        <a:defRPr sz="5760" kern="1200" spc="-6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09728" indent="-109728" algn="l" defTabSz="1097280" rtl="0" eaLnBrk="1" latinLnBrk="0" hangingPunct="1">
        <a:lnSpc>
          <a:spcPct val="90000"/>
        </a:lnSpc>
        <a:spcBef>
          <a:spcPts val="1440"/>
        </a:spcBef>
        <a:spcAft>
          <a:spcPts val="24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60858" indent="-219456" algn="l" defTabSz="1097280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0314" indent="-219456" algn="l" defTabSz="1097280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99770" indent="-219456" algn="l" defTabSz="1097280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19226" indent="-219456" algn="l" defTabSz="1097280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20000" indent="-274320" algn="l" defTabSz="1097280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560000" indent="-274320" algn="l" defTabSz="1097280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00000" indent="-274320" algn="l" defTabSz="1097280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40000" indent="-274320" algn="l" defTabSz="1097280" rtl="0" eaLnBrk="1" latinLnBrk="0" hangingPunct="1">
        <a:lnSpc>
          <a:spcPct val="90000"/>
        </a:lnSpc>
        <a:spcBef>
          <a:spcPts val="240"/>
        </a:spcBef>
        <a:spcAft>
          <a:spcPts val="480"/>
        </a:spcAft>
        <a:buClr>
          <a:schemeClr val="accent1"/>
        </a:buClr>
        <a:buFont typeface="Calibri" pitchFamily="34" charset="0"/>
        <a:buChar char="◦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731520"/>
            <a:ext cx="6988889" cy="148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 </a:t>
            </a:r>
          </a:p>
          <a:p>
            <a:pPr algn="ctr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диалогового обучения </a:t>
            </a:r>
          </a:p>
          <a:p>
            <a:pPr algn="ctr"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взаимодействии с педагогами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33864" y="2627392"/>
            <a:ext cx="6917175" cy="2120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buNone/>
            </a:pPr>
            <a:endParaRPr lang="en-US" sz="2800" dirty="0">
              <a:latin typeface="Times New Roman" panose="02020603050405020304" pitchFamily="18" charset="0"/>
              <a:ea typeface="Syne Bold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039" y="74176"/>
            <a:ext cx="7495024" cy="7495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1731" y="5760720"/>
            <a:ext cx="30073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ea typeface="Barlow Bold"/>
              </a:rPr>
              <a:t> </a:t>
            </a:r>
            <a:r>
              <a:rPr lang="ru-RU" sz="1600" dirty="0" err="1">
                <a:solidFill>
                  <a:srgbClr val="384653"/>
                </a:solidFill>
                <a:latin typeface="Times New Roman" panose="02020603050405020304" pitchFamily="18" charset="0"/>
                <a:ea typeface="Syne Bold"/>
                <a:cs typeface="Times New Roman" panose="02020603050405020304" pitchFamily="18" charset="0"/>
              </a:rPr>
              <a:t>Ветрова</a:t>
            </a:r>
            <a:r>
              <a:rPr lang="ru-RU" sz="1600" dirty="0">
                <a:solidFill>
                  <a:srgbClr val="384653"/>
                </a:solidFill>
                <a:latin typeface="Times New Roman" panose="02020603050405020304" pitchFamily="18" charset="0"/>
                <a:ea typeface="Syne Bold"/>
                <a:cs typeface="Times New Roman" panose="02020603050405020304" pitchFamily="18" charset="0"/>
              </a:rPr>
              <a:t> Татьяна Владимировна</a:t>
            </a:r>
          </a:p>
          <a:p>
            <a:pPr algn="r"/>
            <a:r>
              <a:rPr lang="ru-RU" sz="1600" dirty="0">
                <a:solidFill>
                  <a:srgbClr val="384653"/>
                </a:solidFill>
                <a:latin typeface="Times New Roman" panose="02020603050405020304" pitchFamily="18" charset="0"/>
                <a:ea typeface="Syne Bold"/>
                <a:cs typeface="Times New Roman" panose="02020603050405020304" pitchFamily="18" charset="0"/>
              </a:rPr>
              <a:t>методист </a:t>
            </a:r>
            <a:r>
              <a:rPr lang="ru-RU" sz="1600" dirty="0" smtClean="0">
                <a:solidFill>
                  <a:srgbClr val="384653"/>
                </a:solidFill>
                <a:latin typeface="Times New Roman" panose="02020603050405020304" pitchFamily="18" charset="0"/>
                <a:ea typeface="Syne Bold"/>
                <a:cs typeface="Times New Roman" panose="02020603050405020304" pitchFamily="18" charset="0"/>
              </a:rPr>
              <a:t>ИМЦ</a:t>
            </a:r>
          </a:p>
          <a:p>
            <a:pPr algn="r"/>
            <a:r>
              <a:rPr lang="ru-RU" sz="1600" dirty="0" smtClean="0">
                <a:solidFill>
                  <a:srgbClr val="384653"/>
                </a:solidFill>
                <a:latin typeface="Times New Roman" panose="02020603050405020304" pitchFamily="18" charset="0"/>
                <a:ea typeface="Syne Bold"/>
                <a:cs typeface="Times New Roman" panose="02020603050405020304" pitchFamily="18" charset="0"/>
              </a:rPr>
              <a:t>Приморского района</a:t>
            </a:r>
            <a:endParaRPr lang="ru-RU" sz="1600" dirty="0">
              <a:solidFill>
                <a:srgbClr val="384653"/>
              </a:solidFill>
              <a:latin typeface="Times New Roman" panose="02020603050405020304" pitchFamily="18" charset="0"/>
              <a:ea typeface="Syne Bold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88988" y="700861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yne Bold"/>
              </a:rPr>
              <a:t>2025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Syne Bold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4147" y="2627392"/>
            <a:ext cx="63214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Диалоговое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обучение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 —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это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не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сложная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методика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, </a:t>
            </a:r>
            <a:endParaRPr kumimoji="0" lang="ru-RU" sz="2000" i="0" u="none" strike="noStrike" kern="0" cap="none" spc="0" normalizeH="0" baseline="0" noProof="0" dirty="0" smtClean="0">
              <a:ln>
                <a:noFill/>
              </a:ln>
              <a:solidFill>
                <a:srgbClr val="3B4E4E"/>
              </a:solidFill>
              <a:effectLst/>
              <a:uLnTx/>
              <a:uFillTx/>
              <a:latin typeface="Overpass Light" pitchFamily="34" charset="0"/>
              <a:ea typeface="Syne Bold"/>
              <a:cs typeface="Overpass Light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а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определенная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философия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 и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установка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3B4E4E"/>
                </a:solidFill>
                <a:effectLst/>
                <a:uLnTx/>
                <a:uFillTx/>
                <a:latin typeface="Syne Bold"/>
                <a:ea typeface="Syne Bold"/>
                <a:cs typeface="Overpass Light" pitchFamily="34" charset="-120"/>
              </a:rPr>
              <a:t>.</a:t>
            </a:r>
            <a:endParaRPr kumimoji="0" lang="ru-RU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Syne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0720" y="809149"/>
            <a:ext cx="13553440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Диалоговое обучение — </a:t>
            </a:r>
            <a:r>
              <a:rPr lang="en-US" sz="32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инвестиция</a:t>
            </a: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endParaRPr lang="ru-RU" sz="3200" b="1" dirty="0" smtClean="0">
              <a:solidFill>
                <a:srgbClr val="233939"/>
              </a:solidFill>
              <a:latin typeface="Syne Bold" pitchFamily="34" charset="0"/>
              <a:ea typeface="Syne Bold" pitchFamily="34" charset="-122"/>
              <a:cs typeface="Syne Bold" pitchFamily="34" charset="-120"/>
            </a:endParaRPr>
          </a:p>
          <a:p>
            <a:pPr marL="0" indent="0" algn="ctr">
              <a:lnSpc>
                <a:spcPts val="4450"/>
              </a:lnSpc>
              <a:buNone/>
            </a:pPr>
            <a:r>
              <a:rPr lang="en-US" sz="3200" b="1" dirty="0" smtClean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в </a:t>
            </a: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профессиональный капитал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793790" y="239672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Диалоговое обучение трансформирует педагогический коллектив из пассивных исполнителей в активных соавторов образовательного процесса. Это приводит к значительным улучшениям:</a:t>
            </a:r>
            <a:endParaRPr lang="en-US" sz="2000" dirty="0">
              <a:latin typeface="Syne Bold"/>
              <a:ea typeface="Syne Bold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377684"/>
            <a:ext cx="6407944" cy="1730812"/>
          </a:xfrm>
          <a:prstGeom prst="roundRect">
            <a:avLst>
              <a:gd name="adj" fmla="val 8453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63310" y="3377684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224435"/>
          </a:solidFill>
          <a:ln/>
        </p:spPr>
      </p:sp>
      <p:sp>
        <p:nvSpPr>
          <p:cNvPr id="6" name="Text 4"/>
          <p:cNvSpPr/>
          <p:nvPr/>
        </p:nvSpPr>
        <p:spPr>
          <a:xfrm>
            <a:off x="1142524" y="3634978"/>
            <a:ext cx="52076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Рост профессионального капитала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142524" y="4125397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Педагоги развивают новые компетенции и углубляют экспертизу.</a:t>
            </a:r>
            <a:endParaRPr lang="en-US" sz="2000" dirty="0">
              <a:latin typeface="Syne Bold"/>
              <a:ea typeface="Syne Bold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28548" y="3377684"/>
            <a:ext cx="6408063" cy="1730812"/>
          </a:xfrm>
          <a:prstGeom prst="roundRect">
            <a:avLst>
              <a:gd name="adj" fmla="val 8453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398067" y="3377684"/>
            <a:ext cx="121920" cy="1730812"/>
          </a:xfrm>
          <a:prstGeom prst="roundRect">
            <a:avLst>
              <a:gd name="adj" fmla="val 78139"/>
            </a:avLst>
          </a:prstGeom>
          <a:solidFill>
            <a:srgbClr val="224435"/>
          </a:solidFill>
          <a:ln/>
        </p:spPr>
      </p:sp>
      <p:sp>
        <p:nvSpPr>
          <p:cNvPr id="10" name="Text 8"/>
          <p:cNvSpPr/>
          <p:nvPr/>
        </p:nvSpPr>
        <p:spPr>
          <a:xfrm>
            <a:off x="7777282" y="3634978"/>
            <a:ext cx="52392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Повышение качества образования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777282" y="4125397"/>
            <a:ext cx="605932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Учебный процесс становится более эффективным и адаптированным к </a:t>
            </a:r>
            <a:r>
              <a:rPr lang="en-US" sz="2000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потребностям</a:t>
            </a:r>
            <a:r>
              <a:rPr lang="ru-RU" sz="20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обучающихся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335310"/>
            <a:ext cx="6407944" cy="2085142"/>
          </a:xfrm>
          <a:prstGeom prst="roundRect">
            <a:avLst>
              <a:gd name="adj" fmla="val 7017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763310" y="5335310"/>
            <a:ext cx="121920" cy="2085142"/>
          </a:xfrm>
          <a:prstGeom prst="roundRect">
            <a:avLst>
              <a:gd name="adj" fmla="val 78139"/>
            </a:avLst>
          </a:prstGeom>
          <a:solidFill>
            <a:srgbClr val="224435"/>
          </a:solidFill>
          <a:ln/>
        </p:spPr>
      </p:sp>
      <p:sp>
        <p:nvSpPr>
          <p:cNvPr id="14" name="Text 12"/>
          <p:cNvSpPr/>
          <p:nvPr/>
        </p:nvSpPr>
        <p:spPr>
          <a:xfrm>
            <a:off x="1142524" y="5592604"/>
            <a:ext cx="58019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Стимулирование инновационной активности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1142524" y="6437352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Коллектив генерирует и внедряет новые подходы и методики.</a:t>
            </a:r>
          </a:p>
        </p:txBody>
      </p:sp>
      <p:sp>
        <p:nvSpPr>
          <p:cNvPr id="16" name="Shape 14"/>
          <p:cNvSpPr/>
          <p:nvPr/>
        </p:nvSpPr>
        <p:spPr>
          <a:xfrm>
            <a:off x="7428548" y="5335310"/>
            <a:ext cx="6408063" cy="2085142"/>
          </a:xfrm>
          <a:prstGeom prst="roundRect">
            <a:avLst>
              <a:gd name="adj" fmla="val 7017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7398067" y="5335310"/>
            <a:ext cx="121920" cy="2085142"/>
          </a:xfrm>
          <a:prstGeom prst="roundRect">
            <a:avLst>
              <a:gd name="adj" fmla="val 78139"/>
            </a:avLst>
          </a:prstGeom>
          <a:solidFill>
            <a:srgbClr val="224435"/>
          </a:solidFill>
          <a:ln/>
        </p:spPr>
      </p:sp>
      <p:sp>
        <p:nvSpPr>
          <p:cNvPr id="18" name="Text 16"/>
          <p:cNvSpPr/>
          <p:nvPr/>
        </p:nvSpPr>
        <p:spPr>
          <a:xfrm>
            <a:off x="7777282" y="5592604"/>
            <a:ext cx="58020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Формирование благоприятного психологического климата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7777282" y="6437352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Укрепляется доверие, поддержка и командный дух среди сотрудников.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1282" y="2141855"/>
            <a:ext cx="1250729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lvl="0" indent="-93663">
              <a:defRPr/>
            </a:pPr>
            <a:r>
              <a:rPr lang="ru-RU" sz="3200" b="1" kern="0" dirty="0" smtClean="0">
                <a:solidFill>
                  <a:prstClr val="black"/>
                </a:solidFill>
                <a:latin typeface="Syne Bold"/>
              </a:rPr>
              <a:t> </a:t>
            </a:r>
            <a:r>
              <a:rPr lang="ru-RU" sz="2800" b="1" i="1" kern="0" dirty="0">
                <a:solidFill>
                  <a:prstClr val="black"/>
                </a:solidFill>
                <a:latin typeface="Syne Bold"/>
              </a:rPr>
              <a:t>Вы помогаете педагогам совершать удивительное открытие — что они могут мыслить, спорить, ошибаться и учиться на собственном опыте. </a:t>
            </a:r>
            <a:endParaRPr lang="ru-RU" sz="2800" b="1" i="1" kern="0" dirty="0" smtClean="0">
              <a:solidFill>
                <a:prstClr val="black"/>
              </a:solidFill>
              <a:latin typeface="Syne Bold"/>
            </a:endParaRPr>
          </a:p>
          <a:p>
            <a:pPr marL="93663" lvl="0">
              <a:defRPr/>
            </a:pPr>
            <a:r>
              <a:rPr lang="ru-RU" sz="2800" b="1" i="1" kern="0" dirty="0" smtClean="0">
                <a:solidFill>
                  <a:prstClr val="black"/>
                </a:solidFill>
                <a:latin typeface="Syne Bold"/>
              </a:rPr>
              <a:t>Это </a:t>
            </a:r>
            <a:r>
              <a:rPr lang="ru-RU" sz="2800" b="1" i="1" kern="0" dirty="0">
                <a:solidFill>
                  <a:prstClr val="black"/>
                </a:solidFill>
                <a:latin typeface="Syne Bold"/>
              </a:rPr>
              <a:t>бесценный навык для жизни. Главное — сделать первый шаг. У </a:t>
            </a:r>
            <a:r>
              <a:rPr lang="ru-RU" sz="2800" b="1" i="1" kern="0" dirty="0" smtClean="0">
                <a:solidFill>
                  <a:prstClr val="black"/>
                </a:solidFill>
                <a:latin typeface="Syne Bold"/>
              </a:rPr>
              <a:t>Вас </a:t>
            </a:r>
            <a:r>
              <a:rPr lang="ru-RU" sz="2800" b="1" i="1" kern="0" dirty="0">
                <a:solidFill>
                  <a:prstClr val="black"/>
                </a:solidFill>
                <a:latin typeface="Syne Bold"/>
              </a:rPr>
              <a:t>все получится!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ne Bold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00991" y="684124"/>
            <a:ext cx="116136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Истина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не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рождается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 и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не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находится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 в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голове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отдельного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человека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, </a:t>
            </a:r>
            <a:r>
              <a:rPr lang="en-US" sz="2800" b="1" i="1" kern="0" dirty="0" err="1" smtClean="0">
                <a:latin typeface="Syne Bold"/>
                <a:ea typeface="Overpass Light" pitchFamily="34" charset="-122"/>
                <a:cs typeface="Overpass Light" pitchFamily="34" charset="-120"/>
              </a:rPr>
              <a:t>она</a:t>
            </a:r>
            <a:r>
              <a:rPr lang="en-US" sz="2800" b="1" i="1" kern="0" dirty="0" smtClean="0">
                <a:latin typeface="Syne Bold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рождается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между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людьми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,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совместно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ищущими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истину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, в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процессе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их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диалогического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2800" b="1" i="1" kern="0" dirty="0" err="1">
                <a:latin typeface="Syne Bold"/>
                <a:ea typeface="Overpass Light" pitchFamily="34" charset="-122"/>
                <a:cs typeface="Overpass Light" pitchFamily="34" charset="-120"/>
              </a:rPr>
              <a:t>общения</a:t>
            </a:r>
            <a:r>
              <a:rPr lang="ru-RU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!</a:t>
            </a:r>
            <a:r>
              <a:rPr lang="en-US" sz="2800" b="1" i="1" kern="0" dirty="0">
                <a:latin typeface="Syne Bold"/>
                <a:ea typeface="Overpass Light" pitchFamily="34" charset="-122"/>
                <a:cs typeface="Overpass Light" pitchFamily="34" charset="-120"/>
              </a:rPr>
              <a:t>»</a:t>
            </a:r>
            <a:endParaRPr lang="ru-RU" sz="2800" b="1" i="1" kern="0" dirty="0">
              <a:latin typeface="Syne Bold"/>
              <a:ea typeface="Overpass Light" pitchFamily="34" charset="-122"/>
              <a:cs typeface="Overpass Light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60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7570" y="332839"/>
            <a:ext cx="9164598" cy="656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Что такое диалоговое обучение?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436880" y="1141869"/>
            <a:ext cx="13766799" cy="1316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Диалоговое обучение — это стратегия взаимодействия руководителя с педагогами, которая преобразует традиционное руководство в продуктивное партнерство, основанное на активном обмене мнениями и совместном поиске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решений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.</a:t>
            </a:r>
            <a:endParaRPr lang="ru-RU" dirty="0" smtClean="0">
              <a:solidFill>
                <a:srgbClr val="3B4E4E"/>
              </a:solidFill>
              <a:latin typeface="Syne Bold"/>
              <a:ea typeface="Syne Bold"/>
              <a:cs typeface="Overpass Light" pitchFamily="34" charset="-120"/>
            </a:endParaRPr>
          </a:p>
          <a:p>
            <a:pPr algn="just">
              <a:lnSpc>
                <a:spcPts val="2600"/>
              </a:lnSpc>
            </a:pPr>
            <a:r>
              <a:rPr lang="en-US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Диалоговое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обучение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— </a:t>
            </a:r>
            <a:r>
              <a:rPr lang="en-US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это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не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просто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«</a:t>
            </a:r>
            <a:r>
              <a:rPr lang="en-US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вопрос-ответ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», </a:t>
            </a:r>
            <a:r>
              <a:rPr lang="en-US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где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ru-RU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преподаватель </a:t>
            </a:r>
            <a:r>
              <a:rPr lang="en-US" dirty="0" err="1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знает</a:t>
            </a:r>
            <a:r>
              <a:rPr lang="en-US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правильный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ответ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. </a:t>
            </a:r>
            <a:r>
              <a:rPr lang="en-US" b="1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Это</a:t>
            </a:r>
            <a:r>
              <a:rPr lang="en-US" b="1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b="1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совместный</a:t>
            </a:r>
            <a:r>
              <a:rPr lang="en-US" b="1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b="1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поиск</a:t>
            </a:r>
            <a:r>
              <a:rPr lang="en-US" b="1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b="1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истины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, </a:t>
            </a:r>
            <a:r>
              <a:rPr lang="en-US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где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голос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и </a:t>
            </a:r>
            <a:r>
              <a:rPr lang="en-US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мысль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ru-RU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обучающего </a:t>
            </a:r>
            <a:r>
              <a:rPr lang="en-US" dirty="0" err="1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так</a:t>
            </a:r>
            <a:r>
              <a:rPr lang="en-US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же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dirty="0" err="1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важны</a:t>
            </a:r>
            <a:r>
              <a:rPr lang="en-US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.</a:t>
            </a:r>
            <a:endParaRPr lang="en-US" dirty="0">
              <a:latin typeface="Syne Bold"/>
              <a:ea typeface="Syne Bold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2738199"/>
            <a:ext cx="3093006" cy="191154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35330" y="4768334"/>
            <a:ext cx="3093006" cy="656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Переход от </a:t>
            </a:r>
            <a:r>
              <a:rPr lang="en-US" sz="20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монолога</a:t>
            </a: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к диалогу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35330" y="5550813"/>
            <a:ext cx="3093006" cy="2017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От жестких указаний ("что делать") к продуктивному обсуждению ("как нам лучше это сделать"), стимулируя инициативу и участие каждого.</a:t>
            </a:r>
            <a:endParaRPr lang="en-US" sz="1650" dirty="0">
              <a:latin typeface="Syne Bold"/>
              <a:ea typeface="Syne Bold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868" y="2646759"/>
            <a:ext cx="3093006" cy="191154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090868" y="4768334"/>
            <a:ext cx="3093006" cy="656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Равноправное партнерство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4090868" y="5550813"/>
            <a:ext cx="3093006" cy="2017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5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Создание среды, где каждый педагог является ценным участником, а его мнение уважается и учитывается наравне с мнением руководителя.</a:t>
            </a: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407" y="2646759"/>
            <a:ext cx="3093006" cy="191154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46407" y="4768334"/>
            <a:ext cx="3093006" cy="656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Совместный поиск решений</a:t>
            </a:r>
            <a:endParaRPr lang="en-US" sz="2050" dirty="0"/>
          </a:p>
        </p:txBody>
      </p:sp>
      <p:sp>
        <p:nvSpPr>
          <p:cNvPr id="12" name="Text 7"/>
          <p:cNvSpPr/>
          <p:nvPr/>
        </p:nvSpPr>
        <p:spPr>
          <a:xfrm>
            <a:off x="7446407" y="5550813"/>
            <a:ext cx="3093006" cy="2017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600"/>
              </a:lnSpc>
              <a:buNone/>
            </a:pPr>
            <a:r>
              <a:rPr lang="en-US" sz="165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Коллективная работа над вызовами и задачами, позволяющая находить более эффективные и устойчивые решения через объединение опыта.</a:t>
            </a: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1945" y="2646759"/>
            <a:ext cx="3093125" cy="191166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801945" y="4768453"/>
            <a:ext cx="3093125" cy="656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Активный обмен мнениями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10801945" y="5550932"/>
            <a:ext cx="3093125" cy="2017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5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Открытое обсуждение идей, предложений и обратной связи, способствующее развитию критического мышления и инноваций в образовательном процессе.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998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36270"/>
            <a:ext cx="6558915" cy="434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400"/>
              </a:lnSpc>
            </a:pP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Зачем это нужно и как это работает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570270" y="1197451"/>
            <a:ext cx="7556421" cy="1931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Диалоговое обучение решает </a:t>
            </a:r>
            <a:r>
              <a:rPr lang="en-US" sz="20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ежедневные</a:t>
            </a: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sz="2000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проблемы</a:t>
            </a:r>
            <a:r>
              <a:rPr lang="ru-RU" sz="20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,</a:t>
            </a:r>
            <a:r>
              <a:rPr lang="en-US" sz="20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sz="2000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как</a:t>
            </a:r>
            <a:r>
              <a:rPr lang="ru-RU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ru-RU" sz="20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обучающегося</a:t>
            </a:r>
            <a:r>
              <a:rPr lang="en-US" sz="20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, </a:t>
            </a:r>
            <a:r>
              <a:rPr lang="en-US" sz="20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так</a:t>
            </a: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sz="20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и</a:t>
            </a:r>
            <a:r>
              <a:rPr lang="ru-RU" sz="20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преподавателя</a:t>
            </a:r>
            <a:r>
              <a:rPr lang="en-US" sz="20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. </a:t>
            </a:r>
            <a:endParaRPr lang="ru-RU" sz="2000" dirty="0" smtClean="0">
              <a:solidFill>
                <a:srgbClr val="3B4E4E"/>
              </a:solidFill>
              <a:latin typeface="Syne Bold"/>
              <a:ea typeface="Syne Bold"/>
              <a:cs typeface="Overpass Light" pitchFamily="34" charset="-120"/>
            </a:endParaRPr>
          </a:p>
          <a:p>
            <a:r>
              <a:rPr lang="en-US" sz="2000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Для</a:t>
            </a:r>
            <a:r>
              <a:rPr lang="en-US" sz="20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ru-RU" sz="20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обучающегося </a:t>
            </a:r>
            <a:r>
              <a:rPr lang="en-US" sz="2000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это</a:t>
            </a:r>
            <a:r>
              <a:rPr lang="en-US" sz="20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означает </a:t>
            </a:r>
            <a:r>
              <a:rPr lang="en-US" sz="20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глубокое</a:t>
            </a: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sz="2000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понимание</a:t>
            </a:r>
            <a:r>
              <a:rPr lang="en-US" sz="20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, </a:t>
            </a: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развитие критического мышления через аргументацию и сомнение, повышение мотивации через живое </a:t>
            </a:r>
            <a:r>
              <a:rPr lang="en-US" sz="20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исследование</a:t>
            </a: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sz="20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и </a:t>
            </a: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развитие навыков коммуникации.</a:t>
            </a:r>
            <a:endParaRPr lang="en-US" sz="2000" dirty="0">
              <a:solidFill>
                <a:prstClr val="black"/>
              </a:solidFill>
              <a:latin typeface="Syne Bold"/>
              <a:ea typeface="Syne Bold"/>
            </a:endParaRPr>
          </a:p>
        </p:txBody>
      </p:sp>
      <p:sp>
        <p:nvSpPr>
          <p:cNvPr id="6" name="Text 3"/>
          <p:cNvSpPr/>
          <p:nvPr/>
        </p:nvSpPr>
        <p:spPr>
          <a:xfrm>
            <a:off x="188122" y="3230880"/>
            <a:ext cx="6567130" cy="416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Конкретные инструменты </a:t>
            </a:r>
            <a:r>
              <a:rPr lang="en-US" sz="32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для</a:t>
            </a: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sz="3200" b="1" dirty="0" err="1" smtClean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применения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Shape 4"/>
          <p:cNvSpPr/>
          <p:nvPr/>
        </p:nvSpPr>
        <p:spPr>
          <a:xfrm>
            <a:off x="628335" y="3843178"/>
            <a:ext cx="7556421" cy="815578"/>
          </a:xfrm>
          <a:prstGeom prst="roundRect">
            <a:avLst>
              <a:gd name="adj" fmla="val 7155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54605" y="4047093"/>
            <a:ext cx="1771174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Открытые вопросы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793790" y="4299029"/>
            <a:ext cx="726352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Вместо «</a:t>
            </a:r>
            <a:r>
              <a:rPr lang="en-US" sz="1400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Столица</a:t>
            </a:r>
            <a:r>
              <a:rPr lang="ru-RU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России</a:t>
            </a:r>
            <a:r>
              <a:rPr lang="en-US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?» 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спросите: «</a:t>
            </a:r>
            <a:r>
              <a:rPr lang="en-US" sz="14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Почему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ru-RU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Москва </a:t>
            </a:r>
            <a:r>
              <a:rPr lang="en-US" sz="1400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стал</a:t>
            </a:r>
            <a:r>
              <a:rPr lang="ru-RU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а</a:t>
            </a:r>
            <a:r>
              <a:rPr lang="en-US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sz="1400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центром</a:t>
            </a:r>
            <a:r>
              <a:rPr lang="ru-RU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России</a:t>
            </a:r>
            <a:r>
              <a:rPr lang="en-US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?»</a:t>
            </a:r>
            <a:endParaRPr lang="en-US" sz="1400" dirty="0">
              <a:solidFill>
                <a:prstClr val="black"/>
              </a:solidFill>
              <a:latin typeface="Syne Bold"/>
              <a:ea typeface="Syne Bold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8335" y="4801037"/>
            <a:ext cx="7556421" cy="815578"/>
          </a:xfrm>
          <a:prstGeom prst="roundRect">
            <a:avLst>
              <a:gd name="adj" fmla="val 7155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54605" y="5019040"/>
            <a:ext cx="2056724" cy="110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Вопросы на уточнение</a:t>
            </a:r>
          </a:p>
        </p:txBody>
      </p:sp>
      <p:sp>
        <p:nvSpPr>
          <p:cNvPr id="12" name="Text 9"/>
          <p:cNvSpPr/>
          <p:nvPr/>
        </p:nvSpPr>
        <p:spPr>
          <a:xfrm>
            <a:off x="793355" y="5394325"/>
            <a:ext cx="726352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«</a:t>
            </a:r>
            <a:r>
              <a:rPr lang="en-US" sz="14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Почему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ru-RU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В</a:t>
            </a:r>
            <a:r>
              <a:rPr lang="en-US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ы </a:t>
            </a:r>
            <a:r>
              <a:rPr lang="en-US" sz="14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так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sz="1400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считае</a:t>
            </a:r>
            <a:r>
              <a:rPr lang="ru-RU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те</a:t>
            </a:r>
            <a:r>
              <a:rPr lang="en-US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?», 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«</a:t>
            </a:r>
            <a:r>
              <a:rPr lang="en-US" sz="1400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Приведи</a:t>
            </a:r>
            <a:r>
              <a:rPr lang="ru-RU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те</a:t>
            </a:r>
            <a:r>
              <a:rPr lang="en-US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пример», «Что это значит </a:t>
            </a:r>
            <a:r>
              <a:rPr lang="en-US" sz="14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для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ru-RU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Вас</a:t>
            </a:r>
            <a:r>
              <a:rPr lang="en-US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?»</a:t>
            </a:r>
            <a:endParaRPr lang="en-US" sz="1400" dirty="0">
              <a:solidFill>
                <a:srgbClr val="3B4E4E"/>
              </a:solidFill>
              <a:latin typeface="Syne Bold"/>
              <a:ea typeface="Syne Bold"/>
              <a:cs typeface="Overpass Light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37919" y="5943878"/>
            <a:ext cx="7556421" cy="815578"/>
          </a:xfrm>
          <a:prstGeom prst="roundRect">
            <a:avLst>
              <a:gd name="adj" fmla="val 7155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54605" y="6023729"/>
            <a:ext cx="2218611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Связь с личным опытом</a:t>
            </a:r>
          </a:p>
        </p:txBody>
      </p:sp>
      <p:sp>
        <p:nvSpPr>
          <p:cNvPr id="15" name="Text 12"/>
          <p:cNvSpPr/>
          <p:nvPr/>
        </p:nvSpPr>
        <p:spPr>
          <a:xfrm>
            <a:off x="793356" y="6421199"/>
            <a:ext cx="7333336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«Сталкивались </a:t>
            </a:r>
            <a:r>
              <a:rPr lang="en-US" sz="14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ли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ru-RU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В</a:t>
            </a:r>
            <a:r>
              <a:rPr lang="en-US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ы 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в жизни с подобной ситуацией?»</a:t>
            </a:r>
          </a:p>
        </p:txBody>
      </p:sp>
      <p:sp>
        <p:nvSpPr>
          <p:cNvPr id="16" name="Shape 13"/>
          <p:cNvSpPr/>
          <p:nvPr/>
        </p:nvSpPr>
        <p:spPr>
          <a:xfrm>
            <a:off x="628335" y="7083584"/>
            <a:ext cx="7556421" cy="815578"/>
          </a:xfrm>
          <a:prstGeom prst="roundRect">
            <a:avLst>
              <a:gd name="adj" fmla="val 7155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194237" y="7224414"/>
            <a:ext cx="2329339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Гипотетические вопросы</a:t>
            </a:r>
          </a:p>
        </p:txBody>
      </p:sp>
      <p:sp>
        <p:nvSpPr>
          <p:cNvPr id="18" name="Text 15"/>
          <p:cNvSpPr/>
          <p:nvPr/>
        </p:nvSpPr>
        <p:spPr>
          <a:xfrm>
            <a:off x="793790" y="7562294"/>
            <a:ext cx="726352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«Что, </a:t>
            </a:r>
            <a:r>
              <a:rPr lang="en-US" sz="14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если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sz="1400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бы</a:t>
            </a:r>
            <a:r>
              <a:rPr lang="ru-RU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ru-RU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………..</a:t>
            </a:r>
            <a:r>
              <a:rPr lang="en-US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?» 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или «Что, если </a:t>
            </a:r>
            <a:r>
              <a:rPr lang="en-US" sz="14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не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sz="1400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было</a:t>
            </a:r>
            <a:r>
              <a:rPr lang="ru-RU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бы………….</a:t>
            </a:r>
            <a:r>
              <a:rPr lang="en-US" sz="1400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?»</a:t>
            </a:r>
            <a:endParaRPr lang="en-US" sz="1400" dirty="0">
              <a:solidFill>
                <a:srgbClr val="3B4E4E"/>
              </a:solidFill>
              <a:latin typeface="Syne Bold"/>
              <a:ea typeface="Syne Bold"/>
              <a:cs typeface="Overpass Light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93790" y="7332940"/>
            <a:ext cx="2083951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0"/>
              </a:lnSpc>
            </a:pP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31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058" y="199429"/>
            <a:ext cx="8435102" cy="473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Ключевые преимущества для коллектива</a:t>
            </a:r>
            <a:endParaRPr lang="en-US" sz="2950" dirty="0"/>
          </a:p>
        </p:txBody>
      </p:sp>
      <p:sp>
        <p:nvSpPr>
          <p:cNvPr id="3" name="Shape 1"/>
          <p:cNvSpPr/>
          <p:nvPr/>
        </p:nvSpPr>
        <p:spPr>
          <a:xfrm>
            <a:off x="581939" y="673060"/>
            <a:ext cx="6557248" cy="1556147"/>
          </a:xfrm>
          <a:prstGeom prst="roundRect">
            <a:avLst>
              <a:gd name="adj" fmla="val 394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99308" y="774502"/>
            <a:ext cx="3599617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Вовлеченность и мотивация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769827" y="1070491"/>
            <a:ext cx="6146245" cy="894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Педагоги активно участвуют в процессе принятия решений, чувствуют свою значимость и причастность к общему делу, что значительно повышает их мотивацию и ответственность за результат.</a:t>
            </a:r>
            <a:endParaRPr lang="en-US" sz="1400" dirty="0">
              <a:latin typeface="Syne Bold"/>
              <a:ea typeface="Syne Bold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409855" y="1430893"/>
            <a:ext cx="6557367" cy="2016681"/>
          </a:xfrm>
          <a:prstGeom prst="roundRect">
            <a:avLst>
              <a:gd name="adj" fmla="val 394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06903" y="1627942"/>
            <a:ext cx="2910959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Раскрытие потенциала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06903" y="2037517"/>
            <a:ext cx="6163270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Диалог стимулирует выявление скрытых талантов, неординарных идей и инновационных подходов, позволяя каждому члену команды максимально реализовать свой творческий и профессиональный потенциал.</a:t>
            </a:r>
          </a:p>
        </p:txBody>
      </p:sp>
      <p:sp>
        <p:nvSpPr>
          <p:cNvPr id="9" name="Shape 7"/>
          <p:cNvSpPr/>
          <p:nvPr/>
        </p:nvSpPr>
        <p:spPr>
          <a:xfrm>
            <a:off x="592058" y="2451417"/>
            <a:ext cx="6557248" cy="1516381"/>
          </a:xfrm>
          <a:prstGeom prst="roundRect">
            <a:avLst>
              <a:gd name="adj" fmla="val 394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60268" y="2533174"/>
            <a:ext cx="2632472" cy="386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Развитие мышления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49589" y="2795647"/>
            <a:ext cx="6163151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Активный обмен мнениями способствует развитию критического, аналитического и проектного мышления, а также улучшает навыки совместного поиска эффективных решений сложных задач.</a:t>
            </a:r>
          </a:p>
        </p:txBody>
      </p:sp>
      <p:sp>
        <p:nvSpPr>
          <p:cNvPr id="12" name="Shape 10"/>
          <p:cNvSpPr/>
          <p:nvPr/>
        </p:nvSpPr>
        <p:spPr>
          <a:xfrm>
            <a:off x="7409855" y="3637002"/>
            <a:ext cx="6557367" cy="2016681"/>
          </a:xfrm>
          <a:prstGeom prst="roundRect">
            <a:avLst>
              <a:gd name="adj" fmla="val 394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06903" y="3834051"/>
            <a:ext cx="2618423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Укрепление доверия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606903" y="4243626"/>
            <a:ext cx="6163270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Открытый и честный диалог создает атмосферу взаимного уважения, доверия и психологической безопасности, что способствует более тесному сотрудничеству и формированию сплоченного коллектива</a:t>
            </a:r>
            <a:r>
              <a:rPr lang="en-US" sz="14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.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581939" y="4130040"/>
            <a:ext cx="6557248" cy="1713428"/>
          </a:xfrm>
          <a:prstGeom prst="roundRect">
            <a:avLst>
              <a:gd name="adj" fmla="val 4645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99308" y="4217632"/>
            <a:ext cx="3695581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Эффективная коммуникация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736097" y="4546878"/>
            <a:ext cx="6163151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Регулярное диалоговое взаимодействие улучшает качество внутренних коммуникаций, обеспечивает ясность в постановке задач и взаимопонимании между сотрудниками и руководством</a:t>
            </a:r>
            <a:r>
              <a:rPr lang="en-US" sz="14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.</a:t>
            </a:r>
            <a:endParaRPr lang="en-US" sz="1450" dirty="0"/>
          </a:p>
        </p:txBody>
      </p:sp>
      <p:sp>
        <p:nvSpPr>
          <p:cNvPr id="18" name="Shape 16"/>
          <p:cNvSpPr/>
          <p:nvPr/>
        </p:nvSpPr>
        <p:spPr>
          <a:xfrm>
            <a:off x="7409855" y="5843111"/>
            <a:ext cx="6557367" cy="1713428"/>
          </a:xfrm>
          <a:prstGeom prst="roundRect">
            <a:avLst>
              <a:gd name="adj" fmla="val 4645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606903" y="6040160"/>
            <a:ext cx="2393513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Культура развития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7606903" y="6449735"/>
            <a:ext cx="6163270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Диалоговое обучение формирует в коллективе культуру непрерывного самосовершенствования, готовность к изменениям и способность быстро адаптироваться к новым вызовам и условиям.</a:t>
            </a:r>
          </a:p>
        </p:txBody>
      </p:sp>
      <p:sp>
        <p:nvSpPr>
          <p:cNvPr id="22" name="Shape 13"/>
          <p:cNvSpPr/>
          <p:nvPr/>
        </p:nvSpPr>
        <p:spPr>
          <a:xfrm>
            <a:off x="554237" y="6040160"/>
            <a:ext cx="6557248" cy="1713428"/>
          </a:xfrm>
          <a:prstGeom prst="roundRect">
            <a:avLst>
              <a:gd name="adj" fmla="val 4645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23" name="Прямоугольник 22"/>
          <p:cNvSpPr/>
          <p:nvPr/>
        </p:nvSpPr>
        <p:spPr>
          <a:xfrm>
            <a:off x="776573" y="6110446"/>
            <a:ext cx="3292953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2750"/>
              </a:lnSpc>
            </a:pPr>
            <a:r>
              <a:rPr lang="en-US" b="1" dirty="0" err="1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Доверие</a:t>
            </a:r>
            <a:r>
              <a:rPr lang="en-US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и </a:t>
            </a:r>
            <a:r>
              <a:rPr lang="en-US" b="1" dirty="0" err="1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сотрудничество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Text 2"/>
          <p:cNvSpPr/>
          <p:nvPr/>
        </p:nvSpPr>
        <p:spPr>
          <a:xfrm>
            <a:off x="652426" y="6514902"/>
            <a:ext cx="6246822" cy="844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4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Формирование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sz="14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команды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sz="14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единомышленников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, </a:t>
            </a:r>
            <a:r>
              <a:rPr lang="en-US" sz="14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готовых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к </a:t>
            </a:r>
            <a:r>
              <a:rPr lang="en-US" sz="14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совместной</a:t>
            </a:r>
            <a:r>
              <a:rPr lang="en-US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sz="1400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работе</a:t>
            </a:r>
            <a:endParaRPr lang="ru-RU" sz="1400" dirty="0">
              <a:solidFill>
                <a:srgbClr val="3B4E4E"/>
              </a:solidFill>
              <a:latin typeface="Syne Bold"/>
              <a:ea typeface="Syne Bold"/>
              <a:cs typeface="Overpass Light" pitchFamily="34" charset="-120"/>
            </a:endParaRPr>
          </a:p>
          <a:p>
            <a:pPr>
              <a:lnSpc>
                <a:spcPts val="2850"/>
              </a:lnSpc>
            </a:pPr>
            <a:r>
              <a:rPr lang="ru-RU" sz="14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Создание благоприятной атмосферы инновационной активности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40171" y="306704"/>
            <a:ext cx="11302722" cy="485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Практические методы: </a:t>
            </a:r>
            <a:endParaRPr lang="ru-RU" sz="3200" b="1" dirty="0" smtClean="0">
              <a:solidFill>
                <a:srgbClr val="233939"/>
              </a:solidFill>
              <a:latin typeface="Syne Bold" pitchFamily="34" charset="0"/>
              <a:ea typeface="Syne Bold" pitchFamily="34" charset="-122"/>
              <a:cs typeface="Syne Bold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13598" y="1232539"/>
            <a:ext cx="3287316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Проектировочные сессии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154247" y="1528524"/>
            <a:ext cx="7327304" cy="1618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Совместное создание проектов: образовательные программы, планы мероприятий, системы оценки. Вместо готовых решений — сессия совместного проектирования, где каждый педагог предлагает актуальные идеи.</a:t>
            </a:r>
            <a:endParaRPr lang="en-US" sz="2000" dirty="0">
              <a:latin typeface="Syne Bold"/>
              <a:ea typeface="Syne Bold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840" y="888257"/>
            <a:ext cx="6399014" cy="63990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7669" y="2913212"/>
            <a:ext cx="78801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Проблемное</a:t>
            </a: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sz="32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обсуждение</a:t>
            </a: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и </a:t>
            </a:r>
            <a:r>
              <a:rPr lang="ru-RU" sz="3200" b="1" dirty="0" smtClean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в</a:t>
            </a:r>
            <a:r>
              <a:rPr lang="en-US" sz="3200" b="1" dirty="0" err="1" smtClean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заимообучение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7" name="Shape 1"/>
          <p:cNvSpPr/>
          <p:nvPr/>
        </p:nvSpPr>
        <p:spPr>
          <a:xfrm>
            <a:off x="115607" y="4072440"/>
            <a:ext cx="7757733" cy="3899654"/>
          </a:xfrm>
          <a:prstGeom prst="roundRect">
            <a:avLst>
              <a:gd name="adj" fmla="val 3752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8" name="Прямоугольник 7"/>
          <p:cNvSpPr/>
          <p:nvPr/>
        </p:nvSpPr>
        <p:spPr>
          <a:xfrm>
            <a:off x="166351" y="4087764"/>
            <a:ext cx="3800336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2750"/>
              </a:lnSpc>
            </a:pPr>
            <a:r>
              <a:rPr lang="en-US" b="1" dirty="0" err="1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Фокус-группы</a:t>
            </a:r>
            <a:r>
              <a:rPr lang="en-US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и </a:t>
            </a:r>
            <a:r>
              <a:rPr lang="en-US" b="1" dirty="0" err="1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круглые</a:t>
            </a:r>
            <a:r>
              <a:rPr lang="en-US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b="1" dirty="0" err="1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столы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3229" y="4445258"/>
            <a:ext cx="72935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Глубокое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обсуждение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конкретных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вызовов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: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низкая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вовлеченность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родителей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,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адаптация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детей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с ОВЗ,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мотивация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педагогов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.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Руководитель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—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модератор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,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не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источник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готовых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ответов</a:t>
            </a:r>
            <a:r>
              <a:rPr lang="en-US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7340" y="5317291"/>
            <a:ext cx="4922310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2750"/>
              </a:lnSpc>
            </a:pPr>
            <a:r>
              <a:rPr lang="en-US" b="1" dirty="0" err="1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Профессиональные</a:t>
            </a:r>
            <a:r>
              <a:rPr lang="en-US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b="1" dirty="0" err="1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обучающие</a:t>
            </a:r>
            <a:r>
              <a:rPr lang="en-US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b="1" dirty="0" err="1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диалоги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5607" y="5743806"/>
            <a:ext cx="731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Разбор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педагогических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кейсов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из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реальной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практики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.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Педагог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описывает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ситуацию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,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коллеги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задают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вопросы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и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совместно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ищут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стратегии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решения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.</a:t>
            </a:r>
            <a:endParaRPr lang="en-US" dirty="0">
              <a:solidFill>
                <a:srgbClr val="000000"/>
              </a:solidFill>
              <a:latin typeface="Syne Bold"/>
              <a:ea typeface="Syne Bold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351" y="6667136"/>
            <a:ext cx="2988319" cy="4258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750"/>
              </a:lnSpc>
            </a:pPr>
            <a:r>
              <a:rPr lang="en-US" b="1" dirty="0" err="1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Взаимообучение</a:t>
            </a:r>
            <a:r>
              <a:rPr lang="en-US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b="1" dirty="0" err="1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коллег</a:t>
            </a:r>
            <a:endParaRPr lang="en-US" b="1" dirty="0">
              <a:solidFill>
                <a:srgbClr val="3B4E4E"/>
              </a:solidFill>
              <a:latin typeface="Syne Bold" pitchFamily="34" charset="0"/>
              <a:ea typeface="Syne Bold" pitchFamily="34" charset="-122"/>
              <a:cs typeface="Syne Bold" pitchFamily="34" charset="-12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6351" y="7048764"/>
            <a:ext cx="7315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Взаимопосещения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занятий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с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открытым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обсуждением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: «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Что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стало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открытием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?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Какую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технику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позаимствовать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?».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Формат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— с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коллегой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и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для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коллеги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.</a:t>
            </a:r>
            <a:endParaRPr lang="en-US" dirty="0">
              <a:solidFill>
                <a:srgbClr val="000000"/>
              </a:solidFill>
              <a:latin typeface="Syne Bold"/>
              <a:ea typeface="Syne Bold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5607" y="745782"/>
            <a:ext cx="6503575" cy="579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800"/>
              </a:lnSpc>
            </a:pPr>
            <a:r>
              <a:rPr lang="en-US" sz="3200" b="1" dirty="0" err="1" smtClean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Коллективное</a:t>
            </a:r>
            <a:r>
              <a:rPr lang="en-US" sz="3200" b="1" dirty="0" smtClean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sz="3200" b="1" dirty="0" err="1" smtClean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проектирование</a:t>
            </a:r>
            <a:endParaRPr lang="en-US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2"/>
          <p:cNvSpPr/>
          <p:nvPr/>
        </p:nvSpPr>
        <p:spPr>
          <a:xfrm>
            <a:off x="10402784" y="6214725"/>
            <a:ext cx="4095009" cy="1292318"/>
          </a:xfrm>
          <a:prstGeom prst="roundRect">
            <a:avLst>
              <a:gd name="adj" fmla="val 8453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30" name="Shape 2"/>
          <p:cNvSpPr/>
          <p:nvPr/>
        </p:nvSpPr>
        <p:spPr>
          <a:xfrm>
            <a:off x="5435187" y="6439505"/>
            <a:ext cx="4394748" cy="1119906"/>
          </a:xfrm>
          <a:prstGeom prst="roundRect">
            <a:avLst>
              <a:gd name="adj" fmla="val 8453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29" name="Shape 2"/>
          <p:cNvSpPr/>
          <p:nvPr/>
        </p:nvSpPr>
        <p:spPr>
          <a:xfrm>
            <a:off x="553875" y="6131666"/>
            <a:ext cx="4338759" cy="1375377"/>
          </a:xfrm>
          <a:prstGeom prst="roundRect">
            <a:avLst>
              <a:gd name="adj" fmla="val 8453"/>
            </a:avLst>
          </a:prstGeom>
          <a:solidFill>
            <a:srgbClr val="FFFDE6"/>
          </a:solidFill>
          <a:ln w="30480">
            <a:solidFill>
              <a:srgbClr val="C3D4CC"/>
            </a:solidFill>
            <a:prstDash val="solid"/>
          </a:ln>
        </p:spPr>
      </p:sp>
      <p:sp>
        <p:nvSpPr>
          <p:cNvPr id="2" name="Text 0"/>
          <p:cNvSpPr/>
          <p:nvPr/>
        </p:nvSpPr>
        <p:spPr>
          <a:xfrm>
            <a:off x="288911" y="433864"/>
            <a:ext cx="13360400" cy="368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ru-RU" sz="3000" b="1" dirty="0" smtClean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Ф</a:t>
            </a:r>
            <a:r>
              <a:rPr lang="en-US" sz="3000" b="1" dirty="0" err="1" smtClean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ормы</a:t>
            </a:r>
            <a:r>
              <a:rPr lang="en-US" sz="3000" b="1" dirty="0" smtClean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sz="30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организации диалога</a:t>
            </a:r>
            <a:endParaRPr lang="en-US" sz="3000" dirty="0">
              <a:solidFill>
                <a:prstClr val="black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5100" y="1044932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01</a:t>
            </a:r>
          </a:p>
        </p:txBody>
      </p:sp>
      <p:sp>
        <p:nvSpPr>
          <p:cNvPr id="4" name="Shape 2"/>
          <p:cNvSpPr/>
          <p:nvPr/>
        </p:nvSpPr>
        <p:spPr>
          <a:xfrm>
            <a:off x="700677" y="2065809"/>
            <a:ext cx="6441996" cy="2286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1424642"/>
            <a:ext cx="307907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Думай-Объединяйся-Делись</a:t>
            </a:r>
          </a:p>
        </p:txBody>
      </p:sp>
      <p:sp>
        <p:nvSpPr>
          <p:cNvPr id="6" name="Text 4"/>
          <p:cNvSpPr/>
          <p:nvPr/>
        </p:nvSpPr>
        <p:spPr>
          <a:xfrm>
            <a:off x="793790" y="2050455"/>
            <a:ext cx="6441996" cy="1003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Задайте сложный вопрос (30-60 сек молчания для обдумывания), обсудите в парах, поделитесь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выводами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</a:t>
            </a:r>
            <a:r>
              <a:rPr lang="ru-RU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группой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. 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Это золотой стандарт для вовлечения всех!</a:t>
            </a:r>
            <a:endParaRPr lang="en-US" dirty="0">
              <a:solidFill>
                <a:prstClr val="black"/>
              </a:solidFill>
              <a:latin typeface="Syne Bold"/>
              <a:ea typeface="Syne Bold"/>
            </a:endParaRPr>
          </a:p>
        </p:txBody>
      </p:sp>
      <p:sp>
        <p:nvSpPr>
          <p:cNvPr id="7" name="Text 5"/>
          <p:cNvSpPr/>
          <p:nvPr/>
        </p:nvSpPr>
        <p:spPr>
          <a:xfrm>
            <a:off x="7473851" y="1144111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02</a:t>
            </a:r>
          </a:p>
        </p:txBody>
      </p:sp>
      <p:sp>
        <p:nvSpPr>
          <p:cNvPr id="8" name="Shape 6"/>
          <p:cNvSpPr/>
          <p:nvPr/>
        </p:nvSpPr>
        <p:spPr>
          <a:xfrm>
            <a:off x="7320379" y="2081163"/>
            <a:ext cx="6442115" cy="2286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9" name="Text 7"/>
          <p:cNvSpPr/>
          <p:nvPr/>
        </p:nvSpPr>
        <p:spPr>
          <a:xfrm>
            <a:off x="7534355" y="1548646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Мозговой штурм</a:t>
            </a:r>
          </a:p>
        </p:txBody>
      </p:sp>
      <p:sp>
        <p:nvSpPr>
          <p:cNvPr id="10" name="Text 8"/>
          <p:cNvSpPr/>
          <p:nvPr/>
        </p:nvSpPr>
        <p:spPr>
          <a:xfrm>
            <a:off x="7394496" y="2268022"/>
            <a:ext cx="6442115" cy="637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ru-RU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Генерируйте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идеи по теме без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критики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.</a:t>
            </a:r>
            <a:endParaRPr lang="ru-RU" dirty="0" smtClean="0">
              <a:solidFill>
                <a:srgbClr val="3B4E4E"/>
              </a:solidFill>
              <a:latin typeface="Syne Bold"/>
              <a:ea typeface="Syne Bold"/>
              <a:cs typeface="Overpass Light" pitchFamily="34" charset="-120"/>
            </a:endParaRPr>
          </a:p>
          <a:p>
            <a:pPr>
              <a:lnSpc>
                <a:spcPts val="2000"/>
              </a:lnSpc>
            </a:pP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Все идеи имеют право на существование</a:t>
            </a: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.</a:t>
            </a:r>
            <a:endParaRPr lang="en-US" sz="1250" dirty="0">
              <a:solidFill>
                <a:prstClr val="black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793790" y="3053953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03</a:t>
            </a:r>
          </a:p>
        </p:txBody>
      </p:sp>
      <p:sp>
        <p:nvSpPr>
          <p:cNvPr id="12" name="Shape 10"/>
          <p:cNvSpPr/>
          <p:nvPr/>
        </p:nvSpPr>
        <p:spPr>
          <a:xfrm>
            <a:off x="793790" y="3300770"/>
            <a:ext cx="6441996" cy="2286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3425785"/>
            <a:ext cx="2105501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Дискуссия и дебаты</a:t>
            </a:r>
          </a:p>
        </p:txBody>
      </p:sp>
      <p:sp>
        <p:nvSpPr>
          <p:cNvPr id="14" name="Text 12"/>
          <p:cNvSpPr/>
          <p:nvPr/>
        </p:nvSpPr>
        <p:spPr>
          <a:xfrm>
            <a:off x="793790" y="3769043"/>
            <a:ext cx="6441996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Подготовьте аргументы «за» и «против». </a:t>
            </a:r>
            <a:endParaRPr lang="ru-RU" dirty="0" smtClean="0">
              <a:solidFill>
                <a:srgbClr val="3B4E4E"/>
              </a:solidFill>
              <a:latin typeface="Syne Bold"/>
              <a:ea typeface="Syne Bold"/>
              <a:cs typeface="Overpass Light" pitchFamily="34" charset="-120"/>
            </a:endParaRPr>
          </a:p>
          <a:p>
            <a:pPr>
              <a:lnSpc>
                <a:spcPts val="2000"/>
              </a:lnSpc>
            </a:pPr>
            <a:r>
              <a:rPr lang="ru-RU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Это о</a:t>
            </a:r>
            <a:r>
              <a:rPr lang="en-US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бучает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аргументации и уважению к иному мнению.</a:t>
            </a:r>
          </a:p>
        </p:txBody>
      </p:sp>
      <p:sp>
        <p:nvSpPr>
          <p:cNvPr id="15" name="Text 13"/>
          <p:cNvSpPr/>
          <p:nvPr/>
        </p:nvSpPr>
        <p:spPr>
          <a:xfrm>
            <a:off x="7394496" y="3053953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04</a:t>
            </a:r>
          </a:p>
        </p:txBody>
      </p:sp>
      <p:sp>
        <p:nvSpPr>
          <p:cNvPr id="16" name="Shape 14"/>
          <p:cNvSpPr/>
          <p:nvPr/>
        </p:nvSpPr>
        <p:spPr>
          <a:xfrm>
            <a:off x="7394496" y="3300770"/>
            <a:ext cx="6442115" cy="2286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17" name="Text 15"/>
          <p:cNvSpPr/>
          <p:nvPr/>
        </p:nvSpPr>
        <p:spPr>
          <a:xfrm>
            <a:off x="7394496" y="3425785"/>
            <a:ext cx="2581751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Сократический семинар</a:t>
            </a:r>
          </a:p>
        </p:txBody>
      </p:sp>
      <p:sp>
        <p:nvSpPr>
          <p:cNvPr id="18" name="Text 16"/>
          <p:cNvSpPr/>
          <p:nvPr/>
        </p:nvSpPr>
        <p:spPr>
          <a:xfrm>
            <a:off x="7394496" y="3769043"/>
            <a:ext cx="5916259" cy="6367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93663">
              <a:lnSpc>
                <a:spcPts val="2000"/>
              </a:lnSpc>
            </a:pPr>
            <a:r>
              <a:rPr lang="ru-RU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Цепочка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вопросов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приводит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к 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собственным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выводам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ru-RU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через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обсуждение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проблемы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.</a:t>
            </a:r>
          </a:p>
        </p:txBody>
      </p:sp>
      <p:sp>
        <p:nvSpPr>
          <p:cNvPr id="19" name="Text 17"/>
          <p:cNvSpPr/>
          <p:nvPr/>
        </p:nvSpPr>
        <p:spPr>
          <a:xfrm>
            <a:off x="4790950" y="4543797"/>
            <a:ext cx="4051713" cy="412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8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Трудности и как их преодолеть</a:t>
            </a:r>
          </a:p>
        </p:txBody>
      </p:sp>
      <p:sp>
        <p:nvSpPr>
          <p:cNvPr id="20" name="Text 18"/>
          <p:cNvSpPr/>
          <p:nvPr/>
        </p:nvSpPr>
        <p:spPr>
          <a:xfrm>
            <a:off x="700677" y="4940141"/>
            <a:ext cx="3456092" cy="406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Тишина после вопроса</a:t>
            </a:r>
          </a:p>
        </p:txBody>
      </p:sp>
      <p:sp>
        <p:nvSpPr>
          <p:cNvPr id="21" name="Text 19"/>
          <p:cNvSpPr/>
          <p:nvPr/>
        </p:nvSpPr>
        <p:spPr>
          <a:xfrm>
            <a:off x="700677" y="5346859"/>
            <a:ext cx="4090273" cy="7795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u="sng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Проблема</a:t>
            </a:r>
            <a:r>
              <a:rPr lang="en-US" u="sng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:</a:t>
            </a:r>
            <a:endParaRPr lang="ru-RU" u="sng" dirty="0" smtClean="0">
              <a:solidFill>
                <a:srgbClr val="3B4E4E"/>
              </a:solidFill>
              <a:latin typeface="Syne Bold"/>
              <a:ea typeface="Syne Bold"/>
              <a:cs typeface="Overpass Light" pitchFamily="34" charset="-120"/>
            </a:endParaRPr>
          </a:p>
          <a:p>
            <a:pPr>
              <a:lnSpc>
                <a:spcPts val="2000"/>
              </a:lnSpc>
            </a:pPr>
            <a:r>
              <a:rPr lang="ru-RU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Педагоги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боятся ошибиться, нужно время на размышление.</a:t>
            </a:r>
          </a:p>
        </p:txBody>
      </p:sp>
      <p:sp>
        <p:nvSpPr>
          <p:cNvPr id="22" name="Text 20"/>
          <p:cNvSpPr/>
          <p:nvPr/>
        </p:nvSpPr>
        <p:spPr>
          <a:xfrm>
            <a:off x="700677" y="6216101"/>
            <a:ext cx="4090273" cy="13753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u="sng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Решение: </a:t>
            </a:r>
            <a:endParaRPr lang="ru-RU" u="sng" dirty="0" smtClean="0">
              <a:solidFill>
                <a:srgbClr val="3B4E4E"/>
              </a:solidFill>
              <a:latin typeface="Syne Bold"/>
              <a:ea typeface="Syne Bold"/>
              <a:cs typeface="Overpass Light" pitchFamily="34" charset="-120"/>
            </a:endParaRPr>
          </a:p>
          <a:p>
            <a:pPr>
              <a:lnSpc>
                <a:spcPts val="2000"/>
              </a:lnSpc>
            </a:pPr>
            <a:r>
              <a:rPr lang="en-US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Давайте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5-7 секунд молчания. Используйте «Думай-Объединяйся-Делись». Начните отвечать сами, но с паузой.</a:t>
            </a:r>
          </a:p>
        </p:txBody>
      </p:sp>
      <p:sp>
        <p:nvSpPr>
          <p:cNvPr id="23" name="Text 21"/>
          <p:cNvSpPr/>
          <p:nvPr/>
        </p:nvSpPr>
        <p:spPr>
          <a:xfrm>
            <a:off x="5670760" y="5098852"/>
            <a:ext cx="2630210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Страх потерять контроль</a:t>
            </a:r>
          </a:p>
        </p:txBody>
      </p:sp>
      <p:sp>
        <p:nvSpPr>
          <p:cNvPr id="24" name="Text 22"/>
          <p:cNvSpPr/>
          <p:nvPr/>
        </p:nvSpPr>
        <p:spPr>
          <a:xfrm>
            <a:off x="5670760" y="5505570"/>
            <a:ext cx="4088963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u="sng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Проблема: </a:t>
            </a:r>
            <a:endParaRPr lang="ru-RU" u="sng" dirty="0" smtClean="0">
              <a:solidFill>
                <a:srgbClr val="3B4E4E"/>
              </a:solidFill>
              <a:latin typeface="Syne Bold"/>
              <a:ea typeface="Syne Bold"/>
              <a:cs typeface="Overpass Light" pitchFamily="34" charset="-120"/>
            </a:endParaRPr>
          </a:p>
          <a:p>
            <a:pPr>
              <a:lnSpc>
                <a:spcPts val="2000"/>
              </a:lnSpc>
            </a:pPr>
            <a:r>
              <a:rPr lang="en-US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Кажется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, что шумный диалог = плохая дисциплина</a:t>
            </a:r>
            <a:r>
              <a:rPr lang="en-US" u="sng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.</a:t>
            </a:r>
          </a:p>
        </p:txBody>
      </p:sp>
      <p:sp>
        <p:nvSpPr>
          <p:cNvPr id="25" name="Text 23"/>
          <p:cNvSpPr/>
          <p:nvPr/>
        </p:nvSpPr>
        <p:spPr>
          <a:xfrm>
            <a:off x="5670760" y="6461716"/>
            <a:ext cx="4088963" cy="11637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u="sng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Решение</a:t>
            </a:r>
            <a:r>
              <a:rPr lang="en-US" u="sng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: </a:t>
            </a:r>
            <a:endParaRPr lang="ru-RU" u="sng" dirty="0" smtClean="0">
              <a:solidFill>
                <a:srgbClr val="3B4E4E"/>
              </a:solidFill>
              <a:latin typeface="Syne Bold"/>
              <a:ea typeface="Syne Bold"/>
              <a:cs typeface="Overpass Light" pitchFamily="34" charset="-120"/>
            </a:endParaRPr>
          </a:p>
          <a:p>
            <a:pPr>
              <a:lnSpc>
                <a:spcPts val="2000"/>
              </a:lnSpc>
            </a:pPr>
            <a:r>
              <a:rPr lang="en-US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Четкие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правила: один говорит, остальные слушают, критикуем идеи, а не людей. Используйте таймер.</a:t>
            </a:r>
          </a:p>
        </p:txBody>
      </p:sp>
      <p:sp>
        <p:nvSpPr>
          <p:cNvPr id="26" name="Text 24"/>
          <p:cNvSpPr/>
          <p:nvPr/>
        </p:nvSpPr>
        <p:spPr>
          <a:xfrm>
            <a:off x="10541437" y="5080873"/>
            <a:ext cx="239827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«Не успею программу»</a:t>
            </a:r>
          </a:p>
        </p:txBody>
      </p:sp>
      <p:sp>
        <p:nvSpPr>
          <p:cNvPr id="27" name="Text 25"/>
          <p:cNvSpPr/>
          <p:nvPr/>
        </p:nvSpPr>
        <p:spPr>
          <a:xfrm>
            <a:off x="10541437" y="5487591"/>
            <a:ext cx="408896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u="sng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Проблема: </a:t>
            </a:r>
            <a:endParaRPr lang="ru-RU" u="sng" dirty="0" smtClean="0">
              <a:solidFill>
                <a:srgbClr val="3B4E4E"/>
              </a:solidFill>
              <a:latin typeface="Syne Bold"/>
              <a:ea typeface="Syne Bold"/>
              <a:cs typeface="Overpass Light" pitchFamily="34" charset="-120"/>
            </a:endParaRPr>
          </a:p>
          <a:p>
            <a:pPr>
              <a:lnSpc>
                <a:spcPts val="2000"/>
              </a:lnSpc>
            </a:pPr>
            <a:r>
              <a:rPr lang="en-US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Диалог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требует времени.</a:t>
            </a:r>
          </a:p>
        </p:txBody>
      </p:sp>
      <p:sp>
        <p:nvSpPr>
          <p:cNvPr id="28" name="Text 26"/>
          <p:cNvSpPr/>
          <p:nvPr/>
        </p:nvSpPr>
        <p:spPr>
          <a:xfrm>
            <a:off x="10541437" y="6214725"/>
            <a:ext cx="4088963" cy="762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u="sng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Решение: </a:t>
            </a:r>
            <a:endParaRPr lang="ru-RU" u="sng" dirty="0" smtClean="0">
              <a:solidFill>
                <a:srgbClr val="3B4E4E"/>
              </a:solidFill>
              <a:latin typeface="Syne Bold"/>
              <a:ea typeface="Syne Bold"/>
              <a:cs typeface="Overpass Light" pitchFamily="34" charset="-120"/>
            </a:endParaRPr>
          </a:p>
          <a:p>
            <a:pPr>
              <a:lnSpc>
                <a:spcPts val="2000"/>
              </a:lnSpc>
            </a:pP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15 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минут глубокого диалога </a:t>
            </a:r>
            <a:r>
              <a:rPr lang="en-US" dirty="0" err="1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ценнее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 err="1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пассивного</a:t>
            </a:r>
            <a:r>
              <a:rPr lang="en-US" dirty="0" smtClean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 </a:t>
            </a:r>
            <a:r>
              <a:rPr lang="en-US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слушания. Самостоятельно добытое знание забывается медленнее.</a:t>
            </a:r>
          </a:p>
        </p:txBody>
      </p:sp>
    </p:spTree>
    <p:extLst>
      <p:ext uri="{BB962C8B-B14F-4D97-AF65-F5344CB8AC3E}">
        <p14:creationId xmlns:p14="http://schemas.microsoft.com/office/powerpoint/2010/main" val="4077433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65600" y="314961"/>
            <a:ext cx="5171440" cy="568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Практические </a:t>
            </a:r>
            <a:r>
              <a:rPr lang="en-US" sz="32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методы</a:t>
            </a:r>
            <a:r>
              <a:rPr lang="en-US" sz="3200" b="1" dirty="0" smtClean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: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486179" y="2271951"/>
            <a:ext cx="2848570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Коучинговые сессии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362992" y="2778760"/>
            <a:ext cx="6738847" cy="1412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Индивидуальный диалог, помогающий педагогу самостоятельно найти решение профессиональных вызовов. Вместо указаний — умные вопросы: «В чем причина? Что уже пробовали? Что попробовать?»</a:t>
            </a:r>
            <a:endParaRPr lang="en-US" sz="2000" dirty="0">
              <a:latin typeface="Syne Bold"/>
              <a:ea typeface="Syne Bold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961" y="1027926"/>
            <a:ext cx="6326148" cy="63261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2992" y="1479156"/>
            <a:ext cx="5857694" cy="618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4100"/>
              </a:lnSpc>
            </a:pPr>
            <a:r>
              <a:rPr lang="en-US" sz="32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Индивидуальное</a:t>
            </a:r>
            <a:r>
              <a:rPr lang="en-US" sz="33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sz="33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развитие</a:t>
            </a:r>
            <a:endParaRPr lang="en-US" sz="3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26082" y="1330035"/>
            <a:ext cx="10483897" cy="558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Роль руководителя в диалоговом обучении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1857256" y="26091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Модератор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99554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Следит за регламентом, включает всех в обсуждение, резюмирует мысли</a:t>
            </a:r>
            <a:endParaRPr lang="en-US" sz="2000" dirty="0">
              <a:latin typeface="Syne Bold"/>
              <a:ea typeface="Syne Bold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933" y="2350930"/>
            <a:ext cx="4564975" cy="45649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6091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Фасилитатор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099554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Создает безопасную психологическую среду для любых мнений</a:t>
            </a: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933" y="2350930"/>
            <a:ext cx="4564975" cy="45649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061704"/>
            <a:ext cx="30043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Генератор вопросов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552123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Задает открытые, проблемные вопросы, стимулирующие мышление</a:t>
            </a:r>
          </a:p>
        </p:txBody>
      </p:sp>
      <p:sp>
        <p:nvSpPr>
          <p:cNvPr id="15" name="Text 7"/>
          <p:cNvSpPr/>
          <p:nvPr/>
        </p:nvSpPr>
        <p:spPr>
          <a:xfrm>
            <a:off x="1465183" y="5061704"/>
            <a:ext cx="32273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Активный слушатель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552123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Слушает, переформулирует и демонстрирует понимание идей педагогов</a:t>
            </a: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933" y="2350930"/>
            <a:ext cx="4564975" cy="4564975"/>
          </a:xfrm>
          <a:prstGeom prst="rect">
            <a:avLst/>
          </a:prstGeom>
        </p:spPr>
      </p:pic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13933" y="2350930"/>
            <a:ext cx="4564975" cy="45649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8579" y="1393707"/>
            <a:ext cx="8350210" cy="699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Ключевые принципы успешного диалога</a:t>
            </a:r>
            <a:endParaRPr lang="en-US" sz="3200" dirty="0"/>
          </a:p>
        </p:txBody>
      </p:sp>
      <p:sp>
        <p:nvSpPr>
          <p:cNvPr id="4" name="Shape 1"/>
          <p:cNvSpPr/>
          <p:nvPr/>
        </p:nvSpPr>
        <p:spPr>
          <a:xfrm>
            <a:off x="793790" y="333517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8860" y="337768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413046"/>
            <a:ext cx="289929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Равноправие участников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878860" y="4257794"/>
            <a:ext cx="355133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Руководитель и педагоги — партнеры, а не иерархия</a:t>
            </a:r>
            <a:endParaRPr lang="en-US" sz="2000" dirty="0">
              <a:latin typeface="Syne Bold"/>
              <a:ea typeface="Syne Bold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713684" y="333517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798755" y="337768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50800" y="3413046"/>
            <a:ext cx="28994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Психологическая безопасность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50800" y="4257794"/>
            <a:ext cx="308360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Свобода высказывать идеи без страха критики</a:t>
            </a:r>
          </a:p>
        </p:txBody>
      </p:sp>
      <p:sp>
        <p:nvSpPr>
          <p:cNvPr id="12" name="Shape 9"/>
          <p:cNvSpPr/>
          <p:nvPr/>
        </p:nvSpPr>
        <p:spPr>
          <a:xfrm>
            <a:off x="793790" y="543722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78860" y="547973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515094"/>
            <a:ext cx="42825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Совместный поиск решений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005513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dirty="0">
                <a:solidFill>
                  <a:srgbClr val="3B4E4E"/>
                </a:solidFill>
                <a:latin typeface="Syne Bold"/>
                <a:ea typeface="Syne Bold"/>
                <a:cs typeface="Overpass Light" pitchFamily="34" charset="-120"/>
              </a:rPr>
              <a:t>Не готовые ответы, а коллективное творчество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1058</Words>
  <Application>Microsoft Office PowerPoint</Application>
  <PresentationFormat>Произвольный</PresentationFormat>
  <Paragraphs>137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Overpass Light</vt:lpstr>
      <vt:lpstr>Calibri</vt:lpstr>
      <vt:lpstr>Syne Bold</vt:lpstr>
      <vt:lpstr>Times New Roman</vt:lpstr>
      <vt:lpstr>Barlow Bold</vt:lpstr>
      <vt:lpstr>Calibri Light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lastModifiedBy>User</cp:lastModifiedBy>
  <cp:revision>16</cp:revision>
  <dcterms:created xsi:type="dcterms:W3CDTF">2025-11-05T08:50:46Z</dcterms:created>
  <dcterms:modified xsi:type="dcterms:W3CDTF">2025-11-05T14:32:18Z</dcterms:modified>
</cp:coreProperties>
</file>