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63" r:id="rId1"/>
    <p:sldMasterId id="2147483882" r:id="rId2"/>
  </p:sldMasterIdLst>
  <p:notesMasterIdLst>
    <p:notesMasterId r:id="rId22"/>
  </p:notesMasterIdLst>
  <p:sldIdLst>
    <p:sldId id="256" r:id="rId3"/>
    <p:sldId id="268" r:id="rId4"/>
    <p:sldId id="269" r:id="rId5"/>
    <p:sldId id="262" r:id="rId6"/>
    <p:sldId id="270" r:id="rId7"/>
    <p:sldId id="271" r:id="rId8"/>
    <p:sldId id="272" r:id="rId9"/>
    <p:sldId id="260" r:id="rId10"/>
    <p:sldId id="263" r:id="rId11"/>
    <p:sldId id="273" r:id="rId12"/>
    <p:sldId id="258" r:id="rId13"/>
    <p:sldId id="264" r:id="rId14"/>
    <p:sldId id="257" r:id="rId15"/>
    <p:sldId id="267" r:id="rId16"/>
    <p:sldId id="265" r:id="rId17"/>
    <p:sldId id="259" r:id="rId18"/>
    <p:sldId id="266" r:id="rId19"/>
    <p:sldId id="261" r:id="rId20"/>
    <p:sldId id="274" r:id="rId21"/>
  </p:sldIdLst>
  <p:sldSz cx="14630400" cy="8229600"/>
  <p:notesSz cx="8229600" cy="14630400"/>
  <p:embeddedFontLst>
    <p:embeddedFont>
      <p:font typeface="Barlow Light" panose="00000400000000000000" pitchFamily="2" charset="0"/>
      <p:regular r:id="rId23"/>
      <p:italic r:id="rId24"/>
    </p:embeddedFont>
    <p:embeddedFont>
      <p:font typeface="Montserrat" panose="00000500000000000000" pitchFamily="2" charset="-52"/>
      <p:regular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1" d="100"/>
          <a:sy n="81" d="100"/>
        </p:scale>
        <p:origin x="114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128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51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00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81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33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87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8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25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82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89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8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67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82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53B07-F03F-1935-DF45-D9401B287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F0349E-699E-3B91-F674-9DE302591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5C64A4-87F0-3853-E47E-BD1C5CEB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E47D0-A456-471B-8CC4-4AFDECFFF286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ECAA4-E93D-4A72-C76A-E05DD275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9B208C-2E96-5B57-BD1F-27296251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6A7E-27C9-4EC8-96B4-1CDA4E337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17663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426A3-3FA5-41B2-AF9A-45A33EC3B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8C8945-80E9-0B3E-4E90-03E7B7573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77D60-401A-021A-DDB2-212AE9FF5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E47D0-A456-471B-8CC4-4AFDECFFF286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559C19-2A17-CDE0-5670-393414108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BC3689-20FA-ABBC-D194-0D887221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6A7E-27C9-4EC8-96B4-1CDA4E337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70553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639115-F471-1270-5A89-A9B27D3CD3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12D371-3D36-A05E-DC44-89298161D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1B4C7C-5C15-F479-4D5B-6BB1E938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E47D0-A456-471B-8CC4-4AFDECFFF286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D737BC-D6D7-5911-411D-0D967F139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BC1D50-4A83-FC67-24AF-85380534A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6A7E-27C9-4EC8-96B4-1CDA4E337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1278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766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500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21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991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727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22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918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A913E-9125-7C03-40C6-0AEE98F2D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E2E003-2FC0-3427-00B2-1B4A83084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28C719-A32B-171A-EA95-49DF1DE8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B58E-FB21-4FA5-8108-5641113347E1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0A27BF-76D3-D46A-013D-7D5B4935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2A9188-5441-C3E8-0EEA-C7AB6EE7D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DBD3-833E-4965-A251-B8870DFBB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29917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1C1BC-717B-CB49-902D-6A7F47599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F93F6-6FF0-13E0-345F-29277FD7F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C6BBB4-FD02-37D0-1ED0-5C0DC3213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E47D0-A456-471B-8CC4-4AFDECFFF286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D1C868-2549-A482-C1A7-684A71789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00DE4-CFEB-6FFD-27FC-FBC150F4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55044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AC452-13A2-3B6F-6E15-0D339AAA0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BBFB46-0DDE-00A3-451B-5097C4A7F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FC135C-4975-DDEE-43E3-D12493D21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B58E-FB21-4FA5-8108-5641113347E1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C29E11-1187-FB71-F590-5DD09BBE6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315BB5-B2BD-27F3-28AD-13ECDBBD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DBD3-833E-4965-A251-B8870DFBB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22426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BCB12-B79C-85E9-A92E-52484B78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5B05D0-540F-D0FD-CB06-7F0B583A1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1E22D5-D86F-B22F-18F3-716BAC461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B58E-FB21-4FA5-8108-5641113347E1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723B7D-C57C-D7B7-6AA8-68F8D228C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CBB082-CF14-DCFC-ED0F-6C1E925E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DBD3-833E-4965-A251-B8870DFBB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11017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ABC91-AA48-788F-020B-4CEB9F910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BC74DC-A81A-50DC-F42A-E67D53D30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13FC85-5D49-0AED-1909-F0DC85144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ED3D07-7F11-E553-D37A-8F8D49AD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B58E-FB21-4FA5-8108-5641113347E1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291161-35D4-1BDA-43DA-929E60B56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E38424-E153-FA38-CE20-690EA01D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DBD3-833E-4965-A251-B8870DFBB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6877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4D4D8-10E4-0B47-012A-239971370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66ABD6-FEC7-FC4B-459E-FFDB658A1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CF3A1B-A7DC-8733-E152-B84A4850A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B4CC4AF-CE79-90B5-AE1F-52E23F0B9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D9BB1B-D470-6A6F-E915-B640215EA5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D73734-E9D9-22FF-3B32-8B2F15A8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B58E-FB21-4FA5-8108-5641113347E1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C15878-8B56-CEA6-9A49-DF42A317B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82A76A-71F7-3BA2-2A06-FAF3849A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DBD3-833E-4965-A251-B8870DFBB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76501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464F5-5B73-8787-E47C-79C772B76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4C8A26-086E-763F-90E3-F8D5EEDA7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B58E-FB21-4FA5-8108-5641113347E1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1F3D70-BF12-23DE-BABA-D77DBD2D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0D8E43-1353-5158-3661-E4F59F5D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DBD3-833E-4965-A251-B8870DFBB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27835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40FBEA-8BDB-13CB-7CCD-FC557B75C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B58E-FB21-4FA5-8108-5641113347E1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49A607-AB5A-34D4-9448-1E61F142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BF6259-1FF1-161B-EABF-1CD6F6F7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DBD3-833E-4965-A251-B8870DFBB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709722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CCE3E-7AC6-1E51-3B5C-60660D879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DAD2CF-4388-DD94-6468-5F8D6C57E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7A49EC-6FBD-133B-0D75-1ECAE28A6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36E47D-8A92-6102-EEFC-80DCFA03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B58E-FB21-4FA5-8108-5641113347E1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42A4E0-EC99-7FA2-9039-709FACE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D513C5-A745-FD03-9A04-C4B39678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DBD3-833E-4965-A251-B8870DFBB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2382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B8B31-BC14-D386-675D-8441F757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BF06E7-61D8-D4B9-788F-AF7994361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0A1675-5121-F307-2433-13DD57955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FB3CC3-94C6-03A5-80D5-DC9C744DC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B58E-FB21-4FA5-8108-5641113347E1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472249-2126-4767-8D4E-FE2B3FB2A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3DB660-3095-1A15-18C8-E213D4159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DBD3-833E-4965-A251-B8870DFBB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1381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572EF-7736-33AA-F5EC-126D0C8AB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9D4146-B211-9125-4CE5-5EF03CAF2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C68F69-73B6-D685-D157-078A20922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B58E-FB21-4FA5-8108-5641113347E1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CE6057-2FBD-C11F-63DC-D12A34A76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408D2E-FD7D-FA33-8DB1-D298443B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DBD3-833E-4965-A251-B8870DFBB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52818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8D88458-F10A-6AA0-50B3-35527E8ADF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21940B-4055-7C4E-8900-8DA24460F0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2FBFC7-17B5-E695-0B4D-DB9C965CF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B58E-FB21-4FA5-8108-5641113347E1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A2DCD0-E9CF-1AF7-4F28-71EFEB385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439D07-2CCB-A1BC-C47B-CEE005D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DBD3-833E-4965-A251-B8870DFBB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10759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64972-EBDC-5B0C-061B-E9D52A48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E915E4-2E45-EB6E-29E2-201224BD1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CE7D3D-CD69-940F-05E3-3A10ECD63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E47D0-A456-471B-8CC4-4AFDECFFF286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A0D17A-9093-36D8-8BD0-0D9BD889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0196E-A7BF-F874-828B-17DE59521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6A7E-27C9-4EC8-96B4-1CDA4E337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786148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711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1EDD5-1EC0-6C2F-7567-FC8B30ABA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266F92-3663-3098-3212-0776479C2C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CA0480-777A-B823-47B1-A814F74D2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75C172-6389-BF07-F246-6BF81EB51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E47D0-A456-471B-8CC4-4AFDECFFF286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B1D6CF-B36C-66F7-D41D-60C4EA61A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9BD443-770D-573C-F698-CEE34EE8C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6A7E-27C9-4EC8-96B4-1CDA4E337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00234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22687-7AF3-8C44-FB86-5DB917663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34BA75-9F8E-4181-1F3C-00D350F9C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4F35B6-43C1-7E4F-8DAE-1A899BCBC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B129A8-8A1A-18E3-72ED-C36F16837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608252-5BCD-D27F-CB5E-48B373B12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B33CB5-1D83-DDAA-BBB7-9B8B2C27D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E47D0-A456-471B-8CC4-4AFDECFFF286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4230FCD-34A9-37FD-DE51-8389AA49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BD59FC-25F4-275E-F681-4F66E986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6A7E-27C9-4EC8-96B4-1CDA4E337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72932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DC370-9846-0871-0B69-D6EDE853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3C97AF-F2E1-364D-EF9F-3172A357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E47D0-A456-471B-8CC4-4AFDECFFF286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43A9D0-CB9E-CC3B-4824-C68ECFD5C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6B17C1-B458-0FF0-0D66-46EB5156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6A7E-27C9-4EC8-96B4-1CDA4E337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6352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614FFC-303F-69BA-70A5-7AA36E164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E47D0-A456-471B-8CC4-4AFDECFFF286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E5A35C-4730-890B-4B66-173CE3E5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E69D01-33EA-080B-6E66-FD1321985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6A7E-27C9-4EC8-96B4-1CDA4E337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01678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2B2CA-F783-3920-CC6D-41EBD2CA0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C9195B-5022-D89C-30C3-E06340BF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DC21AB-7EBE-6DED-5CF3-8DD6ABC3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257CCC-312E-F3B3-13C8-7FA08DDE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E47D0-A456-471B-8CC4-4AFDECFFF286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965875-5C3D-D8A3-6A6C-7D963147A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14A7B-7C32-47ED-C634-C0297C555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6A7E-27C9-4EC8-96B4-1CDA4E337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3598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50BAC-258B-2E64-40F4-673615BF6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5D35228-2C6D-D741-F146-DFE66F557F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B2AF8-9BE7-16F1-C801-E779927FB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4DF188-ED2A-9C5A-5A14-3EC6313A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E47D0-A456-471B-8CC4-4AFDECFFF286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4C0FBA-AFDE-DE7F-2515-46C707D3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D261A7-4DBC-4742-27A4-897E5A71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6A7E-27C9-4EC8-96B4-1CDA4E337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40364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530C5-8C1E-2A7B-7CA4-898362DB1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2E18DD-559D-3EAB-2A3D-F5DF24B9B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6DBD16-2E8C-BEEC-F460-40104F26CF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55BEB-69C1-4B73-87B3-9E9038904DAA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703B0C-5551-5508-94E9-93E01FB76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DD8ACD-6918-A2EC-1B30-A8C68A571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1A116-EBF3-4164-AF12-3CC08DC66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1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955B1-82E1-0302-D430-F1C50A937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09C87C-8FB3-B712-8A51-E7B81CC16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23F197-BA0D-0B0A-4674-C1062EBEE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3B58E-FB21-4FA5-8108-5641113347E1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37E647-A091-E7D3-5094-A5233C339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7BEF42-DD3D-4E00-749D-4CC9DB2E4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7DBD3-833E-4965-A251-B8870DFBB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2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119074"/>
            <a:ext cx="7627382" cy="2494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Стимулирование внутренних импульсов педагогов к эффективной работе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5446207" y="4897517"/>
            <a:ext cx="8802356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Внутренняя мотивация педагогов является ключевым фактором эффективности образовательного процесса. В отличие от внешних стимулов, внутренние импульсы создают устойчивую основу для профессионального развития и качественной </a:t>
            </a:r>
            <a:r>
              <a:rPr lang="en-US" sz="145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работы</a:t>
            </a:r>
            <a:r>
              <a:rPr lang="en-US" sz="145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с</a:t>
            </a:r>
            <a:r>
              <a:rPr lang="ru-RU" sz="145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воспитанниками</a:t>
            </a: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450" dirty="0"/>
          </a:p>
        </p:txBody>
      </p:sp>
      <p:sp>
        <p:nvSpPr>
          <p:cNvPr id="6" name="TextBox 5"/>
          <p:cNvSpPr txBox="1"/>
          <p:nvPr/>
        </p:nvSpPr>
        <p:spPr>
          <a:xfrm>
            <a:off x="8768080" y="6451600"/>
            <a:ext cx="48971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ea typeface="Barlow Bold"/>
              </a:rPr>
              <a:t> </a:t>
            </a:r>
            <a:r>
              <a:rPr lang="ru-RU" sz="16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Ветрова</a:t>
            </a:r>
            <a:r>
              <a:rPr lang="ru-RU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Татьяна Владимировна</a:t>
            </a:r>
          </a:p>
          <a:p>
            <a:pPr algn="r"/>
            <a:r>
              <a:rPr lang="ru-RU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методист ИМЦ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19440" y="7701280"/>
            <a:ext cx="153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7388" y="268605"/>
            <a:ext cx="13617892" cy="1177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00"/>
              </a:lnSpc>
            </a:pPr>
            <a:r>
              <a:rPr lang="en-US" sz="3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Создание комфортных условий для профессиональной деятельности</a:t>
            </a:r>
            <a:endParaRPr lang="en-US" sz="3700" dirty="0">
              <a:solidFill>
                <a:prstClr val="black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15804" y="1570355"/>
            <a:ext cx="13198793" cy="858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250"/>
              </a:lnSpc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Комфортные условия труда не только способствуют эффективной работе, но и поддерживают внутреннюю мотивацию педагогов. </a:t>
            </a:r>
            <a:endParaRPr lang="ru-RU" sz="1600" dirty="0">
              <a:solidFill>
                <a:srgbClr val="384653"/>
              </a:solidFill>
              <a:latin typeface="Barlow Bold"/>
              <a:ea typeface="Barlow Bold"/>
              <a:cs typeface="Montserrat" pitchFamily="34" charset="-120"/>
            </a:endParaRPr>
          </a:p>
          <a:p>
            <a:pPr algn="just">
              <a:lnSpc>
                <a:spcPts val="2250"/>
              </a:lnSpc>
            </a:pPr>
            <a:r>
              <a:rPr lang="en-US" sz="16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Когда</a:t>
            </a: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</a:t>
            </a:r>
            <a:r>
              <a:rPr lang="ru-RU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педагог </a:t>
            </a:r>
            <a:r>
              <a:rPr lang="en-US" sz="16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чувствует</a:t>
            </a: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себя ценным сотрудником, получает необходимые ресурсы и поддержку, его стремление к профессиональному совершенству только усиливается.</a:t>
            </a:r>
            <a:endParaRPr lang="en-US" sz="1600" dirty="0">
              <a:solidFill>
                <a:prstClr val="black"/>
              </a:solidFill>
              <a:latin typeface="Barlow Bold"/>
              <a:ea typeface="Barlow Bold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86448" y="2904688"/>
            <a:ext cx="6509861" cy="2236351"/>
          </a:xfrm>
          <a:prstGeom prst="roundRect">
            <a:avLst>
              <a:gd name="adj" fmla="val 4907"/>
            </a:avLst>
          </a:prstGeom>
          <a:solidFill>
            <a:srgbClr val="FFFFFF"/>
          </a:solidFill>
          <a:ln w="22860">
            <a:solidFill>
              <a:srgbClr val="75BAE6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15804" y="2904688"/>
            <a:ext cx="91440" cy="2236351"/>
          </a:xfrm>
          <a:prstGeom prst="roundRect">
            <a:avLst>
              <a:gd name="adj" fmla="val 293592"/>
            </a:avLst>
          </a:prstGeom>
          <a:solidFill>
            <a:srgbClr val="75BAE6"/>
          </a:solidFill>
          <a:ln/>
        </p:spPr>
      </p:sp>
      <p:sp>
        <p:nvSpPr>
          <p:cNvPr id="6" name="Text 4"/>
          <p:cNvSpPr/>
          <p:nvPr/>
        </p:nvSpPr>
        <p:spPr>
          <a:xfrm>
            <a:off x="1057315" y="3082646"/>
            <a:ext cx="3969425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Материально-техническая база</a:t>
            </a:r>
            <a:endParaRPr lang="en-US" sz="1850" dirty="0">
              <a:solidFill>
                <a:prstClr val="black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915075" y="3431619"/>
            <a:ext cx="6037659" cy="1431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250"/>
              </a:lnSpc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Современное оборудование, качественные учебные материалы, доступ к цифровым ресурсам и интернету. Возможность использовать инновационные технологии в образовательном процессе повышает мотивацию педагогов к экспериментам и творчеству.</a:t>
            </a:r>
            <a:endParaRPr lang="en-US" sz="1600" dirty="0">
              <a:solidFill>
                <a:prstClr val="black"/>
              </a:solidFill>
              <a:latin typeface="Barlow Bold"/>
              <a:ea typeface="Barlow Bold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73196" y="2904688"/>
            <a:ext cx="6509980" cy="2236351"/>
          </a:xfrm>
          <a:prstGeom prst="roundRect">
            <a:avLst>
              <a:gd name="adj" fmla="val 4907"/>
            </a:avLst>
          </a:prstGeom>
          <a:solidFill>
            <a:srgbClr val="FFFFFF"/>
          </a:solidFill>
          <a:ln w="22860">
            <a:solidFill>
              <a:srgbClr val="75BAE6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04616" y="2904688"/>
            <a:ext cx="91440" cy="2236351"/>
          </a:xfrm>
          <a:prstGeom prst="roundRect">
            <a:avLst>
              <a:gd name="adj" fmla="val 293592"/>
            </a:avLst>
          </a:prstGeom>
          <a:solidFill>
            <a:srgbClr val="75BAE6"/>
          </a:solidFill>
          <a:ln/>
        </p:spPr>
      </p:sp>
      <p:sp>
        <p:nvSpPr>
          <p:cNvPr id="10" name="Text 8"/>
          <p:cNvSpPr/>
          <p:nvPr/>
        </p:nvSpPr>
        <p:spPr>
          <a:xfrm>
            <a:off x="7675007" y="3019225"/>
            <a:ext cx="3380423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Психологический комфорт</a:t>
            </a:r>
            <a:endParaRPr lang="en-US" sz="1850" dirty="0">
              <a:solidFill>
                <a:prstClr val="black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7675007" y="3379866"/>
            <a:ext cx="6037778" cy="1144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250"/>
              </a:lnSpc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Доверительные отношения с администрацией, поддержка коллег, отсутствие излишней бюрократии. Атмосфера взаимного уважения и понимания создает условия для профессионального роста и самореализации.</a:t>
            </a:r>
          </a:p>
        </p:txBody>
      </p:sp>
      <p:sp>
        <p:nvSpPr>
          <p:cNvPr id="12" name="Shape 10"/>
          <p:cNvSpPr/>
          <p:nvPr/>
        </p:nvSpPr>
        <p:spPr>
          <a:xfrm>
            <a:off x="715804" y="5645110"/>
            <a:ext cx="6509861" cy="1950125"/>
          </a:xfrm>
          <a:prstGeom prst="roundRect">
            <a:avLst>
              <a:gd name="adj" fmla="val 5627"/>
            </a:avLst>
          </a:prstGeom>
          <a:solidFill>
            <a:srgbClr val="FFFFFF"/>
          </a:solidFill>
          <a:ln w="22860">
            <a:solidFill>
              <a:srgbClr val="75BAE6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692944" y="5645110"/>
            <a:ext cx="91440" cy="1950125"/>
          </a:xfrm>
          <a:prstGeom prst="roundRect">
            <a:avLst>
              <a:gd name="adj" fmla="val 293592"/>
            </a:avLst>
          </a:prstGeom>
          <a:solidFill>
            <a:srgbClr val="75BAE6"/>
          </a:solidFill>
          <a:ln/>
        </p:spPr>
      </p:sp>
      <p:sp>
        <p:nvSpPr>
          <p:cNvPr id="14" name="Text 12"/>
          <p:cNvSpPr/>
          <p:nvPr/>
        </p:nvSpPr>
        <p:spPr>
          <a:xfrm>
            <a:off x="986195" y="5846921"/>
            <a:ext cx="2490549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Автономия в работе</a:t>
            </a:r>
            <a:endParaRPr lang="en-US" sz="1850" dirty="0">
              <a:solidFill>
                <a:prstClr val="black"/>
              </a:solidFill>
            </a:endParaRPr>
          </a:p>
        </p:txBody>
      </p:sp>
      <p:sp>
        <p:nvSpPr>
          <p:cNvPr id="15" name="Text 13"/>
          <p:cNvSpPr/>
          <p:nvPr/>
        </p:nvSpPr>
        <p:spPr>
          <a:xfrm>
            <a:off x="986195" y="6248519"/>
            <a:ext cx="6037659" cy="1144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250"/>
              </a:lnSpc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Возможность самостоятельно планировать уроки, выбирать методики, адаптировать программы </a:t>
            </a:r>
            <a:r>
              <a:rPr lang="en-US" sz="16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под</a:t>
            </a: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потребности</a:t>
            </a:r>
            <a:r>
              <a:rPr lang="ru-RU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дошкольников</a:t>
            </a: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. Профессиональная свобода стимулирует творческий подход и инновационную деятельность.</a:t>
            </a:r>
          </a:p>
        </p:txBody>
      </p:sp>
      <p:sp>
        <p:nvSpPr>
          <p:cNvPr id="16" name="Shape 14"/>
          <p:cNvSpPr/>
          <p:nvPr/>
        </p:nvSpPr>
        <p:spPr>
          <a:xfrm>
            <a:off x="7404616" y="5645110"/>
            <a:ext cx="6509980" cy="1950125"/>
          </a:xfrm>
          <a:prstGeom prst="roundRect">
            <a:avLst>
              <a:gd name="adj" fmla="val 5627"/>
            </a:avLst>
          </a:prstGeom>
          <a:solidFill>
            <a:srgbClr val="FFFFFF"/>
          </a:solidFill>
          <a:ln w="22860">
            <a:solidFill>
              <a:srgbClr val="75BAE6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7381756" y="5645110"/>
            <a:ext cx="91440" cy="1950125"/>
          </a:xfrm>
          <a:prstGeom prst="roundRect">
            <a:avLst>
              <a:gd name="adj" fmla="val 293592"/>
            </a:avLst>
          </a:prstGeom>
          <a:solidFill>
            <a:srgbClr val="75BAE6"/>
          </a:solidFill>
          <a:ln/>
        </p:spPr>
      </p:sp>
      <p:sp>
        <p:nvSpPr>
          <p:cNvPr id="18" name="Text 16"/>
          <p:cNvSpPr/>
          <p:nvPr/>
        </p:nvSpPr>
        <p:spPr>
          <a:xfrm>
            <a:off x="7675007" y="5846921"/>
            <a:ext cx="2932748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Возможности развития</a:t>
            </a:r>
            <a:endParaRPr lang="en-US" sz="1850" dirty="0">
              <a:solidFill>
                <a:prstClr val="black"/>
              </a:solidFill>
            </a:endParaRPr>
          </a:p>
        </p:txBody>
      </p:sp>
      <p:sp>
        <p:nvSpPr>
          <p:cNvPr id="19" name="Text 17"/>
          <p:cNvSpPr/>
          <p:nvPr/>
        </p:nvSpPr>
        <p:spPr>
          <a:xfrm>
            <a:off x="7675007" y="6248519"/>
            <a:ext cx="6037778" cy="858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250"/>
              </a:lnSpc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Доступ к курсам повышения квалификации, конференциям, профессиональным сообществам. Поддержка в реализации образовательных проектов и инициатив педагогов.</a:t>
            </a:r>
          </a:p>
        </p:txBody>
      </p:sp>
    </p:spTree>
    <p:extLst>
      <p:ext uri="{BB962C8B-B14F-4D97-AF65-F5344CB8AC3E}">
        <p14:creationId xmlns:p14="http://schemas.microsoft.com/office/powerpoint/2010/main" val="2794322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3018" y="389453"/>
            <a:ext cx="7009448" cy="465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Методы формирования мотивации</a:t>
            </a:r>
            <a:endParaRPr lang="en-US" sz="2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018" y="1067753"/>
            <a:ext cx="354092" cy="35409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584156" y="1151811"/>
            <a:ext cx="1863804" cy="232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Мотивация успеха</a:t>
            </a:r>
            <a:endParaRPr lang="en-US" dirty="0"/>
          </a:p>
        </p:txBody>
      </p:sp>
      <p:sp>
        <p:nvSpPr>
          <p:cNvPr id="6" name="Text 2"/>
          <p:cNvSpPr/>
          <p:nvPr/>
        </p:nvSpPr>
        <p:spPr>
          <a:xfrm>
            <a:off x="6584156" y="1469588"/>
            <a:ext cx="7761764" cy="592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Достигается через оказание своевременной помощи в сложных ситуациях и создание условий для достижения профессиональных целей.</a:t>
            </a:r>
            <a:endParaRPr lang="en-US" sz="1600" dirty="0">
              <a:latin typeface="Barlow Bold"/>
              <a:ea typeface="Barlow Bold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018" y="2206228"/>
            <a:ext cx="354092" cy="35409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584156" y="2290286"/>
            <a:ext cx="2380178" cy="232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Адекватная самооценка</a:t>
            </a:r>
          </a:p>
        </p:txBody>
      </p:sp>
      <p:sp>
        <p:nvSpPr>
          <p:cNvPr id="9" name="Text 4"/>
          <p:cNvSpPr/>
          <p:nvPr/>
        </p:nvSpPr>
        <p:spPr>
          <a:xfrm>
            <a:off x="6584156" y="2608064"/>
            <a:ext cx="7479625" cy="453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7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Формируется через поощрение как профессиональных достижений, так и личностных качеств педагога.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018" y="3344704"/>
            <a:ext cx="354092" cy="35409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584156" y="3428762"/>
            <a:ext cx="2024539" cy="232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180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Система поощрений</a:t>
            </a:r>
          </a:p>
        </p:txBody>
      </p:sp>
      <p:sp>
        <p:nvSpPr>
          <p:cNvPr id="12" name="Text 6"/>
          <p:cNvSpPr/>
          <p:nvPr/>
        </p:nvSpPr>
        <p:spPr>
          <a:xfrm>
            <a:off x="6584156" y="3746540"/>
            <a:ext cx="7479625" cy="453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750"/>
              </a:lnSpc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Включает материальное стимулирование (премии, дополнительные выходные) и коллективные мероприятия (экскурсии, тимбилдинг).</a:t>
            </a:r>
          </a:p>
        </p:txBody>
      </p:sp>
      <p:sp>
        <p:nvSpPr>
          <p:cNvPr id="13" name="Text 7"/>
          <p:cNvSpPr/>
          <p:nvPr/>
        </p:nvSpPr>
        <p:spPr>
          <a:xfrm>
            <a:off x="6265426" y="4518541"/>
            <a:ext cx="7798356" cy="453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algn="just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Важно, чтобы стимулирование педагогического коллектива происходило комплексно, дифференцированно, гибко и оперативно.</a:t>
            </a:r>
          </a:p>
        </p:txBody>
      </p:sp>
      <p:sp>
        <p:nvSpPr>
          <p:cNvPr id="14" name="Shape 8"/>
          <p:cNvSpPr/>
          <p:nvPr/>
        </p:nvSpPr>
        <p:spPr>
          <a:xfrm>
            <a:off x="6053018" y="4359235"/>
            <a:ext cx="15240" cy="772001"/>
          </a:xfrm>
          <a:prstGeom prst="rect">
            <a:avLst/>
          </a:prstGeom>
          <a:solidFill>
            <a:srgbClr val="75BAE6"/>
          </a:solidFill>
          <a:ln/>
        </p:spPr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3018" y="5290542"/>
            <a:ext cx="708184" cy="84986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902768" y="5432107"/>
            <a:ext cx="2426375" cy="232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Доверительный контакт</a:t>
            </a:r>
          </a:p>
        </p:txBody>
      </p:sp>
      <p:sp>
        <p:nvSpPr>
          <p:cNvPr id="17" name="Text 10"/>
          <p:cNvSpPr/>
          <p:nvPr/>
        </p:nvSpPr>
        <p:spPr>
          <a:xfrm>
            <a:off x="6902768" y="5749885"/>
            <a:ext cx="7161014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Моральная поддержка и контроль через помощь, а не давление</a:t>
            </a:r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3018" y="6140410"/>
            <a:ext cx="708184" cy="849868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6902768" y="6281976"/>
            <a:ext cx="2864287" cy="232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180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Профессиональное развитие</a:t>
            </a:r>
          </a:p>
        </p:txBody>
      </p:sp>
      <p:sp>
        <p:nvSpPr>
          <p:cNvPr id="20" name="Text 12"/>
          <p:cNvSpPr/>
          <p:nvPr/>
        </p:nvSpPr>
        <p:spPr>
          <a:xfrm>
            <a:off x="6902768" y="6599753"/>
            <a:ext cx="7161014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Курсы повышения квалификации, авторские программы, конкурсы</a:t>
            </a:r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3018" y="6990278"/>
            <a:ext cx="708184" cy="849868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6902768" y="7131844"/>
            <a:ext cx="2372082" cy="232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Признание достижений</a:t>
            </a:r>
          </a:p>
        </p:txBody>
      </p:sp>
      <p:sp>
        <p:nvSpPr>
          <p:cNvPr id="23" name="Text 14"/>
          <p:cNvSpPr/>
          <p:nvPr/>
        </p:nvSpPr>
        <p:spPr>
          <a:xfrm>
            <a:off x="6902768" y="7449622"/>
            <a:ext cx="7161014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17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Публичное признание заслуг и включение в резерв кадров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9280" y="172721"/>
            <a:ext cx="13533119" cy="1869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ru-RU" sz="38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	На основе предоставленного списка методов можно сформулировать четкие и п</a:t>
            </a:r>
            <a:r>
              <a:rPr lang="en-US" sz="385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рактические</a:t>
            </a:r>
            <a:r>
              <a:rPr lang="en-US" sz="38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385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задачи</a:t>
            </a:r>
            <a:r>
              <a:rPr lang="en-US" sz="38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385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</a:t>
            </a:r>
            <a:r>
              <a:rPr lang="en-US" sz="38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385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стимулированию</a:t>
            </a:r>
            <a:r>
              <a:rPr lang="en-US" sz="38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385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мотивации</a:t>
            </a:r>
            <a:r>
              <a:rPr lang="ru-RU" sz="38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руководителем ДОО. 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751999" y="2223968"/>
            <a:ext cx="3801428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Профессиональное развитие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751999" y="2721173"/>
            <a:ext cx="6333887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Разработка индивидуальных планов профессионального роста для каждого педагога</a:t>
            </a:r>
            <a:endParaRPr lang="en-US" sz="1600" dirty="0">
              <a:latin typeface="Barlow Bold"/>
              <a:ea typeface="Barlow Bold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1999" y="3388400"/>
            <a:ext cx="6333887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Целевое направление на курсы повышения квалификации</a:t>
            </a:r>
          </a:p>
        </p:txBody>
      </p:sp>
      <p:sp>
        <p:nvSpPr>
          <p:cNvPr id="6" name="Text 4"/>
          <p:cNvSpPr/>
          <p:nvPr/>
        </p:nvSpPr>
        <p:spPr>
          <a:xfrm>
            <a:off x="751999" y="3754874"/>
            <a:ext cx="6333887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Создание условий для разработки авторских педагогических программ</a:t>
            </a:r>
          </a:p>
        </p:txBody>
      </p:sp>
      <p:sp>
        <p:nvSpPr>
          <p:cNvPr id="7" name="Text 5"/>
          <p:cNvSpPr/>
          <p:nvPr/>
        </p:nvSpPr>
        <p:spPr>
          <a:xfrm>
            <a:off x="751999" y="4422100"/>
            <a:ext cx="6333887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Системная работа по обобщению успешного опыта</a:t>
            </a:r>
          </a:p>
        </p:txBody>
      </p:sp>
      <p:sp>
        <p:nvSpPr>
          <p:cNvPr id="8" name="Text 6"/>
          <p:cNvSpPr/>
          <p:nvPr/>
        </p:nvSpPr>
        <p:spPr>
          <a:xfrm>
            <a:off x="751999" y="4788575"/>
            <a:ext cx="6333887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Вовлечение в профессиональные конкурсы с ресурсной поддержкой</a:t>
            </a:r>
          </a:p>
        </p:txBody>
      </p:sp>
      <p:sp>
        <p:nvSpPr>
          <p:cNvPr id="9" name="Text 7"/>
          <p:cNvSpPr/>
          <p:nvPr/>
        </p:nvSpPr>
        <p:spPr>
          <a:xfrm>
            <a:off x="7552134" y="2223968"/>
            <a:ext cx="2769751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Благоприятная среда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552134" y="2721173"/>
            <a:ext cx="6333887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Мониторинг социально-психологического климата в коллективе</a:t>
            </a:r>
          </a:p>
        </p:txBody>
      </p:sp>
      <p:sp>
        <p:nvSpPr>
          <p:cNvPr id="11" name="Text 9"/>
          <p:cNvSpPr/>
          <p:nvPr/>
        </p:nvSpPr>
        <p:spPr>
          <a:xfrm>
            <a:off x="7552134" y="3388400"/>
            <a:ext cx="6333887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Системное обновление материально-технической базы</a:t>
            </a:r>
          </a:p>
        </p:txBody>
      </p:sp>
      <p:sp>
        <p:nvSpPr>
          <p:cNvPr id="12" name="Text 10"/>
          <p:cNvSpPr/>
          <p:nvPr/>
        </p:nvSpPr>
        <p:spPr>
          <a:xfrm>
            <a:off x="7552134" y="3754874"/>
            <a:ext cx="6333887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Принципы уважительного и доверительного отношения</a:t>
            </a:r>
          </a:p>
        </p:txBody>
      </p:sp>
      <p:sp>
        <p:nvSpPr>
          <p:cNvPr id="13" name="Text 11"/>
          <p:cNvSpPr/>
          <p:nvPr/>
        </p:nvSpPr>
        <p:spPr>
          <a:xfrm>
            <a:off x="7552134" y="4121348"/>
            <a:ext cx="6333887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Прозрачная поддержка педагогических инициатив и инноваций</a:t>
            </a:r>
          </a:p>
        </p:txBody>
      </p:sp>
      <p:sp>
        <p:nvSpPr>
          <p:cNvPr id="14" name="Text 12"/>
          <p:cNvSpPr/>
          <p:nvPr/>
        </p:nvSpPr>
        <p:spPr>
          <a:xfrm>
            <a:off x="7552134" y="4788575"/>
            <a:ext cx="6333887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Создание функциональных зон для работы и отдыха</a:t>
            </a:r>
          </a:p>
        </p:txBody>
      </p:sp>
      <p:sp>
        <p:nvSpPr>
          <p:cNvPr id="15" name="Shape 13"/>
          <p:cNvSpPr/>
          <p:nvPr/>
        </p:nvSpPr>
        <p:spPr>
          <a:xfrm>
            <a:off x="751999" y="5667256"/>
            <a:ext cx="6469142" cy="2046684"/>
          </a:xfrm>
          <a:prstGeom prst="roundRect">
            <a:avLst>
              <a:gd name="adj" fmla="val 13779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62858" y="5878116"/>
            <a:ext cx="4278749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Система признания достижений</a:t>
            </a:r>
            <a:endParaRPr lang="en-US" sz="1900" dirty="0"/>
          </a:p>
        </p:txBody>
      </p:sp>
      <p:sp>
        <p:nvSpPr>
          <p:cNvPr id="17" name="Text 15"/>
          <p:cNvSpPr/>
          <p:nvPr/>
        </p:nvSpPr>
        <p:spPr>
          <a:xfrm>
            <a:off x="962858" y="6300073"/>
            <a:ext cx="6047423" cy="1203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Ежеквартальные процедуры публичного признания заслуг педагогов с наградами и благодарностями на общих собраниях. Визуализация успехов сотрудников через доски почета и разделы на сайте ДОО.</a:t>
            </a:r>
          </a:p>
        </p:txBody>
      </p:sp>
      <p:sp>
        <p:nvSpPr>
          <p:cNvPr id="18" name="Shape 16"/>
          <p:cNvSpPr/>
          <p:nvPr/>
        </p:nvSpPr>
        <p:spPr>
          <a:xfrm>
            <a:off x="7620000" y="5667256"/>
            <a:ext cx="6469261" cy="2046684"/>
          </a:xfrm>
          <a:prstGeom prst="roundRect">
            <a:avLst>
              <a:gd name="adj" fmla="val 13779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830860" y="5878116"/>
            <a:ext cx="2931914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Персональный подход</a:t>
            </a:r>
            <a:endParaRPr lang="en-US" sz="1900" dirty="0"/>
          </a:p>
        </p:txBody>
      </p:sp>
      <p:sp>
        <p:nvSpPr>
          <p:cNvPr id="20" name="Text 18"/>
          <p:cNvSpPr/>
          <p:nvPr/>
        </p:nvSpPr>
        <p:spPr>
          <a:xfrm>
            <a:off x="7830860" y="6300073"/>
            <a:ext cx="6047542" cy="1203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Традиция персонального поздравления педагогов с профессиональными и личными значимыми событиями. Формирование кадрового резерва с прозрачными критериями включения и перспективами роста.</a:t>
            </a:r>
          </a:p>
        </p:txBody>
      </p:sp>
    </p:spTree>
    <p:extLst>
      <p:ext uri="{BB962C8B-B14F-4D97-AF65-F5344CB8AC3E}">
        <p14:creationId xmlns:p14="http://schemas.microsoft.com/office/powerpoint/2010/main" val="2334020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6066" y="291585"/>
            <a:ext cx="8936391" cy="1097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Основные подходы к стимулированию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986608" y="2428078"/>
            <a:ext cx="7795416" cy="1053585"/>
          </a:xfrm>
          <a:prstGeom prst="roundRect">
            <a:avLst>
              <a:gd name="adj" fmla="val 1216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37206" y="2491132"/>
            <a:ext cx="2088163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Творческая среда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1331989" y="2811757"/>
            <a:ext cx="7617739" cy="1334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Создание инновационной атмосферы способствует профессиональному развитию каждого педагогического работника и раскрытию их творческого потенциала.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492721" y="3773468"/>
            <a:ext cx="7870444" cy="1051798"/>
          </a:xfrm>
          <a:prstGeom prst="roundRect">
            <a:avLst>
              <a:gd name="adj" fmla="val 1216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32885" y="3810929"/>
            <a:ext cx="3094111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Эмоциональная поддержка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832886" y="4161077"/>
            <a:ext cx="7392881" cy="1334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Психологическая поддержка формирует внутреннюю мотивацию к саморазвитию и стремление к достижению новых профессиональных вершин.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923987" y="5122788"/>
            <a:ext cx="8123556" cy="1097043"/>
          </a:xfrm>
          <a:prstGeom prst="roundRect">
            <a:avLst>
              <a:gd name="adj" fmla="val 1990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272602" y="5218117"/>
            <a:ext cx="2970252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Индивидуальный подход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1272602" y="5585464"/>
            <a:ext cx="7461409" cy="533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Учет личностных характеристик позволяет строить персональную траекторию профессионального самосовершенствования.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492720" y="1172324"/>
            <a:ext cx="3242072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Зона ближайшего развития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492720" y="1449979"/>
            <a:ext cx="8200013" cy="1047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Создание ситуаций, требующих самостоятельного поиска решений, стимулирует профессиональный рост и развивает творческое мышление педагогов.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492720" y="6658646"/>
            <a:ext cx="3215878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Отслеживание результатов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492721" y="7006226"/>
            <a:ext cx="8652312" cy="1067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Систематическая оценка деятельности в соответствии с установленными требованиями и сравнение с коллегами мотивирует к улучшению показателей.</a:t>
            </a:r>
            <a:endParaRPr lang="en-US" sz="1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0313" y="429578"/>
            <a:ext cx="12621101" cy="49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Социально-психологический климат как основа мотивации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2082760" y="2924889"/>
            <a:ext cx="2582108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Регулярный мониторинг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600313" y="3261716"/>
            <a:ext cx="4064556" cy="1351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8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Анонимное </a:t>
            </a:r>
            <a:r>
              <a:rPr lang="en-US" sz="16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анкетирование</a:t>
            </a: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сотрудников</a:t>
            </a:r>
            <a:endParaRPr lang="ru-RU" sz="1600" dirty="0">
              <a:solidFill>
                <a:srgbClr val="384653"/>
              </a:solidFill>
              <a:latin typeface="Barlow Bold"/>
              <a:ea typeface="Barlow Bold"/>
              <a:cs typeface="Montserrat" pitchFamily="34" charset="-120"/>
            </a:endParaRPr>
          </a:p>
          <a:p>
            <a:pPr marL="0" indent="0" algn="just">
              <a:lnSpc>
                <a:spcPts val="18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1-2 раза в год, фокус-группы и индивидуальные беседы, использование социометрии и "психологического барометра</a:t>
            </a: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</a:t>
            </a:r>
            <a:endParaRPr lang="en-US" sz="1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025" y="1223486"/>
            <a:ext cx="4700349" cy="470034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186" y="3150453"/>
            <a:ext cx="224552" cy="28063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177117" y="1334482"/>
            <a:ext cx="2514600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900"/>
              </a:lnSpc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Анализ и планирование</a:t>
            </a:r>
          </a:p>
        </p:txBody>
      </p:sp>
      <p:sp>
        <p:nvSpPr>
          <p:cNvPr id="8" name="Text 4"/>
          <p:cNvSpPr/>
          <p:nvPr/>
        </p:nvSpPr>
        <p:spPr>
          <a:xfrm>
            <a:off x="9705915" y="1718831"/>
            <a:ext cx="4139684" cy="720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850"/>
              </a:lnSpc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Составление аналитических справок с выделением тенденций, разработка планов корректирующих действий, устранение выявленных проблем</a:t>
            </a: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025" y="1223486"/>
            <a:ext cx="4700349" cy="470034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115" y="2171164"/>
            <a:ext cx="224552" cy="28063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177117" y="4557101"/>
            <a:ext cx="3328988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r">
              <a:lnSpc>
                <a:spcPts val="19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Укрепление социальных связей</a:t>
            </a:r>
          </a:p>
        </p:txBody>
      </p:sp>
      <p:sp>
        <p:nvSpPr>
          <p:cNvPr id="12" name="Text 6"/>
          <p:cNvSpPr/>
          <p:nvPr/>
        </p:nvSpPr>
        <p:spPr>
          <a:xfrm>
            <a:off x="9602727" y="4936144"/>
            <a:ext cx="4139684" cy="720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algn="just">
              <a:lnSpc>
                <a:spcPts val="18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Формирование традиций коллектива, поощрение неформального общения, создание пространств для комфортного взаимодействия педагогов</a:t>
            </a: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5025" y="1223486"/>
            <a:ext cx="4700349" cy="47003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8173" y="4978182"/>
            <a:ext cx="224552" cy="28063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825341" y="6193314"/>
            <a:ext cx="13204746" cy="480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850"/>
              </a:lnSpc>
            </a:pPr>
            <a:r>
              <a:rPr lang="en-US" sz="1600" b="1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Результатом</a:t>
            </a:r>
            <a:r>
              <a:rPr lang="en-US" sz="1600" b="1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выполнения этих задач станет не просто набор данных, а эффективный инструмент управления, позволяющий руководителю принимать обоснованные решения для повышения лояльности, снижения текучести кадров и раскрытия потенциала команды."</a:t>
            </a:r>
          </a:p>
        </p:txBody>
      </p:sp>
      <p:sp>
        <p:nvSpPr>
          <p:cNvPr id="16" name="Shape 8"/>
          <p:cNvSpPr/>
          <p:nvPr/>
        </p:nvSpPr>
        <p:spPr>
          <a:xfrm>
            <a:off x="600313" y="6092666"/>
            <a:ext cx="15240" cy="817959"/>
          </a:xfrm>
          <a:prstGeom prst="rect">
            <a:avLst/>
          </a:prstGeom>
          <a:solidFill>
            <a:srgbClr val="75BAE6"/>
          </a:solidFill>
          <a:ln/>
        </p:spPr>
      </p:sp>
      <p:sp>
        <p:nvSpPr>
          <p:cNvPr id="17" name="Text 9"/>
          <p:cNvSpPr/>
          <p:nvPr/>
        </p:nvSpPr>
        <p:spPr>
          <a:xfrm>
            <a:off x="596106" y="7079456"/>
            <a:ext cx="13429774" cy="916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Системная работа по развитию внутренней мотивации педагогов требует комплексного подхода, включающего создание благоприятной профессиональной среды, персонализированное развитие каждого сотрудника и постоянную оценку эффективности принимаемых мер. Только такой подход обеспечит устойчивое повышение качества дошкольного образования и профессиональное благополучие педагогического коллектива.</a:t>
            </a:r>
          </a:p>
        </p:txBody>
      </p:sp>
    </p:spTree>
    <p:extLst>
      <p:ext uri="{BB962C8B-B14F-4D97-AF65-F5344CB8AC3E}">
        <p14:creationId xmlns:p14="http://schemas.microsoft.com/office/powerpoint/2010/main" val="2178520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437" y="440293"/>
            <a:ext cx="9385102" cy="526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Преодоление демотивирующих факторов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37" y="1287066"/>
            <a:ext cx="800576" cy="21683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01033" y="1476296"/>
            <a:ext cx="4448294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Снижение административной нагрузки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1601033" y="1806416"/>
            <a:ext cx="12388929" cy="512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Проведение аудита и оптимизация документооборота с внедрением электронных систем. Унификация и сокращение обязательных отчетных форм, четкое разграничение плановой и внеплановой отчетности.</a:t>
            </a:r>
            <a:endParaRPr lang="en-US" sz="1600" dirty="0">
              <a:latin typeface="Barlow Bold"/>
              <a:ea typeface="Barlow Bold"/>
            </a:endParaRPr>
          </a:p>
        </p:txBody>
      </p:sp>
      <p:sp>
        <p:nvSpPr>
          <p:cNvPr id="6" name="Text 3"/>
          <p:cNvSpPr/>
          <p:nvPr/>
        </p:nvSpPr>
        <p:spPr>
          <a:xfrm>
            <a:off x="1601033" y="2414826"/>
            <a:ext cx="12388929" cy="256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>
              <a:lnSpc>
                <a:spcPts val="2000"/>
              </a:lnSpc>
              <a:buSzPct val="100000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Делегирование полномочий с учетом сильных сторон педагогов</a:t>
            </a:r>
          </a:p>
        </p:txBody>
      </p:sp>
      <p:sp>
        <p:nvSpPr>
          <p:cNvPr id="7" name="Text 4"/>
          <p:cNvSpPr/>
          <p:nvPr/>
        </p:nvSpPr>
        <p:spPr>
          <a:xfrm>
            <a:off x="1601033" y="2727008"/>
            <a:ext cx="12388929" cy="256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-342900" algn="just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Привлечение к участию в управленческих решениях</a:t>
            </a:r>
          </a:p>
        </p:txBody>
      </p:sp>
      <p:sp>
        <p:nvSpPr>
          <p:cNvPr id="8" name="Text 5"/>
          <p:cNvSpPr/>
          <p:nvPr/>
        </p:nvSpPr>
        <p:spPr>
          <a:xfrm>
            <a:off x="1601033" y="3039189"/>
            <a:ext cx="12388929" cy="256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-342900" algn="just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Автоматизация рутинных процессов планирования и мониторинга</a:t>
            </a: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37" y="3455432"/>
            <a:ext cx="800576" cy="216836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601033" y="3615452"/>
            <a:ext cx="2831783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Развитие обратной связи</a:t>
            </a:r>
          </a:p>
        </p:txBody>
      </p:sp>
      <p:sp>
        <p:nvSpPr>
          <p:cNvPr id="11" name="Text 7"/>
          <p:cNvSpPr/>
          <p:nvPr/>
        </p:nvSpPr>
        <p:spPr>
          <a:xfrm>
            <a:off x="1601033" y="3974783"/>
            <a:ext cx="12388929" cy="512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Внедрение регулярной и прозрачной системы Performance Review с ежегодными собеседованиями по оценке достижений и целей. Создание возможностей для анонимного опроса о климате в коллективе</a:t>
            </a: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250" dirty="0"/>
          </a:p>
        </p:txBody>
      </p:sp>
      <p:sp>
        <p:nvSpPr>
          <p:cNvPr id="12" name="Text 8"/>
          <p:cNvSpPr/>
          <p:nvPr/>
        </p:nvSpPr>
        <p:spPr>
          <a:xfrm>
            <a:off x="1601033" y="4583192"/>
            <a:ext cx="12388929" cy="256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Своевременное публичное признание заслуг на педсоветах</a:t>
            </a:r>
          </a:p>
        </p:txBody>
      </p:sp>
      <p:sp>
        <p:nvSpPr>
          <p:cNvPr id="13" name="Text 9"/>
          <p:cNvSpPr/>
          <p:nvPr/>
        </p:nvSpPr>
        <p:spPr>
          <a:xfrm>
            <a:off x="1601033" y="4895374"/>
            <a:ext cx="12388929" cy="256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Система благодарностей и поощрений за инициативы</a:t>
            </a:r>
          </a:p>
        </p:txBody>
      </p:sp>
      <p:sp>
        <p:nvSpPr>
          <p:cNvPr id="14" name="Text 10"/>
          <p:cNvSpPr/>
          <p:nvPr/>
        </p:nvSpPr>
        <p:spPr>
          <a:xfrm>
            <a:off x="1601033" y="5207556"/>
            <a:ext cx="12388929" cy="256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Регулярная публикация успехов на сайте ДОО</a:t>
            </a: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37" y="5623798"/>
            <a:ext cx="800576" cy="216836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601033" y="5783818"/>
            <a:ext cx="2924294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0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Профилактика выгорания</a:t>
            </a:r>
          </a:p>
        </p:txBody>
      </p:sp>
      <p:sp>
        <p:nvSpPr>
          <p:cNvPr id="17" name="Text 12"/>
          <p:cNvSpPr/>
          <p:nvPr/>
        </p:nvSpPr>
        <p:spPr>
          <a:xfrm>
            <a:off x="1601033" y="6143149"/>
            <a:ext cx="12388929" cy="512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Регулярная диагностика уровня мотивации и удовлетворенности трудом через анонимные опросы и фокус-группы для выявления проблемных зон. Создание условий для профессионального обновления и творчества.</a:t>
            </a:r>
          </a:p>
        </p:txBody>
      </p:sp>
      <p:sp>
        <p:nvSpPr>
          <p:cNvPr id="18" name="Text 13"/>
          <p:cNvSpPr/>
          <p:nvPr/>
        </p:nvSpPr>
        <p:spPr>
          <a:xfrm>
            <a:off x="1601033" y="6751558"/>
            <a:ext cx="12388929" cy="256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Система наставничества для адаптации и поддержки</a:t>
            </a:r>
          </a:p>
        </p:txBody>
      </p:sp>
      <p:sp>
        <p:nvSpPr>
          <p:cNvPr id="19" name="Text 14"/>
          <p:cNvSpPr/>
          <p:nvPr/>
        </p:nvSpPr>
        <p:spPr>
          <a:xfrm>
            <a:off x="1601033" y="7063740"/>
            <a:ext cx="12388929" cy="256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Временные творческие группы для решения актуальных задач</a:t>
            </a:r>
          </a:p>
        </p:txBody>
      </p:sp>
      <p:sp>
        <p:nvSpPr>
          <p:cNvPr id="20" name="Text 15"/>
          <p:cNvSpPr/>
          <p:nvPr/>
        </p:nvSpPr>
        <p:spPr>
          <a:xfrm>
            <a:off x="1601033" y="7375922"/>
            <a:ext cx="12388929" cy="256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Возможности ведения кружков и реализации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3827325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9467" y="343376"/>
            <a:ext cx="8562856" cy="410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3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Методы оценки эффективности стимулирования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499467" y="1003816"/>
            <a:ext cx="124778" cy="156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67" y="1200745"/>
            <a:ext cx="6753344" cy="1524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9467" y="1293614"/>
            <a:ext cx="2415183" cy="117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Интервью и анкетирование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499467" y="1573886"/>
            <a:ext cx="6753344" cy="617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Личное общение с работниками и сбор стандартизированных данных через анкеты с последующей обработкой результатов.</a:t>
            </a:r>
            <a:endParaRPr lang="en-US" sz="1600" dirty="0">
              <a:latin typeface="Barlow Bold"/>
              <a:ea typeface="Barlow Bold"/>
            </a:endParaRPr>
          </a:p>
        </p:txBody>
      </p:sp>
      <p:sp>
        <p:nvSpPr>
          <p:cNvPr id="7" name="Text 4"/>
          <p:cNvSpPr/>
          <p:nvPr/>
        </p:nvSpPr>
        <p:spPr>
          <a:xfrm>
            <a:off x="488394" y="2432147"/>
            <a:ext cx="124778" cy="156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n-US" sz="9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589" y="1200745"/>
            <a:ext cx="6753344" cy="1524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88394" y="2721945"/>
            <a:ext cx="2321957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Тестирование и сравнение</a:t>
            </a:r>
          </a:p>
        </p:txBody>
      </p:sp>
      <p:sp>
        <p:nvSpPr>
          <p:cNvPr id="10" name="Text 6"/>
          <p:cNvSpPr/>
          <p:nvPr/>
        </p:nvSpPr>
        <p:spPr>
          <a:xfrm>
            <a:off x="488394" y="3002218"/>
            <a:ext cx="6753344" cy="399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50"/>
              </a:lnSpc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Проведение тестов для оценки удовлетворенности системой мотивации и сопоставление с данными передовых организаций.</a:t>
            </a:r>
          </a:p>
        </p:txBody>
      </p:sp>
      <p:sp>
        <p:nvSpPr>
          <p:cNvPr id="11" name="Text 7"/>
          <p:cNvSpPr/>
          <p:nvPr/>
        </p:nvSpPr>
        <p:spPr>
          <a:xfrm>
            <a:off x="499467" y="3628215"/>
            <a:ext cx="124778" cy="156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n-US" sz="9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67" y="2363867"/>
            <a:ext cx="6753344" cy="1524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99467" y="3918013"/>
            <a:ext cx="2061924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Экономический анализ</a:t>
            </a:r>
          </a:p>
        </p:txBody>
      </p:sp>
      <p:sp>
        <p:nvSpPr>
          <p:cNvPr id="14" name="Text 9"/>
          <p:cNvSpPr/>
          <p:nvPr/>
        </p:nvSpPr>
        <p:spPr>
          <a:xfrm>
            <a:off x="499467" y="4198286"/>
            <a:ext cx="6753344" cy="399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Определение дополнительной прибыли и роста выручки от применения подходов к стимулированию персонала.</a:t>
            </a:r>
          </a:p>
        </p:txBody>
      </p:sp>
      <p:sp>
        <p:nvSpPr>
          <p:cNvPr id="15" name="Text 10"/>
          <p:cNvSpPr/>
          <p:nvPr/>
        </p:nvSpPr>
        <p:spPr>
          <a:xfrm>
            <a:off x="470297" y="5003956"/>
            <a:ext cx="124778" cy="156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04</a:t>
            </a:r>
            <a:endParaRPr lang="en-US" sz="9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589" y="2363867"/>
            <a:ext cx="6753344" cy="1524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499467" y="5257877"/>
            <a:ext cx="1655564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Системный анализ</a:t>
            </a:r>
          </a:p>
        </p:txBody>
      </p:sp>
      <p:sp>
        <p:nvSpPr>
          <p:cNvPr id="18" name="Text 12"/>
          <p:cNvSpPr/>
          <p:nvPr/>
        </p:nvSpPr>
        <p:spPr>
          <a:xfrm>
            <a:off x="470297" y="5574027"/>
            <a:ext cx="6753344" cy="399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Комплексное изучение производительности труда, роста заработной платы, текучести кадров и профессионального состава.</a:t>
            </a:r>
          </a:p>
        </p:txBody>
      </p:sp>
      <p:sp>
        <p:nvSpPr>
          <p:cNvPr id="19" name="Text 13"/>
          <p:cNvSpPr/>
          <p:nvPr/>
        </p:nvSpPr>
        <p:spPr>
          <a:xfrm>
            <a:off x="488394" y="6552639"/>
            <a:ext cx="2426256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Показатели эффективности</a:t>
            </a:r>
          </a:p>
        </p:txBody>
      </p:sp>
      <p:sp>
        <p:nvSpPr>
          <p:cNvPr id="20" name="Text 14"/>
          <p:cNvSpPr/>
          <p:nvPr/>
        </p:nvSpPr>
        <p:spPr>
          <a:xfrm>
            <a:off x="499467" y="6881410"/>
            <a:ext cx="8056959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50"/>
              </a:lnSpc>
              <a:buSzPct val="100000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Экономические: производительность труда, коэффициент опережения, зарплатоемкость</a:t>
            </a:r>
          </a:p>
        </p:txBody>
      </p:sp>
      <p:sp>
        <p:nvSpPr>
          <p:cNvPr id="21" name="Text 15"/>
          <p:cNvSpPr/>
          <p:nvPr/>
        </p:nvSpPr>
        <p:spPr>
          <a:xfrm>
            <a:off x="499467" y="7124893"/>
            <a:ext cx="8056959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-342900">
              <a:lnSpc>
                <a:spcPts val="1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Социальные: уровень благоприятности рабочей среды, психологический климат</a:t>
            </a:r>
          </a:p>
        </p:txBody>
      </p:sp>
      <p:sp>
        <p:nvSpPr>
          <p:cNvPr id="22" name="Text 16"/>
          <p:cNvSpPr/>
          <p:nvPr/>
        </p:nvSpPr>
        <p:spPr>
          <a:xfrm>
            <a:off x="499467" y="7368376"/>
            <a:ext cx="8056959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-342900">
              <a:lnSpc>
                <a:spcPts val="1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Целевые: соответствие результатов запланированным целям организации</a:t>
            </a:r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060" y="1032369"/>
            <a:ext cx="5725653" cy="57256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34802" y="485775"/>
            <a:ext cx="8280638" cy="902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3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Система оценки эффективности мотивационных мер</a:t>
            </a:r>
            <a:endParaRPr lang="en-US" sz="3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802" y="1593413"/>
            <a:ext cx="411361" cy="41136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034802" y="2176105"/>
            <a:ext cx="4147185" cy="225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Мониторинг удовлетворенности персонала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6034802" y="2483763"/>
            <a:ext cx="8047196" cy="6582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Разработка и проведение анонимных опросов 1-2 раза в год для оценки уровня удовлетворенности условиями труда, системой признания и профессионального развития. Организация индивидуальных бесед и фокус-групп для качественного анализа мотивационной среды.</a:t>
            </a:r>
            <a:endParaRPr lang="en-US" sz="1600" dirty="0">
              <a:latin typeface="Barlow Bold"/>
              <a:ea typeface="Barlow Bold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404" y="3529131"/>
            <a:ext cx="411361" cy="41136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034802" y="4111644"/>
            <a:ext cx="2969776" cy="225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Анализ ключевых показателей</a:t>
            </a:r>
          </a:p>
        </p:txBody>
      </p:sp>
      <p:sp>
        <p:nvSpPr>
          <p:cNvPr id="9" name="Text 4"/>
          <p:cNvSpPr/>
          <p:nvPr/>
        </p:nvSpPr>
        <p:spPr>
          <a:xfrm>
            <a:off x="6034802" y="4408210"/>
            <a:ext cx="8047196" cy="6582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700"/>
              </a:lnSpc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Ежеквартальное отслеживание динамики текучести кадров, уровня профессиональных заболеваний, участия педагогов в конкурсах и конференциях. Фиксация количества разработанных авторских методик и программ как показателя профессионального роста.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4802" y="5444787"/>
            <a:ext cx="411361" cy="41136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34802" y="5944592"/>
            <a:ext cx="2244884" cy="205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Сравнительный анализ</a:t>
            </a:r>
          </a:p>
        </p:txBody>
      </p:sp>
      <p:sp>
        <p:nvSpPr>
          <p:cNvPr id="12" name="Text 6"/>
          <p:cNvSpPr/>
          <p:nvPr/>
        </p:nvSpPr>
        <p:spPr>
          <a:xfrm>
            <a:off x="6024404" y="6348889"/>
            <a:ext cx="8047196" cy="438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7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Изучение и адаптация успешных практик мотивации из других ведущих ДОО региона. Внутреннее сравнение эффективности мотивационных мер в разных группах педагогов для их дифференциации и оптимизации</a:t>
            </a: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63562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">
            <a:extLst>
              <a:ext uri="{FF2B5EF4-FFF2-40B4-BE49-F238E27FC236}">
                <a16:creationId xmlns:a16="http://schemas.microsoft.com/office/drawing/2014/main" id="{570D2665-BAB4-9F16-9480-698E9D535B62}"/>
              </a:ext>
            </a:extLst>
          </p:cNvPr>
          <p:cNvSpPr/>
          <p:nvPr/>
        </p:nvSpPr>
        <p:spPr>
          <a:xfrm>
            <a:off x="5678141" y="4523638"/>
            <a:ext cx="8615370" cy="3235184"/>
          </a:xfrm>
          <a:prstGeom prst="roundRect">
            <a:avLst>
              <a:gd name="adj" fmla="val 1216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36485" y="207315"/>
            <a:ext cx="76273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Развитие внутренней мотивации педагогов в ДОО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5760720" y="1647930"/>
            <a:ext cx="8355652" cy="1424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63525" algn="l">
              <a:buNone/>
            </a:pPr>
            <a:r>
              <a:rPr lang="en-US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Современное дошкольное образование требует от руководителей принципиально новых подходов к управлению педагогическим коллективом. Создание условий для раскрытия профессионального потенциала каждого педагога становится ключевой задачей эффективного управления ДОО.</a:t>
            </a:r>
            <a:endParaRPr lang="en-US" dirty="0">
              <a:latin typeface="Barlow Bold"/>
              <a:ea typeface="Barlow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B3AB21-CF46-BE35-763F-FC03E802D51E}"/>
              </a:ext>
            </a:extLst>
          </p:cNvPr>
          <p:cNvSpPr txBox="1"/>
          <p:nvPr/>
        </p:nvSpPr>
        <p:spPr>
          <a:xfrm>
            <a:off x="5855281" y="3291046"/>
            <a:ext cx="8261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84653"/>
                </a:solidFill>
              </a:rPr>
              <a:t>5 шагов для запуска внутренней мотивации уже завтра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F9B25-2328-662A-FC1D-C088F2DDFCFA}"/>
              </a:ext>
            </a:extLst>
          </p:cNvPr>
          <p:cNvSpPr txBox="1"/>
          <p:nvPr/>
        </p:nvSpPr>
        <p:spPr>
          <a:xfrm>
            <a:off x="5760720" y="4639796"/>
            <a:ext cx="88332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+mj-lt"/>
              <a:buAutoNum type="arabicPeriod"/>
            </a:pPr>
            <a:r>
              <a:rPr lang="ru-RU" sz="2400" dirty="0">
                <a:solidFill>
                  <a:srgbClr val="384653"/>
                </a:solidFill>
              </a:rPr>
              <a:t>Проведите 10-минутную беседу с одним педагогом о его профессиональных мечтах.</a:t>
            </a:r>
          </a:p>
          <a:p>
            <a:pPr marL="342900" lvl="1" indent="-342900">
              <a:buFont typeface="+mj-lt"/>
              <a:buAutoNum type="arabicPeriod"/>
            </a:pPr>
            <a:r>
              <a:rPr lang="ru-RU" sz="2400" dirty="0">
                <a:solidFill>
                  <a:srgbClr val="384653"/>
                </a:solidFill>
              </a:rPr>
              <a:t>Публично поблагодарите одного сотрудника на утреннем планерке.</a:t>
            </a:r>
          </a:p>
          <a:p>
            <a:pPr marL="342900" lvl="1" indent="-342900">
              <a:buFont typeface="+mj-lt"/>
              <a:buAutoNum type="arabicPeriod"/>
            </a:pPr>
            <a:r>
              <a:rPr lang="ru-RU" sz="2400" dirty="0">
                <a:solidFill>
                  <a:srgbClr val="384653"/>
                </a:solidFill>
              </a:rPr>
              <a:t>Упростите один отчетный документ на этой неделе.</a:t>
            </a:r>
          </a:p>
          <a:p>
            <a:pPr marL="342900" lvl="1" indent="-342900">
              <a:buFont typeface="+mj-lt"/>
              <a:buAutoNum type="arabicPeriod"/>
            </a:pPr>
            <a:r>
              <a:rPr lang="ru-RU" sz="2400" dirty="0">
                <a:solidFill>
                  <a:srgbClr val="384653"/>
                </a:solidFill>
              </a:rPr>
              <a:t>Предложите педагогу провести мастер-класс для коллег по его сильной теме.</a:t>
            </a:r>
          </a:p>
          <a:p>
            <a:pPr marL="342900" lvl="1" indent="-342900">
              <a:buFont typeface="+mj-lt"/>
              <a:buAutoNum type="arabicPeriod"/>
            </a:pPr>
            <a:r>
              <a:rPr lang="ru-RU" sz="2400" dirty="0">
                <a:solidFill>
                  <a:srgbClr val="384653"/>
                </a:solidFill>
              </a:rPr>
              <a:t>Создайте "Уголок успеха" в учительской.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08372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">
            <a:extLst>
              <a:ext uri="{FF2B5EF4-FFF2-40B4-BE49-F238E27FC236}">
                <a16:creationId xmlns:a16="http://schemas.microsoft.com/office/drawing/2014/main" id="{B5D2A145-C9FF-140D-73EF-71A131BF407C}"/>
              </a:ext>
            </a:extLst>
          </p:cNvPr>
          <p:cNvSpPr/>
          <p:nvPr/>
        </p:nvSpPr>
        <p:spPr>
          <a:xfrm>
            <a:off x="5923546" y="4256862"/>
            <a:ext cx="8551646" cy="3582320"/>
          </a:xfrm>
          <a:prstGeom prst="roundRect">
            <a:avLst>
              <a:gd name="adj" fmla="val 1216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3FA6629F-C1FD-8ED4-125F-88E361A681B4}"/>
              </a:ext>
            </a:extLst>
          </p:cNvPr>
          <p:cNvSpPr/>
          <p:nvPr/>
        </p:nvSpPr>
        <p:spPr>
          <a:xfrm>
            <a:off x="5923546" y="390418"/>
            <a:ext cx="8551646" cy="3544584"/>
          </a:xfrm>
          <a:prstGeom prst="roundRect">
            <a:avLst>
              <a:gd name="adj" fmla="val 1216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3" name="Прямоугольник 2"/>
          <p:cNvSpPr/>
          <p:nvPr/>
        </p:nvSpPr>
        <p:spPr>
          <a:xfrm>
            <a:off x="6147507" y="800146"/>
            <a:ext cx="774196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Ключевой</a:t>
            </a:r>
            <a:r>
              <a:rPr lang="en-US" sz="2400" b="1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принцип</a:t>
            </a:r>
            <a:r>
              <a:rPr lang="en-US" sz="2400" b="1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 </a:t>
            </a:r>
            <a:endParaRPr lang="ru-RU" sz="2400" dirty="0">
              <a:solidFill>
                <a:srgbClr val="000000"/>
              </a:solidFill>
              <a:latin typeface="Barlow Bold"/>
              <a:ea typeface="Barlow Bold"/>
              <a:cs typeface="Montserrat" pitchFamily="34" charset="-120"/>
            </a:endParaRPr>
          </a:p>
          <a:p>
            <a:pPr lvl="0" algn="just"/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Не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существует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единого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шаблона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. </a:t>
            </a:r>
            <a:endParaRPr lang="ru-RU" sz="2000" dirty="0">
              <a:solidFill>
                <a:srgbClr val="384653"/>
              </a:solidFill>
              <a:ea typeface="Barlow Bold"/>
            </a:endParaRPr>
          </a:p>
          <a:p>
            <a:pPr lvl="0" algn="just"/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Руководитель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ДОО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самостоятельно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формирует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сбалансированный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набор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методов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оценки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,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который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регулярно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пересматривается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и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адаптируется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под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текущие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цели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и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специфику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коллектива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.</a:t>
            </a:r>
            <a:endParaRPr lang="ru-RU" sz="2000" dirty="0">
              <a:solidFill>
                <a:srgbClr val="384653"/>
              </a:solidFill>
              <a:ea typeface="Barlow Bold"/>
            </a:endParaRPr>
          </a:p>
          <a:p>
            <a:pPr lvl="0"/>
            <a:endParaRPr lang="ru-RU" sz="2400" dirty="0">
              <a:solidFill>
                <a:srgbClr val="000000"/>
              </a:solidFill>
              <a:latin typeface="Montserrat" pitchFamily="34" charset="0"/>
              <a:ea typeface="Barlow Bold"/>
              <a:cs typeface="Montserrat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DE06A-A959-DFF8-9F67-B8D1C4632DA3}"/>
              </a:ext>
            </a:extLst>
          </p:cNvPr>
          <p:cNvSpPr txBox="1"/>
          <p:nvPr/>
        </p:nvSpPr>
        <p:spPr>
          <a:xfrm>
            <a:off x="6482514" y="5003445"/>
            <a:ext cx="78175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Помните</a:t>
            </a:r>
            <a:r>
              <a:rPr lang="en-US" sz="2400" b="1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 </a:t>
            </a:r>
            <a:endParaRPr lang="ru-RU" sz="2400" dirty="0">
              <a:solidFill>
                <a:srgbClr val="000000"/>
              </a:solidFill>
              <a:latin typeface="Barlow Bold"/>
              <a:ea typeface="Barlow Bold"/>
              <a:cs typeface="Montserrat" pitchFamily="34" charset="-120"/>
            </a:endParaRPr>
          </a:p>
          <a:p>
            <a:pPr lvl="0" algn="just"/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Внутренняя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мотивация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педагогов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—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это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не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только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ключ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к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качественному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образованию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,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но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и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основа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для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создания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вдохновляющей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образовательной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среды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, в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которой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каждый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ребенок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может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раскрыть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свой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</a:rPr>
              <a:t>потенциал</a:t>
            </a:r>
            <a:endParaRPr lang="ru-RU" sz="2000" dirty="0">
              <a:solidFill>
                <a:srgbClr val="384653"/>
              </a:solidFill>
              <a:ea typeface="Barlow Bold"/>
            </a:endParaRPr>
          </a:p>
          <a:p>
            <a:endParaRPr lang="ru-RU" sz="240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5DBFB44-551A-F5A2-8AE5-BB60F51F4A15}"/>
              </a:ext>
            </a:extLst>
          </p:cNvPr>
          <p:cNvSpPr/>
          <p:nvPr/>
        </p:nvSpPr>
        <p:spPr>
          <a:xfrm>
            <a:off x="-1685629" y="170522"/>
            <a:ext cx="7609175" cy="7668660"/>
          </a:xfrm>
          <a:prstGeom prst="ellipse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92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6128" y="313611"/>
            <a:ext cx="6844903" cy="37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Сущность внутренней мотивации педагога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456128" y="973693"/>
            <a:ext cx="1800701" cy="225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Что это такое?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385790" y="1624163"/>
            <a:ext cx="6915241" cy="30684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Внутренняя мотивация</a:t>
            </a:r>
            <a:r>
              <a:rPr lang="en-US" sz="24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— это глубинная движущая сила, которая исходит из личных убеждений, ценностей и стремлений педагога. Это не просто желание получить зарплату или избежать наказания, а искреннее стремление к профессиональному мастерству и желание видеть результаты своего труда в </a:t>
            </a:r>
            <a:r>
              <a:rPr lang="en-US" sz="24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успехах</a:t>
            </a:r>
            <a:r>
              <a:rPr lang="ru-RU" sz="24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воспитанников</a:t>
            </a:r>
            <a:r>
              <a:rPr lang="en-US" sz="24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.</a:t>
            </a:r>
            <a:endParaRPr lang="en-US" sz="2400" dirty="0">
              <a:latin typeface="Barlow Bold"/>
              <a:ea typeface="Barlow Bold"/>
            </a:endParaRPr>
          </a:p>
        </p:txBody>
      </p:sp>
      <p:sp>
        <p:nvSpPr>
          <p:cNvPr id="5" name="Text 3"/>
          <p:cNvSpPr/>
          <p:nvPr/>
        </p:nvSpPr>
        <p:spPr>
          <a:xfrm>
            <a:off x="450032" y="4774525"/>
            <a:ext cx="6720007" cy="2791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Внутренняя мотивация включает в себя совокупность личных стремлений, интересов и установок, которые побуждают педагога к постоянному развитию, поиску новых методов обучения и творческому подходу к своей деятельности.</a:t>
            </a: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77" y="94712"/>
            <a:ext cx="3054980" cy="305498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24603" y="3592900"/>
            <a:ext cx="1836658" cy="225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3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Почему она важна?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7524603" y="3943357"/>
            <a:ext cx="6720007" cy="364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84653"/>
                </a:solidFill>
                <a:latin typeface="Barlow Bold"/>
              </a:rPr>
              <a:t>В отличие от внешней мотивации, внутренняя является </a:t>
            </a:r>
            <a:r>
              <a:rPr lang="en-US" sz="2400" dirty="0" err="1">
                <a:solidFill>
                  <a:srgbClr val="384653"/>
                </a:solidFill>
                <a:latin typeface="Barlow Bold"/>
              </a:rPr>
              <a:t>более</a:t>
            </a:r>
            <a:r>
              <a:rPr lang="en-US" sz="2400" dirty="0">
                <a:solidFill>
                  <a:srgbClr val="384653"/>
                </a:solidFill>
                <a:latin typeface="Barlow Bold"/>
              </a:rPr>
              <a:t> устойчивой и </a:t>
            </a:r>
            <a:r>
              <a:rPr lang="en-US" sz="2400" dirty="0" err="1">
                <a:solidFill>
                  <a:srgbClr val="384653"/>
                </a:solidFill>
                <a:latin typeface="Barlow Bold"/>
              </a:rPr>
              <a:t>результативной</a:t>
            </a:r>
            <a:r>
              <a:rPr lang="en-US" sz="2400" dirty="0">
                <a:solidFill>
                  <a:srgbClr val="384653"/>
                </a:solidFill>
                <a:latin typeface="Barlow Bold"/>
              </a:rPr>
              <a:t>. Она не зависит от внешних обстоятельств и продолжает действовать даже в сложных </a:t>
            </a:r>
            <a:r>
              <a:rPr lang="en-US" sz="2400" dirty="0" err="1">
                <a:solidFill>
                  <a:srgbClr val="384653"/>
                </a:solidFill>
                <a:latin typeface="Barlow Bold"/>
              </a:rPr>
              <a:t>условиях</a:t>
            </a:r>
            <a:r>
              <a:rPr lang="en-US" sz="2400" dirty="0">
                <a:solidFill>
                  <a:srgbClr val="384653"/>
                </a:solidFill>
                <a:latin typeface="Barlow Bold"/>
              </a:rPr>
              <a:t>.</a:t>
            </a:r>
          </a:p>
        </p:txBody>
      </p:sp>
      <p:sp>
        <p:nvSpPr>
          <p:cNvPr id="9" name="Text 6"/>
          <p:cNvSpPr/>
          <p:nvPr/>
        </p:nvSpPr>
        <p:spPr>
          <a:xfrm>
            <a:off x="7524603" y="5895496"/>
            <a:ext cx="6720007" cy="547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84653"/>
                </a:solidFill>
                <a:latin typeface="Barlow Bold"/>
              </a:rPr>
              <a:t>Педагоги с высокой внутренней мотивацией демонстрируют большую увлеченность работой, проявляют инициативу, легче преодолевают профессиональные трудности и достигают лучших результатов в обучении и воспитании </a:t>
            </a:r>
            <a:r>
              <a:rPr lang="en-US" sz="2400" dirty="0" err="1">
                <a:solidFill>
                  <a:srgbClr val="384653"/>
                </a:solidFill>
                <a:latin typeface="Barlow Bold"/>
              </a:rPr>
              <a:t>детей</a:t>
            </a:r>
            <a:r>
              <a:rPr lang="en-US" sz="2400" dirty="0">
                <a:solidFill>
                  <a:srgbClr val="384653"/>
                </a:solidFill>
                <a:latin typeface="Barlow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6388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7">
            <a:extLst>
              <a:ext uri="{FF2B5EF4-FFF2-40B4-BE49-F238E27FC236}">
                <a16:creationId xmlns:a16="http://schemas.microsoft.com/office/drawing/2014/main" id="{FE3EDECE-4A0D-3BAE-35C1-8E786E1E20DC}"/>
              </a:ext>
            </a:extLst>
          </p:cNvPr>
          <p:cNvSpPr/>
          <p:nvPr/>
        </p:nvSpPr>
        <p:spPr>
          <a:xfrm>
            <a:off x="6955604" y="4237374"/>
            <a:ext cx="6935056" cy="2430779"/>
          </a:xfrm>
          <a:prstGeom prst="roundRect">
            <a:avLst>
              <a:gd name="adj" fmla="val 669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3" name="Shape 7">
            <a:extLst>
              <a:ext uri="{FF2B5EF4-FFF2-40B4-BE49-F238E27FC236}">
                <a16:creationId xmlns:a16="http://schemas.microsoft.com/office/drawing/2014/main" id="{B8FE52F3-9497-83FF-6C1E-8BBC58995D6B}"/>
              </a:ext>
            </a:extLst>
          </p:cNvPr>
          <p:cNvSpPr/>
          <p:nvPr/>
        </p:nvSpPr>
        <p:spPr>
          <a:xfrm>
            <a:off x="6955604" y="1643183"/>
            <a:ext cx="6935056" cy="2430779"/>
          </a:xfrm>
          <a:prstGeom prst="roundRect">
            <a:avLst>
              <a:gd name="adj" fmla="val 669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3" name="Text 0"/>
          <p:cNvSpPr/>
          <p:nvPr/>
        </p:nvSpPr>
        <p:spPr>
          <a:xfrm>
            <a:off x="6096238" y="419219"/>
            <a:ext cx="7924324" cy="1002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Различия между внутренней и внешней мотивацией</a:t>
            </a:r>
            <a:endParaRPr lang="en-US" sz="3150" dirty="0"/>
          </a:p>
        </p:txBody>
      </p:sp>
      <p:sp>
        <p:nvSpPr>
          <p:cNvPr id="5" name="Text 2"/>
          <p:cNvSpPr/>
          <p:nvPr/>
        </p:nvSpPr>
        <p:spPr>
          <a:xfrm>
            <a:off x="7080916" y="1789376"/>
            <a:ext cx="2209524" cy="250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  <a:buSzPct val="100000"/>
            </a:pPr>
            <a:r>
              <a:rPr lang="en-US" sz="2000" b="1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Внутренняя мотивация</a:t>
            </a:r>
          </a:p>
        </p:txBody>
      </p:sp>
      <p:sp>
        <p:nvSpPr>
          <p:cNvPr id="6" name="Text 3"/>
          <p:cNvSpPr/>
          <p:nvPr/>
        </p:nvSpPr>
        <p:spPr>
          <a:xfrm>
            <a:off x="7080916" y="2153007"/>
            <a:ext cx="6779625" cy="243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20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Удовлетворение от процесса работы</a:t>
            </a:r>
            <a:endParaRPr lang="en-US" sz="2000" dirty="0">
              <a:latin typeface="Barlow Bold"/>
              <a:ea typeface="Barlow Bold"/>
            </a:endParaRPr>
          </a:p>
        </p:txBody>
      </p:sp>
      <p:sp>
        <p:nvSpPr>
          <p:cNvPr id="7" name="Text 4"/>
          <p:cNvSpPr/>
          <p:nvPr/>
        </p:nvSpPr>
        <p:spPr>
          <a:xfrm>
            <a:off x="7080916" y="2450306"/>
            <a:ext cx="6779625" cy="243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20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Стремление к мастерству</a:t>
            </a:r>
          </a:p>
        </p:txBody>
      </p:sp>
      <p:sp>
        <p:nvSpPr>
          <p:cNvPr id="8" name="Text 5"/>
          <p:cNvSpPr/>
          <p:nvPr/>
        </p:nvSpPr>
        <p:spPr>
          <a:xfrm>
            <a:off x="7080916" y="2747605"/>
            <a:ext cx="6779625" cy="243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20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Личная значимость деятельности</a:t>
            </a:r>
          </a:p>
        </p:txBody>
      </p:sp>
      <p:sp>
        <p:nvSpPr>
          <p:cNvPr id="9" name="Text 6"/>
          <p:cNvSpPr/>
          <p:nvPr/>
        </p:nvSpPr>
        <p:spPr>
          <a:xfrm>
            <a:off x="7080916" y="3044904"/>
            <a:ext cx="6779625" cy="243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20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Автономность в принятии решений</a:t>
            </a:r>
          </a:p>
        </p:txBody>
      </p:sp>
      <p:sp>
        <p:nvSpPr>
          <p:cNvPr id="10" name="Text 7"/>
          <p:cNvSpPr/>
          <p:nvPr/>
        </p:nvSpPr>
        <p:spPr>
          <a:xfrm>
            <a:off x="7080916" y="3342203"/>
            <a:ext cx="6779625" cy="243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Творческий</a:t>
            </a:r>
            <a:r>
              <a:rPr lang="en-US" sz="20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подход</a:t>
            </a:r>
            <a:r>
              <a:rPr lang="en-US" sz="20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 к </a:t>
            </a:r>
            <a:r>
              <a:rPr lang="en-US" sz="2000" dirty="0" err="1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задачам</a:t>
            </a:r>
            <a:endParaRPr lang="en-US" sz="2000" dirty="0">
              <a:solidFill>
                <a:srgbClr val="000000"/>
              </a:solidFill>
              <a:latin typeface="Barlow Bold"/>
              <a:ea typeface="Barlow Bold"/>
              <a:cs typeface="Montserrat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080916" y="3677603"/>
            <a:ext cx="6779625" cy="243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  <a:buSzPct val="100000"/>
            </a:pPr>
            <a:r>
              <a:rPr lang="en-US" sz="20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Источник: собственные ценности и убеждения</a:t>
            </a:r>
          </a:p>
        </p:txBody>
      </p:sp>
      <p:sp>
        <p:nvSpPr>
          <p:cNvPr id="13" name="Text 10"/>
          <p:cNvSpPr/>
          <p:nvPr/>
        </p:nvSpPr>
        <p:spPr>
          <a:xfrm>
            <a:off x="7080916" y="4386476"/>
            <a:ext cx="1950730" cy="250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1900"/>
              </a:lnSpc>
              <a:buSzPct val="100000"/>
              <a:buNone/>
            </a:pPr>
            <a:r>
              <a:rPr lang="en-US" sz="2000" b="1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Внешняя мотивация</a:t>
            </a:r>
          </a:p>
        </p:txBody>
      </p:sp>
      <p:sp>
        <p:nvSpPr>
          <p:cNvPr id="14" name="Text 11"/>
          <p:cNvSpPr/>
          <p:nvPr/>
        </p:nvSpPr>
        <p:spPr>
          <a:xfrm>
            <a:off x="7080916" y="4736187"/>
            <a:ext cx="6779625" cy="243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20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Материальное вознаграждение</a:t>
            </a:r>
          </a:p>
        </p:txBody>
      </p:sp>
      <p:sp>
        <p:nvSpPr>
          <p:cNvPr id="15" name="Text 12"/>
          <p:cNvSpPr/>
          <p:nvPr/>
        </p:nvSpPr>
        <p:spPr>
          <a:xfrm>
            <a:off x="7080916" y="5033486"/>
            <a:ext cx="6779625" cy="243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20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Страх наказания</a:t>
            </a:r>
          </a:p>
        </p:txBody>
      </p:sp>
      <p:sp>
        <p:nvSpPr>
          <p:cNvPr id="16" name="Text 13"/>
          <p:cNvSpPr/>
          <p:nvPr/>
        </p:nvSpPr>
        <p:spPr>
          <a:xfrm>
            <a:off x="7080916" y="5330785"/>
            <a:ext cx="6779625" cy="243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20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Социальное признание</a:t>
            </a:r>
          </a:p>
        </p:txBody>
      </p:sp>
      <p:sp>
        <p:nvSpPr>
          <p:cNvPr id="17" name="Text 14"/>
          <p:cNvSpPr/>
          <p:nvPr/>
        </p:nvSpPr>
        <p:spPr>
          <a:xfrm>
            <a:off x="7080916" y="5628084"/>
            <a:ext cx="6779625" cy="243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20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Карьерный рост</a:t>
            </a:r>
          </a:p>
        </p:txBody>
      </p:sp>
      <p:sp>
        <p:nvSpPr>
          <p:cNvPr id="18" name="Text 15"/>
          <p:cNvSpPr/>
          <p:nvPr/>
        </p:nvSpPr>
        <p:spPr>
          <a:xfrm>
            <a:off x="7080916" y="5925383"/>
            <a:ext cx="6779625" cy="243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20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Избежание конфликтов</a:t>
            </a:r>
          </a:p>
        </p:txBody>
      </p:sp>
      <p:sp>
        <p:nvSpPr>
          <p:cNvPr id="19" name="Text 16"/>
          <p:cNvSpPr/>
          <p:nvPr/>
        </p:nvSpPr>
        <p:spPr>
          <a:xfrm>
            <a:off x="7080916" y="6260783"/>
            <a:ext cx="6779625" cy="243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  <a:buSzPct val="100000"/>
            </a:pPr>
            <a:r>
              <a:rPr lang="en-US" sz="20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Источник: внешние факторы и обстоятельства</a:t>
            </a:r>
          </a:p>
        </p:txBody>
      </p:sp>
      <p:sp>
        <p:nvSpPr>
          <p:cNvPr id="20" name="Text 17"/>
          <p:cNvSpPr/>
          <p:nvPr/>
        </p:nvSpPr>
        <p:spPr>
          <a:xfrm>
            <a:off x="267129" y="6946744"/>
            <a:ext cx="14102014" cy="975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buSzPct val="100000"/>
            </a:pPr>
            <a:r>
              <a:rPr lang="ru-RU" sz="20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П</a:t>
            </a:r>
            <a:r>
              <a:rPr lang="en-US" sz="2000" dirty="0" err="1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едагоги</a:t>
            </a:r>
            <a:r>
              <a:rPr lang="en-US" sz="2000" dirty="0">
                <a:solidFill>
                  <a:srgbClr val="000000"/>
                </a:solidFill>
                <a:latin typeface="Barlow Bold"/>
                <a:ea typeface="Barlow Bold"/>
                <a:cs typeface="Montserrat" pitchFamily="34" charset="-120"/>
              </a:rPr>
              <a:t> с преобладающей внутренней мотивацией работают более эффективно, реже выгорают эмоционально и чаще остаются в профессии на долгие годы. Они становятся источником вдохновения для коллег и создают позитивную атмосферу в образовательном учреждении.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3DCB73A-3BB8-4E54-A229-6BC98649B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" b="95667" l="26917" r="76417">
                        <a14:foregroundMark x1="73083" y1="58333" x2="74917" y2="86500"/>
                        <a14:foregroundMark x1="74917" y1="86500" x2="74667" y2="92333"/>
                        <a14:foregroundMark x1="75083" y1="64333" x2="69833" y2="76500"/>
                        <a14:foregroundMark x1="69833" y1="76500" x2="69833" y2="78167"/>
                        <a14:foregroundMark x1="71333" y1="74500" x2="72917" y2="66167"/>
                        <a14:foregroundMark x1="74000" y1="58500" x2="75917" y2="64167"/>
                        <a14:foregroundMark x1="60667" y1="11333" x2="51000" y2="4333"/>
                        <a14:foregroundMark x1="51000" y1="4333" x2="36500" y2="4167"/>
                        <a14:foregroundMark x1="36500" y1="4167" x2="30500" y2="16000"/>
                        <a14:foregroundMark x1="30500" y1="16000" x2="25667" y2="76667"/>
                        <a14:foregroundMark x1="25667" y1="76667" x2="34000" y2="92667"/>
                        <a14:foregroundMark x1="34000" y1="92667" x2="45667" y2="96000"/>
                        <a14:foregroundMark x1="45667" y1="96000" x2="75333" y2="92500"/>
                        <a14:foregroundMark x1="75333" y1="92500" x2="76917" y2="61667"/>
                        <a14:foregroundMark x1="76917" y1="61667" x2="70167" y2="21833"/>
                        <a14:foregroundMark x1="70167" y1="21833" x2="61750" y2="9500"/>
                        <a14:foregroundMark x1="61750" y1="9500" x2="60417" y2="10500"/>
                        <a14:foregroundMark x1="47083" y1="14000" x2="42083" y2="12167"/>
                        <a14:foregroundMark x1="42083" y1="12167" x2="31917" y2="16333"/>
                        <a14:foregroundMark x1="31917" y1="16333" x2="31167" y2="17500"/>
                        <a14:foregroundMark x1="48750" y1="4500" x2="34750" y2="7667"/>
                        <a14:foregroundMark x1="34750" y1="7667" x2="33750" y2="9667"/>
                        <a14:foregroundMark x1="43667" y1="9667" x2="59917" y2="16000"/>
                        <a14:foregroundMark x1="59917" y1="16000" x2="60417" y2="18167"/>
                        <a14:foregroundMark x1="64750" y1="19667" x2="67583" y2="28500"/>
                        <a14:foregroundMark x1="67583" y1="28500" x2="71500" y2="71667"/>
                        <a14:foregroundMark x1="71500" y1="71667" x2="70667" y2="83333"/>
                        <a14:foregroundMark x1="70667" y1="83333" x2="70000" y2="86333"/>
                        <a14:foregroundMark x1="62083" y1="15167" x2="67750" y2="17333"/>
                        <a14:foregroundMark x1="67750" y1="17333" x2="72167" y2="52333"/>
                        <a14:foregroundMark x1="69500" y1="66167" x2="70167" y2="89833"/>
                        <a14:foregroundMark x1="70167" y1="89833" x2="66833" y2="95667"/>
                        <a14:foregroundMark x1="66833" y1="95667" x2="62667" y2="95167"/>
                        <a14:foregroundMark x1="31833" y1="44000" x2="31333" y2="85833"/>
                        <a14:foregroundMark x1="31333" y1="85833" x2="31500" y2="86667"/>
                        <a14:foregroundMark x1="34417" y1="18167" x2="31417" y2="60000"/>
                        <a14:foregroundMark x1="31417" y1="60000" x2="33667" y2="84500"/>
                        <a14:foregroundMark x1="33667" y1="84500" x2="35583" y2="75333"/>
                        <a14:foregroundMark x1="35583" y1="75333" x2="34083" y2="63500"/>
                        <a14:foregroundMark x1="34083" y1="63500" x2="40417" y2="77000"/>
                        <a14:foregroundMark x1="40417" y1="77000" x2="40333" y2="91833"/>
                        <a14:foregroundMark x1="40333" y1="91833" x2="38750" y2="95167"/>
                        <a14:foregroundMark x1="35833" y1="25167" x2="30583" y2="60500"/>
                        <a14:foregroundMark x1="40000" y1="17333" x2="32167" y2="38833"/>
                        <a14:foregroundMark x1="33083" y1="19500" x2="29833" y2="53833"/>
                        <a14:foregroundMark x1="29833" y1="53833" x2="30250" y2="67667"/>
                        <a14:foregroundMark x1="30250" y1="67667" x2="30500" y2="68500"/>
                        <a14:foregroundMark x1="33583" y1="44667" x2="37250" y2="69833"/>
                        <a14:foregroundMark x1="37250" y1="69833" x2="43917" y2="90667"/>
                        <a14:foregroundMark x1="68667" y1="56500" x2="68417" y2="76333"/>
                        <a14:foregroundMark x1="68417" y1="76333" x2="65667" y2="89333"/>
                        <a14:foregroundMark x1="65667" y1="89333" x2="63583" y2="92500"/>
                        <a14:foregroundMark x1="67667" y1="80833" x2="58667" y2="89667"/>
                        <a14:foregroundMark x1="58667" y1="89667" x2="42500" y2="92333"/>
                        <a14:foregroundMark x1="53833" y1="88333" x2="65917" y2="87167"/>
                        <a14:foregroundMark x1="65917" y1="87167" x2="71250" y2="83167"/>
                        <a14:foregroundMark x1="31583" y1="22667" x2="30417" y2="40000"/>
                        <a14:foregroundMark x1="39250" y1="64500" x2="42417" y2="81333"/>
                        <a14:foregroundMark x1="42417" y1="81333" x2="42500" y2="85833"/>
                        <a14:foregroundMark x1="40500" y1="65667" x2="37333" y2="75667"/>
                        <a14:foregroundMark x1="73000" y1="37500" x2="76417" y2="48000"/>
                        <a14:foregroundMark x1="76417" y1="48000" x2="76333" y2="51667"/>
                        <a14:foregroundMark x1="74833" y1="35667" x2="65333" y2="11167"/>
                        <a14:foregroundMark x1="65333" y1="11167" x2="57583" y2="5500"/>
                        <a14:foregroundMark x1="57583" y1="5500" x2="41833" y2="8000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0877" r="18450"/>
          <a:stretch>
            <a:fillRect/>
          </a:stretch>
        </p:blipFill>
        <p:spPr>
          <a:xfrm>
            <a:off x="-212094" y="972746"/>
            <a:ext cx="693505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7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4778" y="324247"/>
            <a:ext cx="11379279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Стратегические цели развития мотивации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3018" y="1804392"/>
            <a:ext cx="4244816" cy="5623322"/>
          </a:xfrm>
          <a:prstGeom prst="roundRect">
            <a:avLst>
              <a:gd name="adj" fmla="val 669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55477" y="2001560"/>
            <a:ext cx="3850481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Профессиональная самореализация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64779" y="2738676"/>
            <a:ext cx="4041180" cy="22280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Создание атмосферы психологической безопасности, доверия и открытости для обмена мнениями и инновационными идеями. Внедрение системы наставничества, где помощь оказывается по запросу, а не через административное давление.</a:t>
            </a:r>
            <a:endParaRPr lang="en-US" sz="1600" dirty="0">
              <a:latin typeface="Barlow Bold"/>
              <a:ea typeface="Barlow Bold"/>
            </a:endParaRPr>
          </a:p>
        </p:txBody>
      </p:sp>
      <p:sp>
        <p:nvSpPr>
          <p:cNvPr id="6" name="Text 4"/>
          <p:cNvSpPr/>
          <p:nvPr/>
        </p:nvSpPr>
        <p:spPr>
          <a:xfrm>
            <a:off x="955477" y="5278398"/>
            <a:ext cx="385048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Поощрение инициативы и педагогического эксперимента</a:t>
            </a:r>
            <a:endParaRPr lang="en-US" sz="1600" dirty="0">
              <a:latin typeface="Barlow Bold"/>
              <a:ea typeface="Barlow Bold"/>
            </a:endParaRPr>
          </a:p>
        </p:txBody>
      </p:sp>
      <p:sp>
        <p:nvSpPr>
          <p:cNvPr id="7" name="Text 5"/>
          <p:cNvSpPr/>
          <p:nvPr/>
        </p:nvSpPr>
        <p:spPr>
          <a:xfrm>
            <a:off x="955477" y="5951220"/>
            <a:ext cx="385048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Организация конкурсов педагогических инициатив</a:t>
            </a:r>
          </a:p>
        </p:txBody>
      </p:sp>
      <p:sp>
        <p:nvSpPr>
          <p:cNvPr id="8" name="Text 6"/>
          <p:cNvSpPr/>
          <p:nvPr/>
        </p:nvSpPr>
        <p:spPr>
          <a:xfrm>
            <a:off x="955477" y="6624042"/>
            <a:ext cx="385048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Создание банка творческих идей педагогов</a:t>
            </a:r>
          </a:p>
        </p:txBody>
      </p:sp>
      <p:sp>
        <p:nvSpPr>
          <p:cNvPr id="9" name="Shape 7"/>
          <p:cNvSpPr/>
          <p:nvPr/>
        </p:nvSpPr>
        <p:spPr>
          <a:xfrm>
            <a:off x="5192673" y="1804392"/>
            <a:ext cx="4244935" cy="5623322"/>
          </a:xfrm>
          <a:prstGeom prst="roundRect">
            <a:avLst>
              <a:gd name="adj" fmla="val 669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5389840" y="2001560"/>
            <a:ext cx="3850600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Персонализированное развитие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389840" y="2738676"/>
            <a:ext cx="3850600" cy="2426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Разработка индивидуальных траекторий профессионального совершенствования, основанных на сильных сторонах и зонах роста каждого педагога. Постановка задач в «зоне ближайшего развития» для стимулирования поиска нестандартных решений.</a:t>
            </a:r>
            <a:endParaRPr lang="en-US" sz="1600" dirty="0">
              <a:latin typeface="Barlow Bold"/>
              <a:ea typeface="Barlow Bold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389840" y="5278398"/>
            <a:ext cx="3850600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Индивидуальные образовательные маршруты</a:t>
            </a:r>
          </a:p>
        </p:txBody>
      </p:sp>
      <p:sp>
        <p:nvSpPr>
          <p:cNvPr id="13" name="Text 11"/>
          <p:cNvSpPr/>
          <p:nvPr/>
        </p:nvSpPr>
        <p:spPr>
          <a:xfrm>
            <a:off x="5389840" y="5951220"/>
            <a:ext cx="3850600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Целевые курсы повышения квалификации</a:t>
            </a:r>
          </a:p>
        </p:txBody>
      </p:sp>
      <p:sp>
        <p:nvSpPr>
          <p:cNvPr id="14" name="Text 12"/>
          <p:cNvSpPr/>
          <p:nvPr/>
        </p:nvSpPr>
        <p:spPr>
          <a:xfrm>
            <a:off x="5389840" y="6624042"/>
            <a:ext cx="3850600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Внутренние мастер-группы по обмену опытом</a:t>
            </a:r>
          </a:p>
        </p:txBody>
      </p:sp>
      <p:sp>
        <p:nvSpPr>
          <p:cNvPr id="15" name="Shape 13"/>
          <p:cNvSpPr/>
          <p:nvPr/>
        </p:nvSpPr>
        <p:spPr>
          <a:xfrm>
            <a:off x="9627156" y="1804392"/>
            <a:ext cx="4244816" cy="5623322"/>
          </a:xfrm>
          <a:prstGeom prst="roundRect">
            <a:avLst>
              <a:gd name="adj" fmla="val 669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824323" y="2001560"/>
            <a:ext cx="2701766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Аутентичная оценка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9824323" y="2426970"/>
            <a:ext cx="3850481" cy="2426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Смещение фокуса контроля на анализ и обсуждение достижений и трудностей с акцентом на качественных результатах деятельности. Публичное и регулярное признание профессиональных успехов и личностных качеств педагогов</a:t>
            </a: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9824323" y="4966692"/>
            <a:ext cx="385048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Система разнообразных форм поощрения</a:t>
            </a:r>
          </a:p>
        </p:txBody>
      </p:sp>
      <p:sp>
        <p:nvSpPr>
          <p:cNvPr id="19" name="Text 17"/>
          <p:cNvSpPr/>
          <p:nvPr/>
        </p:nvSpPr>
        <p:spPr>
          <a:xfrm>
            <a:off x="9824323" y="5639514"/>
            <a:ext cx="3850481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Комплексное дифференцированное стимулирование</a:t>
            </a:r>
          </a:p>
        </p:txBody>
      </p:sp>
      <p:sp>
        <p:nvSpPr>
          <p:cNvPr id="20" name="Text 18"/>
          <p:cNvSpPr/>
          <p:nvPr/>
        </p:nvSpPr>
        <p:spPr>
          <a:xfrm>
            <a:off x="9905603" y="6422549"/>
            <a:ext cx="385048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Оперативное следование за достижениями</a:t>
            </a:r>
          </a:p>
        </p:txBody>
      </p:sp>
    </p:spTree>
    <p:extLst>
      <p:ext uri="{BB962C8B-B14F-4D97-AF65-F5344CB8AC3E}">
        <p14:creationId xmlns:p14="http://schemas.microsoft.com/office/powerpoint/2010/main" val="853421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99148"/>
            <a:ext cx="131137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Профессиональная самореализация — основа внутренней мотивации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58309" y="2447263"/>
            <a:ext cx="13520399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Профессиональная самореализация является одним из ключевых внутренних стимулов для педагогов. Она проявляется в возможности </a:t>
            </a:r>
            <a:r>
              <a:rPr lang="en-US" sz="2000" dirty="0">
                <a:solidFill>
                  <a:srgbClr val="2589C9"/>
                </a:solidFill>
                <a:latin typeface="Barlow Bold"/>
                <a:ea typeface="Barlow Bold"/>
                <a:cs typeface="Montserrat" pitchFamily="34" charset="-120"/>
              </a:rPr>
              <a:t>творчески подходить к образовательному процессу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и видеть конкретные результаты своих усилий в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развитии</a:t>
            </a:r>
            <a:r>
              <a:rPr lang="ru-RU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дошкольников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.</a:t>
            </a:r>
            <a:endParaRPr lang="en-US" sz="2000" dirty="0">
              <a:latin typeface="Barlow Bold"/>
              <a:ea typeface="Barlow Bold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3548301"/>
            <a:ext cx="473869" cy="47386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69112" y="3660815"/>
            <a:ext cx="3502462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Творческий подход к обучению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32137" y="4404732"/>
            <a:ext cx="4039437" cy="34329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Возможность разрабатывать уникальные методики, использовать инновационные технологии и адаптировать материал под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потребности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конкретных</a:t>
            </a:r>
            <a:r>
              <a:rPr lang="ru-RU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воспитанников</a:t>
            </a:r>
          </a:p>
          <a:p>
            <a:pPr marL="0" indent="0" algn="just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Это позволяет педагогу чувствовать себя не просто транслятором знаний, а настоящим мастером своего дела.</a:t>
            </a: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508" y="3548301"/>
            <a:ext cx="473869" cy="47386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919311" y="3660815"/>
            <a:ext cx="3502462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Видимые результаты труда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562917" y="4325965"/>
            <a:ext cx="4215249" cy="30209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Наблюдение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за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прогрессом</a:t>
            </a:r>
            <a:r>
              <a:rPr lang="ru-RU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дошкольников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, их успехами в освоении материала и личностным развитием дает педагогу ощущение значимости и эффективности своей работы. Каждый «прорыв» </a:t>
            </a:r>
            <a:r>
              <a:rPr lang="ru-RU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ребенка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становится</a:t>
            </a:r>
            <a:r>
              <a:rPr lang="ru-RU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победой</a:t>
            </a:r>
            <a:r>
              <a:rPr lang="ru-RU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воспитателя</a:t>
            </a:r>
            <a:endParaRPr lang="en-US" sz="2000" dirty="0">
              <a:solidFill>
                <a:srgbClr val="384653"/>
              </a:solidFill>
              <a:latin typeface="Barlow Bold"/>
              <a:ea typeface="Barlow Bold"/>
              <a:cs typeface="Montserrat" pitchFamily="34" charset="-12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8166" y="3568425"/>
            <a:ext cx="473869" cy="47386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369510" y="3660815"/>
            <a:ext cx="3376612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Индивидуальный подход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0369511" y="4086224"/>
            <a:ext cx="3502580" cy="2887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Возможность работать с каждым ребенком как с уникальной личностью, находить ключ к раскрытию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потенциала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каждого</a:t>
            </a:r>
            <a:r>
              <a:rPr lang="ru-RU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воспитанника.</a:t>
            </a:r>
          </a:p>
          <a:p>
            <a:pPr marL="0" indent="0" algn="just">
              <a:lnSpc>
                <a:spcPts val="2350"/>
              </a:lnSpc>
              <a:buNone/>
            </a:pPr>
            <a:r>
              <a:rPr lang="ru-RU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Это</a:t>
            </a:r>
            <a:r>
              <a:rPr lang="en-US" sz="20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требует мастерства, но приносит глубокое профессиональное удовлетворение.</a:t>
            </a:r>
          </a:p>
        </p:txBody>
      </p:sp>
    </p:spTree>
    <p:extLst>
      <p:ext uri="{BB962C8B-B14F-4D97-AF65-F5344CB8AC3E}">
        <p14:creationId xmlns:p14="http://schemas.microsoft.com/office/powerpoint/2010/main" val="20490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2557" y="311110"/>
            <a:ext cx="7626072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40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Личностное развитие и профессиональный рост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452557" y="966073"/>
            <a:ext cx="3807619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Непрерывное обучение как потребность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452557" y="1302425"/>
            <a:ext cx="8124706" cy="1032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Современный педагог понимает, что </a:t>
            </a:r>
            <a:r>
              <a:rPr lang="en-US" sz="1600" dirty="0">
                <a:solidFill>
                  <a:srgbClr val="384653"/>
                </a:solidFill>
                <a:highlight>
                  <a:srgbClr val="F4FBFF"/>
                </a:highlight>
                <a:latin typeface="Barlow Bold"/>
                <a:ea typeface="Barlow Bold"/>
                <a:cs typeface="Montserrat" pitchFamily="34" charset="-120"/>
              </a:rPr>
              <a:t>остановка в развитии означает отставание</a:t>
            </a: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. Внутренняя мотивация побуждает к постоянному совершенствованию, изучению новых методик, освоению современных технологий и расширению профессиональных компетенций.</a:t>
            </a:r>
            <a:endParaRPr lang="en-US" sz="1600" dirty="0">
              <a:latin typeface="Barlow Bold"/>
              <a:ea typeface="Barlow Bold"/>
            </a:endParaRPr>
          </a:p>
        </p:txBody>
      </p:sp>
      <p:sp>
        <p:nvSpPr>
          <p:cNvPr id="5" name="Text 3"/>
          <p:cNvSpPr/>
          <p:nvPr/>
        </p:nvSpPr>
        <p:spPr>
          <a:xfrm>
            <a:off x="455851" y="2509325"/>
            <a:ext cx="8121412" cy="761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Педагоги, движимые внутренней мотивацией, активно участвуют в конференциях, мастер-классах, курсах повышения квалификации не потому, что это требуется администрацией, а потому, что испытывают искреннюю потребность в росте и развитии</a:t>
            </a: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445056" y="3643327"/>
            <a:ext cx="2705073" cy="14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Формирование экспертности</a:t>
            </a:r>
          </a:p>
        </p:txBody>
      </p:sp>
      <p:sp>
        <p:nvSpPr>
          <p:cNvPr id="7" name="Text 5"/>
          <p:cNvSpPr/>
          <p:nvPr/>
        </p:nvSpPr>
        <p:spPr>
          <a:xfrm>
            <a:off x="483526" y="4012684"/>
            <a:ext cx="8124706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Стремление стать экспертом в своей области — это естественное желание профессионала. Педагоги развивают глубокие знания в предметной области, изучают возрастную психологию, осваивают педагогические инновации.</a:t>
            </a: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869" y="1712396"/>
            <a:ext cx="5324475" cy="5324475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621996" y="5152634"/>
            <a:ext cx="113109" cy="706279"/>
          </a:xfrm>
          <a:prstGeom prst="roundRect">
            <a:avLst>
              <a:gd name="adj" fmla="val 15004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112385" y="5273019"/>
            <a:ext cx="148863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1750"/>
              </a:lnSpc>
              <a:buNone/>
            </a:pPr>
            <a:r>
              <a:rPr lang="en-US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Самообразование</a:t>
            </a:r>
          </a:p>
        </p:txBody>
      </p:sp>
      <p:sp>
        <p:nvSpPr>
          <p:cNvPr id="11" name="Text 8"/>
          <p:cNvSpPr/>
          <p:nvPr/>
        </p:nvSpPr>
        <p:spPr>
          <a:xfrm>
            <a:off x="1116621" y="5646666"/>
            <a:ext cx="5098256" cy="180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Чтение профессиональной литературы, изучение передового опыта</a:t>
            </a:r>
          </a:p>
        </p:txBody>
      </p:sp>
      <p:sp>
        <p:nvSpPr>
          <p:cNvPr id="12" name="Shape 9"/>
          <p:cNvSpPr/>
          <p:nvPr/>
        </p:nvSpPr>
        <p:spPr>
          <a:xfrm>
            <a:off x="621996" y="6042064"/>
            <a:ext cx="113109" cy="706279"/>
          </a:xfrm>
          <a:prstGeom prst="roundRect">
            <a:avLst>
              <a:gd name="adj" fmla="val 15004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089338" y="6194296"/>
            <a:ext cx="2131100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Практическое применение</a:t>
            </a:r>
          </a:p>
        </p:txBody>
      </p:sp>
      <p:sp>
        <p:nvSpPr>
          <p:cNvPr id="14" name="Text 11"/>
          <p:cNvSpPr/>
          <p:nvPr/>
        </p:nvSpPr>
        <p:spPr>
          <a:xfrm>
            <a:off x="1089338" y="6543357"/>
            <a:ext cx="4928592" cy="180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0"/>
              </a:lnSpc>
            </a:pPr>
            <a:r>
              <a:rPr lang="en-US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Внедрение новых знаний в образовательную практику</a:t>
            </a:r>
          </a:p>
        </p:txBody>
      </p:sp>
      <p:sp>
        <p:nvSpPr>
          <p:cNvPr id="15" name="Shape 12"/>
          <p:cNvSpPr/>
          <p:nvPr/>
        </p:nvSpPr>
        <p:spPr>
          <a:xfrm>
            <a:off x="621996" y="7058444"/>
            <a:ext cx="113109" cy="706279"/>
          </a:xfrm>
          <a:prstGeom prst="roundRect">
            <a:avLst>
              <a:gd name="adj" fmla="val 15004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1112385" y="7176566"/>
            <a:ext cx="158019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1750"/>
              </a:lnSpc>
              <a:buNone/>
            </a:pPr>
            <a:r>
              <a:rPr lang="en-US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Рефлексия и анализ</a:t>
            </a:r>
          </a:p>
        </p:txBody>
      </p:sp>
      <p:sp>
        <p:nvSpPr>
          <p:cNvPr id="17" name="Text 14"/>
          <p:cNvSpPr/>
          <p:nvPr/>
        </p:nvSpPr>
        <p:spPr>
          <a:xfrm>
            <a:off x="1089338" y="7583748"/>
            <a:ext cx="4758928" cy="180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140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Оценка эффективности новых подходов и их корректировка</a:t>
            </a:r>
          </a:p>
        </p:txBody>
      </p:sp>
    </p:spTree>
    <p:extLst>
      <p:ext uri="{BB962C8B-B14F-4D97-AF65-F5344CB8AC3E}">
        <p14:creationId xmlns:p14="http://schemas.microsoft.com/office/powerpoint/2010/main" val="322536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1509" y="471805"/>
            <a:ext cx="10360104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Признание как мотивирующий фактор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58309" y="1304806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Признание профессионализма и вклада педагога в развитие детей является мощным внутренним стимулом. Оно может проявляться в различных формах и исходить от разных субъектов образовательного процесса.</a:t>
            </a:r>
            <a:endParaRPr lang="en-US" sz="1600" dirty="0">
              <a:latin typeface="Barlow Bold"/>
              <a:ea typeface="Barlow Bold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10" y="2441139"/>
            <a:ext cx="3397130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Признание</a:t>
            </a:r>
            <a:r>
              <a:rPr lang="ru-RU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воспитанников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412869" y="2985930"/>
            <a:ext cx="3977640" cy="1516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6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Благодарность</a:t>
            </a:r>
            <a:r>
              <a:rPr lang="ru-RU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воспитанников</a:t>
            </a: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, их интерес к предмету, активное участие в </a:t>
            </a:r>
            <a:r>
              <a:rPr lang="en-US" sz="16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мероприятиях</a:t>
            </a: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. Успехи выпускников в </a:t>
            </a:r>
            <a:r>
              <a:rPr lang="en-US" sz="16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дальнейшей</a:t>
            </a: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учебе</a:t>
            </a:r>
            <a:r>
              <a:rPr lang="ru-RU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.</a:t>
            </a:r>
            <a:endParaRPr lang="en-US" sz="14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2731056"/>
            <a:ext cx="4589740" cy="4589740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421" y="3712726"/>
            <a:ext cx="283607" cy="3545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4332" y="2489776"/>
            <a:ext cx="294917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450"/>
              </a:lnSpc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Признание родителей</a:t>
            </a:r>
          </a:p>
        </p:txBody>
      </p:sp>
      <p:sp>
        <p:nvSpPr>
          <p:cNvPr id="9" name="Text 5"/>
          <p:cNvSpPr/>
          <p:nvPr/>
        </p:nvSpPr>
        <p:spPr>
          <a:xfrm>
            <a:off x="9894332" y="2985930"/>
            <a:ext cx="3977759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Доверие родителей, их положительные отзывы о работе педагога, благодарность за внимание к их детям и профессиональный подход.</a:t>
            </a: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70" y="2731056"/>
            <a:ext cx="4589740" cy="458974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134" y="3712726"/>
            <a:ext cx="283607" cy="35456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4332" y="5107979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Признание коллег</a:t>
            </a:r>
          </a:p>
        </p:txBody>
      </p:sp>
      <p:sp>
        <p:nvSpPr>
          <p:cNvPr id="13" name="Text 7"/>
          <p:cNvSpPr/>
          <p:nvPr/>
        </p:nvSpPr>
        <p:spPr>
          <a:xfrm>
            <a:off x="9894332" y="5698927"/>
            <a:ext cx="3977759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50"/>
              </a:lnSpc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Уважение со стороны коллег, обращение за советом, приглашения поделиться опытом, участие в профессиональных проектах.</a:t>
            </a: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270" y="2731056"/>
            <a:ext cx="4589740" cy="4589740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9134" y="5984438"/>
            <a:ext cx="283607" cy="35456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722193" y="5265105"/>
            <a:ext cx="3358991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450"/>
              </a:lnSpc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Официальное признание</a:t>
            </a:r>
          </a:p>
        </p:txBody>
      </p:sp>
      <p:sp>
        <p:nvSpPr>
          <p:cNvPr id="17" name="Text 9"/>
          <p:cNvSpPr/>
          <p:nvPr/>
        </p:nvSpPr>
        <p:spPr>
          <a:xfrm>
            <a:off x="534055" y="5801305"/>
            <a:ext cx="3977640" cy="1516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</a:t>
            </a: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рофессиональные награды, благодарности от администрации, участие в конкурсах педагогического мастерства, публикации в профессиональных изданиях</a:t>
            </a: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4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270" y="2752845"/>
            <a:ext cx="4589740" cy="4589740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7421" y="5984438"/>
            <a:ext cx="283607" cy="3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04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7910" y="305991"/>
            <a:ext cx="8856464" cy="621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Социальные факторы мотивации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947571" y="1117521"/>
            <a:ext cx="2783086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Благоприятная среда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1573008" y="1541265"/>
            <a:ext cx="3980617" cy="906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Формирование правильного социально-психологического климата коллектива</a:t>
            </a:r>
            <a:endParaRPr lang="en-US" sz="1600" dirty="0">
              <a:latin typeface="Barlow Bold"/>
              <a:ea typeface="Barlow Bold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0" y="1386007"/>
            <a:ext cx="4591764" cy="4591764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459" y="2483346"/>
            <a:ext cx="282535" cy="3532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573556" y="1152241"/>
            <a:ext cx="2485192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Обмен знаниями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8970955" y="1462756"/>
            <a:ext cx="3980617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algn="just">
              <a:lnSpc>
                <a:spcPts val="23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Развитие профессиональных умений через взаимодействие с коллегами</a:t>
            </a: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792" y="1395277"/>
            <a:ext cx="4591764" cy="4591764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5931" y="2217122"/>
            <a:ext cx="282535" cy="35325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88748" y="3300174"/>
            <a:ext cx="2826187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Взаимная поддержка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988748" y="3723918"/>
            <a:ext cx="3886200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50"/>
              </a:lnSpc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Помощь в трудных ситуациях снижает стресс и повышает удовлетворенность</a:t>
            </a: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1792" y="1428036"/>
            <a:ext cx="4591764" cy="4591764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7106" y="3913763"/>
            <a:ext cx="282535" cy="35325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8811836" y="5472173"/>
            <a:ext cx="3368040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Чувство принадлежности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8189044" y="5862379"/>
            <a:ext cx="5873294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algn="just">
              <a:lnSpc>
                <a:spcPts val="23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Идентификация с ценностями и нормами рабочего коллектива</a:t>
            </a: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6844" y="1428036"/>
            <a:ext cx="4591764" cy="4591764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0270" y="5228570"/>
            <a:ext cx="282535" cy="35325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609405" y="4006146"/>
            <a:ext cx="3241834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Профессиональный рост</a:t>
            </a:r>
            <a:endParaRPr lang="en-US" sz="1950" dirty="0"/>
          </a:p>
        </p:txBody>
      </p:sp>
      <p:sp>
        <p:nvSpPr>
          <p:cNvPr id="20" name="Text 10"/>
          <p:cNvSpPr/>
          <p:nvPr/>
        </p:nvSpPr>
        <p:spPr>
          <a:xfrm>
            <a:off x="1071175" y="4416551"/>
            <a:ext cx="3980617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50"/>
              </a:lnSpc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Социальные связи открывают новые возможности для карьерного развития</a:t>
            </a:r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6408" y="1396962"/>
            <a:ext cx="4591764" cy="4591764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0657" y="4344531"/>
            <a:ext cx="282535" cy="353258"/>
          </a:xfrm>
          <a:prstGeom prst="rect">
            <a:avLst/>
          </a:prstGeom>
        </p:spPr>
      </p:pic>
      <p:sp>
        <p:nvSpPr>
          <p:cNvPr id="23" name="Shape 11"/>
          <p:cNvSpPr/>
          <p:nvPr/>
        </p:nvSpPr>
        <p:spPr>
          <a:xfrm>
            <a:off x="840521" y="6548228"/>
            <a:ext cx="13119497" cy="1406485"/>
          </a:xfrm>
          <a:prstGeom prst="roundRect">
            <a:avLst>
              <a:gd name="adj" fmla="val 20144"/>
            </a:avLst>
          </a:prstGeom>
          <a:solidFill>
            <a:srgbClr val="BEDFF3"/>
          </a:solidFill>
          <a:ln/>
        </p:spPr>
      </p:sp>
      <p:sp>
        <p:nvSpPr>
          <p:cNvPr id="25" name="Text 12"/>
          <p:cNvSpPr/>
          <p:nvPr/>
        </p:nvSpPr>
        <p:spPr>
          <a:xfrm>
            <a:off x="1383029" y="6805356"/>
            <a:ext cx="12317016" cy="906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 отличие от материальных стимулов, социальные показатели работают на долгосрочную перспективу и имеют накопительный эффект.</a:t>
            </a: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Рекомендуется проводить анкетирование и опросы раз в полгода или год для отслеживания динамики изменений.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81236" y="140653"/>
            <a:ext cx="8321040" cy="1453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50"/>
              </a:lnSpc>
            </a:pPr>
            <a:r>
              <a:rPr lang="en-US" sz="305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Ключевые</a:t>
            </a:r>
            <a:r>
              <a:rPr lang="en-US" sz="30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305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направления</a:t>
            </a:r>
            <a:endParaRPr lang="ru-RU" sz="3050" b="1" dirty="0">
              <a:solidFill>
                <a:srgbClr val="2E3C4E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endParaRPr>
          </a:p>
          <a:p>
            <a:pPr>
              <a:lnSpc>
                <a:spcPts val="3850"/>
              </a:lnSpc>
            </a:pPr>
            <a:r>
              <a:rPr lang="en-US" sz="305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работы</a:t>
            </a:r>
            <a:r>
              <a:rPr lang="en-US" sz="30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305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руководителя</a:t>
            </a:r>
            <a:r>
              <a:rPr lang="ru-RU" sz="30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по развитию внутренней мотивации педагогов</a:t>
            </a:r>
          </a:p>
          <a:p>
            <a:pPr marL="0" indent="0" algn="l">
              <a:lnSpc>
                <a:spcPts val="3850"/>
              </a:lnSpc>
              <a:buNone/>
            </a:pP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 flipH="1">
            <a:off x="6097637" y="1624358"/>
            <a:ext cx="45719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n-US" sz="11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236" y="1965365"/>
            <a:ext cx="7954328" cy="1524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081236" y="1970525"/>
            <a:ext cx="6149459" cy="244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Создание условий для профессиональной самореализации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081236" y="2349262"/>
            <a:ext cx="7954328" cy="9738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Предоставление возможностей для творчества, экспериментирования с новыми педагогическими методиками и реализации авторских проектов. Организация конкурсов педагогических инициатив, выделение ресурсов для пилотных образовательных программ.</a:t>
            </a:r>
            <a:endParaRPr lang="en-US" sz="1600" dirty="0">
              <a:latin typeface="Barlow Bold"/>
              <a:ea typeface="Barlow Bold"/>
            </a:endParaRPr>
          </a:p>
        </p:txBody>
      </p:sp>
      <p:sp>
        <p:nvSpPr>
          <p:cNvPr id="8" name="Text 4"/>
          <p:cNvSpPr/>
          <p:nvPr/>
        </p:nvSpPr>
        <p:spPr>
          <a:xfrm>
            <a:off x="6081236" y="3377803"/>
            <a:ext cx="148709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n-US" sz="11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236" y="3600331"/>
            <a:ext cx="7954328" cy="1524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81236" y="3719989"/>
            <a:ext cx="3506986" cy="244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Обеспечение непрерывного роста</a:t>
            </a:r>
          </a:p>
        </p:txBody>
      </p:sp>
      <p:sp>
        <p:nvSpPr>
          <p:cNvPr id="11" name="Text 6"/>
          <p:cNvSpPr/>
          <p:nvPr/>
        </p:nvSpPr>
        <p:spPr>
          <a:xfrm>
            <a:off x="6081236" y="4053840"/>
            <a:ext cx="7954328" cy="713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850"/>
              </a:lnSpc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Персонализированное и доступное профессиональное развитие. Внедрение индивидуальных образовательных маршрутов, обеспечение доступа к курсам по интересующим направлениям, организация внутренних мастер-групп.</a:t>
            </a:r>
          </a:p>
        </p:txBody>
      </p:sp>
      <p:sp>
        <p:nvSpPr>
          <p:cNvPr id="12" name="Text 7"/>
          <p:cNvSpPr/>
          <p:nvPr/>
        </p:nvSpPr>
        <p:spPr>
          <a:xfrm>
            <a:off x="6118185" y="4952285"/>
            <a:ext cx="154265" cy="174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n-US" sz="11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236" y="5235416"/>
            <a:ext cx="7954328" cy="1524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118185" y="5324396"/>
            <a:ext cx="3307437" cy="244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Система публичного признания</a:t>
            </a:r>
          </a:p>
        </p:txBody>
      </p:sp>
      <p:sp>
        <p:nvSpPr>
          <p:cNvPr id="15" name="Text 9"/>
          <p:cNvSpPr/>
          <p:nvPr/>
        </p:nvSpPr>
        <p:spPr>
          <a:xfrm>
            <a:off x="6093260" y="5569068"/>
            <a:ext cx="8171379" cy="9434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Регулярное и осмысленное отмечание вклада каждого педагога. Учреждение внутренних наград, организация церемоний признания, публикация успехов на сайте ДОО и в социальных сетях.</a:t>
            </a:r>
          </a:p>
        </p:txBody>
      </p:sp>
      <p:sp>
        <p:nvSpPr>
          <p:cNvPr id="16" name="Text 10"/>
          <p:cNvSpPr/>
          <p:nvPr/>
        </p:nvSpPr>
        <p:spPr>
          <a:xfrm>
            <a:off x="6081236" y="6439614"/>
            <a:ext cx="148709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04</a:t>
            </a:r>
            <a:endParaRPr lang="en-US" sz="115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236" y="6632496"/>
            <a:ext cx="7954328" cy="1524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081236" y="6781800"/>
            <a:ext cx="4246364" cy="244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Подчеркивание социальной значимости</a:t>
            </a:r>
          </a:p>
        </p:txBody>
      </p:sp>
      <p:sp>
        <p:nvSpPr>
          <p:cNvPr id="19" name="Text 12"/>
          <p:cNvSpPr/>
          <p:nvPr/>
        </p:nvSpPr>
        <p:spPr>
          <a:xfrm>
            <a:off x="6081236" y="7128230"/>
            <a:ext cx="8478044" cy="849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Barlow Bold"/>
                <a:ea typeface="Barlow Bold"/>
                <a:cs typeface="Montserrat" pitchFamily="34" charset="-120"/>
              </a:rPr>
              <a:t>Формирование корпоративной культуры, основанной на осознании миссии педагога. Обсуждение вклада команды в развитие детей и общества, участие в социальных проектах детского сада.</a:t>
            </a:r>
          </a:p>
        </p:txBody>
      </p:sp>
    </p:spTree>
    <p:extLst>
      <p:ext uri="{BB962C8B-B14F-4D97-AF65-F5344CB8AC3E}">
        <p14:creationId xmlns:p14="http://schemas.microsoft.com/office/powerpoint/2010/main" val="10249446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7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7" id="{78FEA5E6-ACFB-4558-8268-7262F2D3833F}" vid="{88149FD5-C6ED-4CA8-B475-A1284CB064D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</TotalTime>
  <Words>2127</Words>
  <Application>Microsoft Office PowerPoint</Application>
  <PresentationFormat>Произвольный</PresentationFormat>
  <Paragraphs>236</Paragraphs>
  <Slides>19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Barlow Bold</vt:lpstr>
      <vt:lpstr>Calibri</vt:lpstr>
      <vt:lpstr>Arial</vt:lpstr>
      <vt:lpstr>Montserrat</vt:lpstr>
      <vt:lpstr>Calibri Light</vt:lpstr>
      <vt:lpstr>Barlow Light</vt:lpstr>
      <vt:lpstr>Тема7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User</cp:lastModifiedBy>
  <cp:revision>22</cp:revision>
  <dcterms:created xsi:type="dcterms:W3CDTF">2025-09-29T09:04:35Z</dcterms:created>
  <dcterms:modified xsi:type="dcterms:W3CDTF">2025-10-01T09:39:19Z</dcterms:modified>
</cp:coreProperties>
</file>