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822" r:id="rId1"/>
  </p:sldMasterIdLst>
  <p:notesMasterIdLst>
    <p:notesMasterId r:id="rId19"/>
  </p:notesMasterIdLst>
  <p:sldIdLst>
    <p:sldId id="256" r:id="rId2"/>
    <p:sldId id="257" r:id="rId3"/>
    <p:sldId id="262" r:id="rId4"/>
    <p:sldId id="258" r:id="rId5"/>
    <p:sldId id="266" r:id="rId6"/>
    <p:sldId id="274" r:id="rId7"/>
    <p:sldId id="270" r:id="rId8"/>
    <p:sldId id="271" r:id="rId9"/>
    <p:sldId id="267" r:id="rId10"/>
    <p:sldId id="259" r:id="rId11"/>
    <p:sldId id="260" r:id="rId12"/>
    <p:sldId id="261" r:id="rId13"/>
    <p:sldId id="264" r:id="rId14"/>
    <p:sldId id="265" r:id="rId15"/>
    <p:sldId id="269" r:id="rId16"/>
    <p:sldId id="272" r:id="rId17"/>
    <p:sldId id="273" r:id="rId18"/>
  </p:sldIdLst>
  <p:sldSz cx="14630400" cy="8229600"/>
  <p:notesSz cx="8229600" cy="146304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Sora Light" panose="020B0604020202020204" charset="0"/>
      <p:regular r:id="rId24"/>
    </p:embeddedFont>
    <p:embeddedFont>
      <p:font typeface="Trebuchet MS" panose="020B0603020202020204" pitchFamily="34" charset="0"/>
      <p:regular r:id="rId25"/>
      <p:bold r:id="rId26"/>
      <p:italic r:id="rId27"/>
      <p:boldItalic r:id="rId28"/>
    </p:embeddedFont>
    <p:embeddedFont>
      <p:font typeface="Sora Semi Bold" panose="020B0604020202020204" charset="0"/>
      <p:regular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4" d="100"/>
          <a:sy n="94" d="100"/>
        </p:scale>
        <p:origin x="3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719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91421"/>
            <a:ext cx="10761701" cy="331130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059" y="5092614"/>
            <a:ext cx="3692530" cy="3323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1" y="3108094"/>
            <a:ext cx="10761702" cy="19923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934059" y="3108094"/>
            <a:ext cx="3692531" cy="19923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386" y="3280451"/>
            <a:ext cx="9772961" cy="1647684"/>
          </a:xfrm>
        </p:spPr>
        <p:txBody>
          <a:bodyPr anchor="b">
            <a:noAutofit/>
          </a:bodyPr>
          <a:lstStyle>
            <a:lvl1pPr algn="r">
              <a:defRPr sz="648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386" y="5272848"/>
            <a:ext cx="9772961" cy="1341224"/>
          </a:xfrm>
        </p:spPr>
        <p:txBody>
          <a:bodyPr>
            <a:normAutofit/>
          </a:bodyPr>
          <a:lstStyle>
            <a:lvl1pPr marL="0" indent="0" algn="r">
              <a:buNone/>
              <a:defRPr sz="24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06415" y="3300405"/>
            <a:ext cx="1406266" cy="162773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12946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114354"/>
            <a:ext cx="12525374" cy="385397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992" y="7115546"/>
            <a:ext cx="1923596" cy="17312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5481585"/>
            <a:ext cx="12525374" cy="164183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2702993" y="5481585"/>
            <a:ext cx="1923596" cy="1641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387" y="5653940"/>
            <a:ext cx="11536631" cy="543661"/>
          </a:xfrm>
        </p:spPr>
        <p:txBody>
          <a:bodyPr anchor="b">
            <a:normAutofit/>
          </a:bodyPr>
          <a:lstStyle>
            <a:lvl1pPr>
              <a:defRPr sz="288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6387" y="731517"/>
            <a:ext cx="11536631" cy="4307490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383" y="6203500"/>
            <a:ext cx="11536634" cy="747565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875347" y="5653571"/>
            <a:ext cx="1384981" cy="130894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79433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114354"/>
            <a:ext cx="12525374" cy="385397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992" y="7115546"/>
            <a:ext cx="1923596" cy="17312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5481585"/>
            <a:ext cx="12525374" cy="164183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2702993" y="5481585"/>
            <a:ext cx="1923596" cy="1641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386" y="731516"/>
            <a:ext cx="11536630" cy="4311300"/>
          </a:xfrm>
        </p:spPr>
        <p:txBody>
          <a:bodyPr anchor="ctr"/>
          <a:lstStyle>
            <a:lvl1pPr>
              <a:defRPr sz="384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387" y="5653939"/>
            <a:ext cx="11536631" cy="1308947"/>
          </a:xfrm>
        </p:spPr>
        <p:txBody>
          <a:bodyPr anchor="ctr"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875347" y="5653939"/>
            <a:ext cx="1384981" cy="130894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52516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114354"/>
            <a:ext cx="12525374" cy="385397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992" y="7115546"/>
            <a:ext cx="1923596" cy="1731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5481585"/>
            <a:ext cx="12525374" cy="164183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2702993" y="5481585"/>
            <a:ext cx="1923596" cy="1641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428" y="731518"/>
            <a:ext cx="10462652" cy="3643273"/>
          </a:xfrm>
        </p:spPr>
        <p:txBody>
          <a:bodyPr anchor="ctr"/>
          <a:lstStyle>
            <a:lvl1pPr>
              <a:defRPr sz="384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682746" y="4384055"/>
            <a:ext cx="9787895" cy="658762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387" y="5653939"/>
            <a:ext cx="11536631" cy="1308947"/>
          </a:xfrm>
        </p:spPr>
        <p:txBody>
          <a:bodyPr anchor="ctr">
            <a:normAutofit/>
          </a:bodyPr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875347" y="5651911"/>
            <a:ext cx="1384981" cy="130894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00286" y="897739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64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595371" y="3640229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64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409505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114354"/>
            <a:ext cx="12525374" cy="385397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992" y="7115546"/>
            <a:ext cx="1923596" cy="1731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5481585"/>
            <a:ext cx="12525374" cy="164183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2702993" y="5481585"/>
            <a:ext cx="1923596" cy="1641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383" y="5653939"/>
            <a:ext cx="11536634" cy="706242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384" y="6360179"/>
            <a:ext cx="11536634" cy="602706"/>
          </a:xfrm>
        </p:spPr>
        <p:txBody>
          <a:bodyPr anchor="t"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875347" y="5651911"/>
            <a:ext cx="1384981" cy="130894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35986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64288"/>
            <a:ext cx="12525374" cy="385397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992" y="2365481"/>
            <a:ext cx="1923596" cy="17312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731520"/>
            <a:ext cx="12525374" cy="164183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2702993" y="731520"/>
            <a:ext cx="1923596" cy="1641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03066" y="903873"/>
            <a:ext cx="11549952" cy="129712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93135" y="2804248"/>
            <a:ext cx="3684041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16387" y="3627208"/>
            <a:ext cx="3659642" cy="3496216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7230" y="2804248"/>
            <a:ext cx="3675888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734564" y="3627208"/>
            <a:ext cx="3675888" cy="3496216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668988" y="2804248"/>
            <a:ext cx="3684030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668988" y="3627208"/>
            <a:ext cx="3684030" cy="3496216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17279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64288"/>
            <a:ext cx="12525374" cy="385397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992" y="2365481"/>
            <a:ext cx="1923596" cy="17312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731520"/>
            <a:ext cx="12525374" cy="164183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2702993" y="731520"/>
            <a:ext cx="1923596" cy="1641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16386" y="903873"/>
            <a:ext cx="11536632" cy="129712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16382" y="5157004"/>
            <a:ext cx="3659646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6382" y="2804248"/>
            <a:ext cx="3659646" cy="18288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16382" y="5848518"/>
            <a:ext cx="3659646" cy="1274906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4565" y="5157004"/>
            <a:ext cx="3675888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34564" y="2804248"/>
            <a:ext cx="3675888" cy="18288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32941" y="5848517"/>
            <a:ext cx="3680756" cy="1274906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676814" y="5157004"/>
            <a:ext cx="3676206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676813" y="2804248"/>
            <a:ext cx="3676206" cy="18288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676664" y="5848515"/>
            <a:ext cx="3681076" cy="1274906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41086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64288"/>
            <a:ext cx="12525374" cy="385397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992" y="2365481"/>
            <a:ext cx="1923596" cy="1731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731520"/>
            <a:ext cx="12525374" cy="164183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2702993" y="731520"/>
            <a:ext cx="1923596" cy="1641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21507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9739448" y="2243274"/>
            <a:ext cx="6128386" cy="164183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11841843" y="6446883"/>
            <a:ext cx="1923596" cy="1641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155077" y="731516"/>
            <a:ext cx="1288562" cy="52245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6386" y="731517"/>
            <a:ext cx="10644005" cy="63919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68551" y="7123425"/>
            <a:ext cx="3291840" cy="43815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6386" y="7123426"/>
            <a:ext cx="7352166" cy="4381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117061" y="6478360"/>
            <a:ext cx="1384981" cy="1308947"/>
          </a:xfrm>
        </p:spPr>
        <p:txBody>
          <a:bodyPr anchor="t"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42159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4973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716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64288"/>
            <a:ext cx="12525374" cy="385397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992" y="2365481"/>
            <a:ext cx="1923596" cy="17312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731520"/>
            <a:ext cx="12525374" cy="164183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2702993" y="731520"/>
            <a:ext cx="1923596" cy="1641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3432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561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277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9011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805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8875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44978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6967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04288"/>
            <a:ext cx="12525374" cy="385397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990" y="4905481"/>
            <a:ext cx="1923596" cy="1731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3271520"/>
            <a:ext cx="12525374" cy="164183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2702991" y="3271520"/>
            <a:ext cx="1923596" cy="1641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386" y="3443874"/>
            <a:ext cx="11536632" cy="1308946"/>
          </a:xfrm>
        </p:spPr>
        <p:txBody>
          <a:bodyPr anchor="ctr">
            <a:normAutofit/>
          </a:bodyPr>
          <a:lstStyle>
            <a:lvl1pPr algn="r">
              <a:defRPr sz="432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386" y="5078606"/>
            <a:ext cx="11536632" cy="204482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875347" y="3443875"/>
            <a:ext cx="1384981" cy="130894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49994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64288"/>
            <a:ext cx="12525374" cy="385397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992" y="2365481"/>
            <a:ext cx="1923596" cy="17312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731520"/>
            <a:ext cx="12525374" cy="164183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2702993" y="731520"/>
            <a:ext cx="1923596" cy="1641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384" y="2804248"/>
            <a:ext cx="5638030" cy="4319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12947" y="2804248"/>
            <a:ext cx="5640070" cy="4319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48218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64288"/>
            <a:ext cx="12525374" cy="385397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992" y="2365481"/>
            <a:ext cx="1923596" cy="17312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731520"/>
            <a:ext cx="12525374" cy="164183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2702993" y="731520"/>
            <a:ext cx="1923596" cy="1641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383" y="903876"/>
            <a:ext cx="11536636" cy="129712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7621" y="2804248"/>
            <a:ext cx="5366792" cy="831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6387" y="3636010"/>
            <a:ext cx="5638026" cy="34874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84185" y="2804248"/>
            <a:ext cx="5368834" cy="830491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12948" y="3636010"/>
            <a:ext cx="5640071" cy="34874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99146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64288"/>
            <a:ext cx="12525374" cy="385397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992" y="2365481"/>
            <a:ext cx="1923596" cy="1731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731520"/>
            <a:ext cx="12525374" cy="164183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702993" y="731520"/>
            <a:ext cx="1923596" cy="1641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9514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992" y="2365481"/>
            <a:ext cx="1923596" cy="1731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702993" y="731520"/>
            <a:ext cx="1923596" cy="1641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33574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64288"/>
            <a:ext cx="12525374" cy="385397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992" y="2365481"/>
            <a:ext cx="1923596" cy="17312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731520"/>
            <a:ext cx="12525374" cy="164183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2702993" y="731520"/>
            <a:ext cx="1923596" cy="1641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386" y="903872"/>
            <a:ext cx="11536631" cy="1297128"/>
          </a:xfrm>
        </p:spPr>
        <p:txBody>
          <a:bodyPr anchor="ctr">
            <a:normAutofit/>
          </a:bodyPr>
          <a:lstStyle>
            <a:lvl1pPr>
              <a:defRPr sz="432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3015" y="2804248"/>
            <a:ext cx="6730003" cy="43191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386" y="2804247"/>
            <a:ext cx="4548094" cy="4319180"/>
          </a:xfrm>
        </p:spPr>
        <p:txBody>
          <a:bodyPr anchor="ctr"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38531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64288"/>
            <a:ext cx="12525374" cy="385397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992" y="2365481"/>
            <a:ext cx="1923596" cy="17312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731520"/>
            <a:ext cx="12525374" cy="164183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2702993" y="731520"/>
            <a:ext cx="1923596" cy="1641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388" y="903873"/>
            <a:ext cx="11536628" cy="1297126"/>
          </a:xfrm>
        </p:spPr>
        <p:txBody>
          <a:bodyPr anchor="ctr">
            <a:normAutofit/>
          </a:bodyPr>
          <a:lstStyle>
            <a:lvl1pPr>
              <a:defRPr sz="432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42000" y="2804249"/>
            <a:ext cx="6511019" cy="4319174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388" y="2804248"/>
            <a:ext cx="4651507" cy="4319178"/>
          </a:xfrm>
        </p:spPr>
        <p:txBody>
          <a:bodyPr anchor="ctr"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99021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39">
              <a:schemeClr val="bg2">
                <a:lumMod val="20000"/>
                <a:lumOff val="80000"/>
              </a:schemeClr>
            </a:gs>
            <a:gs pos="10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rgbClr val="D54209"/>
            </a:gs>
            <a:gs pos="88000">
              <a:schemeClr val="bg2">
                <a:lumMod val="40000"/>
                <a:lumOff val="60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8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6386" y="903873"/>
            <a:ext cx="11536633" cy="1297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386" y="2804248"/>
            <a:ext cx="11536633" cy="4319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1177" y="7123425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6385" y="7123426"/>
            <a:ext cx="8244792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75347" y="903873"/>
            <a:ext cx="1384981" cy="1308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1969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  <p:sldLayoutId id="2147483840" r:id="rId18"/>
    <p:sldLayoutId id="2147483841" r:id="rId19"/>
    <p:sldLayoutId id="2147483842" r:id="rId20"/>
    <p:sldLayoutId id="2147483843" r:id="rId21"/>
    <p:sldLayoutId id="2147483844" r:id="rId22"/>
    <p:sldLayoutId id="2147483845" r:id="rId23"/>
    <p:sldLayoutId id="2147483846" r:id="rId24"/>
    <p:sldLayoutId id="2147483847" r:id="rId25"/>
    <p:sldLayoutId id="2147483848" r:id="rId26"/>
  </p:sldLayoutIdLst>
  <p:hf sldNum="0"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4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44709" y="810008"/>
            <a:ext cx="7627382" cy="18705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3900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Методическая Служба: Двигатель Развития педагогического Коллектива</a:t>
            </a:r>
            <a:endParaRPr lang="en-US" sz="3900" dirty="0"/>
          </a:p>
        </p:txBody>
      </p:sp>
      <p:sp>
        <p:nvSpPr>
          <p:cNvPr id="4" name="Text 1"/>
          <p:cNvSpPr/>
          <p:nvPr/>
        </p:nvSpPr>
        <p:spPr>
          <a:xfrm>
            <a:off x="6244709" y="3021477"/>
            <a:ext cx="7627382" cy="31866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000" dirty="0" err="1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Методическая</a:t>
            </a:r>
            <a:r>
              <a:rPr lang="en-US" sz="2000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служба</a:t>
            </a:r>
            <a:r>
              <a:rPr lang="en-US" sz="2000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является</a:t>
            </a:r>
            <a:r>
              <a:rPr lang="en-US" sz="2000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ключевым</a:t>
            </a:r>
            <a:r>
              <a:rPr lang="en-US" sz="2000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связующим</a:t>
            </a:r>
            <a:r>
              <a:rPr lang="en-US" sz="2000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звеном</a:t>
            </a:r>
            <a:r>
              <a:rPr lang="en-US" sz="2000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объединяющим</a:t>
            </a:r>
            <a:r>
              <a:rPr lang="en-US" sz="2000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деятельность</a:t>
            </a:r>
            <a:r>
              <a:rPr lang="en-US" sz="2000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педагогического</a:t>
            </a:r>
            <a:r>
              <a:rPr lang="en-US" sz="2000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коллектива</a:t>
            </a:r>
            <a:r>
              <a:rPr lang="en-US" sz="2000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государственную</a:t>
            </a:r>
            <a:r>
              <a:rPr lang="en-US" sz="2000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систему</a:t>
            </a:r>
            <a:r>
              <a:rPr lang="en-US" sz="2000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образования</a:t>
            </a:r>
            <a:r>
              <a:rPr lang="en-US" sz="2000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психолого-педагогическую</a:t>
            </a:r>
            <a:r>
              <a:rPr lang="en-US" sz="2000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науку</a:t>
            </a:r>
            <a:r>
              <a:rPr lang="en-US" sz="2000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и </a:t>
            </a:r>
            <a:r>
              <a:rPr lang="en-US" sz="2000" dirty="0" err="1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передовой</a:t>
            </a:r>
            <a:r>
              <a:rPr lang="en-US" sz="2000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педагогический</a:t>
            </a:r>
            <a:r>
              <a:rPr lang="en-US" sz="2000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опыт</a:t>
            </a:r>
            <a:r>
              <a:rPr lang="en-US" sz="2000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Она</a:t>
            </a:r>
            <a:r>
              <a:rPr lang="en-US" sz="2000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играет</a:t>
            </a:r>
            <a:r>
              <a:rPr lang="en-US" sz="2000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центральную</a:t>
            </a:r>
            <a:r>
              <a:rPr lang="en-US" sz="2000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роль</a:t>
            </a:r>
            <a:r>
              <a:rPr lang="en-US" sz="2000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в </a:t>
            </a:r>
            <a:r>
              <a:rPr lang="en-US" sz="2000" dirty="0" err="1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формировании</a:t>
            </a:r>
            <a:r>
              <a:rPr lang="en-US" sz="2000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будущего</a:t>
            </a:r>
            <a:r>
              <a:rPr lang="en-US" sz="2000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образовательного</a:t>
            </a:r>
            <a:r>
              <a:rPr lang="en-US" sz="2000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процесса</a:t>
            </a:r>
            <a:r>
              <a:rPr lang="en-US" sz="2000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обеспечивая</a:t>
            </a:r>
            <a:r>
              <a:rPr lang="en-US" sz="2000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его</a:t>
            </a:r>
            <a:r>
              <a:rPr lang="en-US" sz="2000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актуальность</a:t>
            </a:r>
            <a:r>
              <a:rPr lang="en-US" sz="2000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и </a:t>
            </a:r>
            <a:r>
              <a:rPr lang="en-US" sz="2000" dirty="0" err="1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эффективность</a:t>
            </a:r>
            <a:r>
              <a:rPr lang="en-US" sz="2000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084932B-70F2-65B4-DE2D-CBBD0C7F5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303065" y="1303062"/>
            <a:ext cx="8229602" cy="5623471"/>
          </a:xfrm>
          <a:prstGeom prst="rect">
            <a:avLst/>
          </a:prstGeom>
        </p:spPr>
      </p:pic>
      <p:sp>
        <p:nvSpPr>
          <p:cNvPr id="6" name="Текст 4">
            <a:extLst>
              <a:ext uri="{FF2B5EF4-FFF2-40B4-BE49-F238E27FC236}">
                <a16:creationId xmlns:a16="http://schemas.microsoft.com/office/drawing/2014/main" xmlns="" id="{61717F83-EC05-2A45-ACF0-0E60CB235FD9}"/>
              </a:ext>
            </a:extLst>
          </p:cNvPr>
          <p:cNvSpPr txBox="1">
            <a:spLocks/>
          </p:cNvSpPr>
          <p:nvPr/>
        </p:nvSpPr>
        <p:spPr>
          <a:xfrm>
            <a:off x="9157097" y="5458023"/>
            <a:ext cx="5184949" cy="1500187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ИМЦ Приморского района</a:t>
            </a:r>
          </a:p>
          <a:p>
            <a:pPr marL="0" indent="0" algn="r"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Т.В. Ветрова</a:t>
            </a: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3BA8A38-4D22-B962-0E6B-BF5D6F03661A}"/>
              </a:ext>
            </a:extLst>
          </p:cNvPr>
          <p:cNvSpPr/>
          <p:nvPr/>
        </p:nvSpPr>
        <p:spPr>
          <a:xfrm>
            <a:off x="6296967" y="7419592"/>
            <a:ext cx="20364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 - Петербург </a:t>
            </a:r>
          </a:p>
          <a:p>
            <a:pPr algn="ctr" defTabSz="457200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59909" y="724973"/>
            <a:ext cx="13113782" cy="870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3200" b="1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Ключевые Функции: Аналитика и Научно-Методическая Работа</a:t>
            </a:r>
            <a:endParaRPr lang="en-US" sz="3200" b="1" dirty="0"/>
          </a:p>
        </p:txBody>
      </p:sp>
      <p:sp>
        <p:nvSpPr>
          <p:cNvPr id="3" name="Text 1"/>
          <p:cNvSpPr/>
          <p:nvPr/>
        </p:nvSpPr>
        <p:spPr>
          <a:xfrm>
            <a:off x="653018" y="1883767"/>
            <a:ext cx="13113782" cy="9097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35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Методическая служба выполняет ряд важнейших функций, которые обеспечивают ее роль как центра развития и поддержки образовательного процесса. Две из них — аналитико-диагностическая и научно-методическая — являются фундаментом для всех остальных направлений деятельности.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ext 2"/>
          <p:cNvSpPr/>
          <p:nvPr/>
        </p:nvSpPr>
        <p:spPr>
          <a:xfrm>
            <a:off x="758309" y="3480792"/>
            <a:ext cx="4826318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1. Аналитико-диагностическая функция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758309" y="3982045"/>
            <a:ext cx="6325672" cy="9097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350"/>
              </a:lnSpc>
              <a:buNone/>
            </a:pPr>
            <a:r>
              <a:rPr lang="en-US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Эта функция направлена на глубокое понимание текущего состояния образовательного процесса и потребностей педагогов. Она включает: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 4"/>
          <p:cNvSpPr/>
          <p:nvPr/>
        </p:nvSpPr>
        <p:spPr>
          <a:xfrm>
            <a:off x="758309" y="5062418"/>
            <a:ext cx="6325672" cy="606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just">
              <a:lnSpc>
                <a:spcPts val="2350"/>
              </a:lnSpc>
              <a:buSzPct val="100000"/>
              <a:buChar char="•"/>
            </a:pPr>
            <a:r>
              <a:rPr lang="en-US" sz="1600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Изучение профессиональных затруднений и потребностей каждого педагога, обеспечивая адресную помощь.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ext 5"/>
          <p:cNvSpPr/>
          <p:nvPr/>
        </p:nvSpPr>
        <p:spPr>
          <a:xfrm>
            <a:off x="758309" y="5735241"/>
            <a:ext cx="6325672" cy="606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just">
              <a:lnSpc>
                <a:spcPts val="2350"/>
              </a:lnSpc>
              <a:buSzPct val="100000"/>
              <a:buChar char="•"/>
            </a:pPr>
            <a:r>
              <a:rPr lang="en-US" sz="1600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Мониторинг качества образовательного процесса и его результатов для выявления сильных сторон и зон роста.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ext 6"/>
          <p:cNvSpPr/>
          <p:nvPr/>
        </p:nvSpPr>
        <p:spPr>
          <a:xfrm>
            <a:off x="758309" y="6408063"/>
            <a:ext cx="6325672" cy="9097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just">
              <a:lnSpc>
                <a:spcPts val="2350"/>
              </a:lnSpc>
              <a:buSzPct val="100000"/>
              <a:buChar char="•"/>
            </a:pPr>
            <a:r>
              <a:rPr lang="en-US" sz="1600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Анализ эффективности применяемых методов и технологий, что позволяет своевременно корректировать подходы и внедрять лучшие практики.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 7"/>
          <p:cNvSpPr/>
          <p:nvPr/>
        </p:nvSpPr>
        <p:spPr>
          <a:xfrm>
            <a:off x="7554039" y="3480792"/>
            <a:ext cx="4114443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2. Научно-методическая функция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Text 8"/>
          <p:cNvSpPr/>
          <p:nvPr/>
        </p:nvSpPr>
        <p:spPr>
          <a:xfrm>
            <a:off x="7554039" y="3982045"/>
            <a:ext cx="6325672" cy="606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350"/>
              </a:lnSpc>
              <a:buNone/>
            </a:pPr>
            <a:r>
              <a:rPr lang="en-US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Обеспечивает связь с психолого-педагогической наукой и внедрение инноваций. В ее рамках осуществляется: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9"/>
          <p:cNvSpPr/>
          <p:nvPr/>
        </p:nvSpPr>
        <p:spPr>
          <a:xfrm>
            <a:off x="7554039" y="4759166"/>
            <a:ext cx="6325672" cy="9097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just">
              <a:lnSpc>
                <a:spcPts val="2350"/>
              </a:lnSpc>
              <a:buSzPct val="100000"/>
              <a:buChar char="•"/>
            </a:pPr>
            <a:r>
              <a:rPr lang="en-US" sz="1600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Информирование педагогического коллектива о новых исследованиях в области образования, психологии и педагогики.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Text 10"/>
          <p:cNvSpPr/>
          <p:nvPr/>
        </p:nvSpPr>
        <p:spPr>
          <a:xfrm>
            <a:off x="7554039" y="5735241"/>
            <a:ext cx="6325672" cy="9097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just">
              <a:lnSpc>
                <a:spcPts val="2350"/>
              </a:lnSpc>
              <a:buSzPct val="100000"/>
              <a:buChar char="•"/>
            </a:pPr>
            <a:r>
              <a:rPr lang="en-US" sz="1600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Организация экспериментальной и инновационной деятельности, включая внедрение новых технологий (например, цифровых).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Text 11"/>
          <p:cNvSpPr/>
          <p:nvPr/>
        </p:nvSpPr>
        <p:spPr>
          <a:xfrm>
            <a:off x="7554039" y="6711315"/>
            <a:ext cx="6325672" cy="9097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just">
              <a:lnSpc>
                <a:spcPts val="2350"/>
              </a:lnSpc>
              <a:buSzPct val="100000"/>
              <a:buChar char="•"/>
            </a:pPr>
            <a:r>
              <a:rPr lang="en-US" sz="1600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Адаптация сложных научных положений к практическому применению в конкретной школе, делая науку доступной и полезной для каждого педагога.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614799"/>
            <a:ext cx="14071600" cy="8076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550"/>
              </a:lnSpc>
              <a:buNone/>
            </a:pPr>
            <a:r>
              <a:rPr lang="en-US" sz="2800" b="1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Ключевые Функции: Обучение и Информационно-Ресурсная Поддержка</a:t>
            </a:r>
            <a:endParaRPr lang="en-US" sz="2800" b="1" dirty="0"/>
          </a:p>
        </p:txBody>
      </p:sp>
      <p:sp>
        <p:nvSpPr>
          <p:cNvPr id="3" name="Text 1"/>
          <p:cNvSpPr/>
          <p:nvPr/>
        </p:nvSpPr>
        <p:spPr>
          <a:xfrm>
            <a:off x="457200" y="1718468"/>
            <a:ext cx="13222129" cy="8824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20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Продолжая рассмотрение ключевых функций методической службы, мы переходим к аспектам, связанным с непосредственным развитием педагогов и обеспечением их необходимыми ресурсами. Обучающая и развивающая, а также информационно-ресурсная функции играют здесь центральную роль.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ext 2"/>
          <p:cNvSpPr/>
          <p:nvPr/>
        </p:nvSpPr>
        <p:spPr>
          <a:xfrm>
            <a:off x="704136" y="3072408"/>
            <a:ext cx="4461272" cy="2895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3</a:t>
            </a:r>
            <a:r>
              <a:rPr lang="en-US" sz="2000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. Обучающая и развивающая функция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704136" y="3537942"/>
            <a:ext cx="6396395" cy="5634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2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Эта функция направлена на непрерывное повышение квалификации и развитие компетенций педагогов. Она включает: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 4"/>
          <p:cNvSpPr/>
          <p:nvPr/>
        </p:nvSpPr>
        <p:spPr>
          <a:xfrm>
            <a:off x="704136" y="4383048"/>
            <a:ext cx="6396395" cy="8451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just">
              <a:lnSpc>
                <a:spcPts val="2200"/>
              </a:lnSpc>
              <a:buSzPct val="100000"/>
              <a:buChar char="•"/>
            </a:pPr>
            <a:r>
              <a:rPr lang="en-US" sz="1600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Организацию работы педагогических советов, семинаров, мастер-классов и конференций для обмена опытом и профессионального роста.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ext 5"/>
          <p:cNvSpPr/>
          <p:nvPr/>
        </p:nvSpPr>
        <p:spPr>
          <a:xfrm>
            <a:off x="704136" y="5254388"/>
            <a:ext cx="6396395" cy="8451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just">
              <a:lnSpc>
                <a:spcPts val="2200"/>
              </a:lnSpc>
              <a:buSzPct val="100000"/>
              <a:buChar char="•"/>
            </a:pPr>
            <a:r>
              <a:rPr lang="en-US" sz="1600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Проведение курсов повышения квалификации внутри организации (внутрифирменное обучение), адаптированных к специфике учреждения.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ext 6"/>
          <p:cNvSpPr/>
          <p:nvPr/>
        </p:nvSpPr>
        <p:spPr>
          <a:xfrm>
            <a:off x="704136" y="6134576"/>
            <a:ext cx="6396395" cy="5634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just">
              <a:lnSpc>
                <a:spcPts val="2200"/>
              </a:lnSpc>
              <a:buSzPct val="100000"/>
              <a:buChar char="•"/>
            </a:pPr>
            <a:r>
              <a:rPr lang="en-US" sz="1600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Наставничество и сопровождение молодых специалистов, помогая им адаптироваться и развиваться в профессии.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 7"/>
          <p:cNvSpPr/>
          <p:nvPr/>
        </p:nvSpPr>
        <p:spPr>
          <a:xfrm>
            <a:off x="704136" y="6697980"/>
            <a:ext cx="6396395" cy="8451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just">
              <a:lnSpc>
                <a:spcPts val="2200"/>
              </a:lnSpc>
              <a:buSzPct val="100000"/>
              <a:buChar char="•"/>
            </a:pPr>
            <a:r>
              <a:rPr lang="en-US" sz="1600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Подготовку педагогов к участию в профессиональных конкурсах («Учитель года» и др.), стимулируя их к достижению высоких результатов.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Text 8"/>
          <p:cNvSpPr/>
          <p:nvPr/>
        </p:nvSpPr>
        <p:spPr>
          <a:xfrm>
            <a:off x="7537490" y="3072408"/>
            <a:ext cx="4485323" cy="2895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4</a:t>
            </a:r>
            <a:r>
              <a:rPr lang="en-US" sz="2000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. Информационно-ресурсная функция</a:t>
            </a:r>
            <a:endParaRPr lang="en-US" sz="2000" dirty="0"/>
          </a:p>
        </p:txBody>
      </p:sp>
      <p:sp>
        <p:nvSpPr>
          <p:cNvPr id="11" name="Text 9"/>
          <p:cNvSpPr/>
          <p:nvPr/>
        </p:nvSpPr>
        <p:spPr>
          <a:xfrm>
            <a:off x="7537490" y="3537942"/>
            <a:ext cx="6564590" cy="8451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2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Обеспечивает доступ к актуальной информации и методическим материалам, выступая связующим звеном с государственной системой и передовым опытом. В ее рамках осуществляется: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 10"/>
          <p:cNvSpPr/>
          <p:nvPr/>
        </p:nvSpPr>
        <p:spPr>
          <a:xfrm>
            <a:off x="7537490" y="4660385"/>
            <a:ext cx="6396395" cy="5634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just">
              <a:lnSpc>
                <a:spcPts val="2200"/>
              </a:lnSpc>
              <a:buSzPct val="100000"/>
              <a:buChar char="•"/>
            </a:pPr>
            <a:r>
              <a:rPr lang="en-US" sz="1600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Формирование банка актуальных нормативных документов (ФГОС, законы, приказы) и методических материалов.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Text 11"/>
          <p:cNvSpPr/>
          <p:nvPr/>
        </p:nvSpPr>
        <p:spPr>
          <a:xfrm>
            <a:off x="7518480" y="5245896"/>
            <a:ext cx="6396395" cy="8451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just">
              <a:lnSpc>
                <a:spcPts val="2200"/>
              </a:lnSpc>
              <a:buSzPct val="100000"/>
              <a:buChar char="•"/>
            </a:pPr>
            <a:r>
              <a:rPr lang="en-US" sz="1600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Популяризация и трансляция передового педагогического опыта как внутри учреждения, так и извне, способствуя распространению лучших практик.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Text 12"/>
          <p:cNvSpPr/>
          <p:nvPr/>
        </p:nvSpPr>
        <p:spPr>
          <a:xfrm>
            <a:off x="7528640" y="6122352"/>
            <a:ext cx="6396395" cy="8451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just">
              <a:lnSpc>
                <a:spcPts val="2200"/>
              </a:lnSpc>
              <a:buSzPct val="100000"/>
              <a:buChar char="•"/>
            </a:pPr>
            <a:r>
              <a:rPr lang="en-US" sz="1600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Консультирование по содержанию образовательных программ и их соответствию государственным требованиям, обеспечивая нормативную базу.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8000" y="630912"/>
            <a:ext cx="13970000" cy="8321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2800" b="1" dirty="0">
                <a:solidFill>
                  <a:srgbClr val="1F1E1E"/>
                </a:solidFill>
                <a:latin typeface="Sora Light" panose="020B0604020202020204" charset="0"/>
                <a:ea typeface="Sora Semi Bold" pitchFamily="34" charset="-122"/>
                <a:cs typeface="Sora Light" panose="020B0604020202020204" charset="0"/>
              </a:rPr>
              <a:t>Ключевые Функции: Организация и Координация Развития Учреждения</a:t>
            </a:r>
            <a:endParaRPr lang="en-US" sz="2800" b="1" dirty="0">
              <a:latin typeface="Sora Light" panose="020B0604020202020204" charset="0"/>
              <a:cs typeface="Sora Light" panose="020B060402020202020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688658" y="1801296"/>
            <a:ext cx="13207365" cy="853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2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Завершая обзор ключевых функций методической службы, мы обращаемся к ее роли в стратегическом управлении и развитии образовательного учреждения. </a:t>
            </a:r>
            <a:endParaRPr lang="ru-RU" dirty="0" smtClean="0">
              <a:solidFill>
                <a:schemeClr val="bg1"/>
              </a:solidFill>
              <a:latin typeface="Sora Light" pitchFamily="34" charset="0"/>
              <a:ea typeface="Sora Light" pitchFamily="34" charset="-122"/>
              <a:cs typeface="Sora Light" pitchFamily="34" charset="-120"/>
            </a:endParaRPr>
          </a:p>
          <a:p>
            <a:pPr marL="0" indent="0">
              <a:lnSpc>
                <a:spcPts val="2200"/>
              </a:lnSpc>
              <a:buNone/>
            </a:pPr>
            <a:r>
              <a:rPr lang="ru-RU" b="1" dirty="0" smtClean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5. </a:t>
            </a:r>
            <a:r>
              <a:rPr lang="en-US" dirty="0" err="1" smtClean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Организационно-координационная</a:t>
            </a:r>
            <a:r>
              <a:rPr lang="en-US" dirty="0" smtClean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функция</a:t>
            </a:r>
            <a:r>
              <a:rPr lang="en-US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endParaRPr lang="ru-RU" dirty="0" smtClean="0">
              <a:solidFill>
                <a:schemeClr val="bg1"/>
              </a:solidFill>
              <a:latin typeface="Sora Light" pitchFamily="34" charset="0"/>
              <a:ea typeface="Sora Light" pitchFamily="34" charset="-122"/>
              <a:cs typeface="Sora Light" pitchFamily="34" charset="-120"/>
            </a:endParaRPr>
          </a:p>
          <a:p>
            <a:pPr marL="0" indent="0" algn="just">
              <a:lnSpc>
                <a:spcPts val="2200"/>
              </a:lnSpc>
              <a:buNone/>
            </a:pPr>
            <a:r>
              <a:rPr lang="en-US" dirty="0" err="1" smtClean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является</a:t>
            </a:r>
            <a:r>
              <a:rPr lang="en-US" dirty="0" smtClean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важной</a:t>
            </a:r>
            <a:r>
              <a:rPr lang="en-US" dirty="0" smtClean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для обеспечения целостности, инновационности и соответствия </a:t>
            </a:r>
            <a:r>
              <a:rPr lang="en-US" dirty="0" err="1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деятельности</a:t>
            </a:r>
            <a:r>
              <a:rPr lang="en-US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учреждения </a:t>
            </a:r>
            <a:r>
              <a:rPr lang="en-US" dirty="0" err="1" smtClean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современным</a:t>
            </a:r>
            <a:r>
              <a:rPr lang="en-US" dirty="0" smtClean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требованиям.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hape 2"/>
          <p:cNvSpPr/>
          <p:nvPr/>
        </p:nvSpPr>
        <p:spPr>
          <a:xfrm>
            <a:off x="711518" y="3210758"/>
            <a:ext cx="4283869" cy="3334226"/>
          </a:xfrm>
          <a:prstGeom prst="roundRect">
            <a:avLst>
              <a:gd name="adj" fmla="val 2241"/>
            </a:avLst>
          </a:prstGeom>
          <a:solidFill>
            <a:srgbClr val="FFFFFF"/>
          </a:solidFill>
          <a:ln w="22860">
            <a:solidFill>
              <a:srgbClr val="DFB8BC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734378" y="3233618"/>
            <a:ext cx="4238149" cy="533638"/>
          </a:xfrm>
          <a:prstGeom prst="roundRect">
            <a:avLst>
              <a:gd name="adj" fmla="val 8860"/>
            </a:avLst>
          </a:prstGeom>
          <a:solidFill>
            <a:srgbClr val="F9D2D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983" y="3329821"/>
            <a:ext cx="266819" cy="33349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912257" y="3945136"/>
            <a:ext cx="3625691" cy="2925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Разработка Программ Развития</a:t>
            </a:r>
            <a:endParaRPr lang="en-US" sz="1800" dirty="0"/>
          </a:p>
        </p:txBody>
      </p:sp>
      <p:sp>
        <p:nvSpPr>
          <p:cNvPr id="8" name="Text 5"/>
          <p:cNvSpPr/>
          <p:nvPr/>
        </p:nvSpPr>
        <p:spPr>
          <a:xfrm>
            <a:off x="912257" y="4344353"/>
            <a:ext cx="3882390" cy="17073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20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Методическая служба активно участвует в создании и реализации стратегических программ, направленных на долгосрочное развитие образовательного учреждения, внедрение инноваций и повышение его конкурентоспособности.</a:t>
            </a:r>
            <a:endParaRPr lang="en-US" sz="1400" dirty="0"/>
          </a:p>
        </p:txBody>
      </p:sp>
      <p:sp>
        <p:nvSpPr>
          <p:cNvPr id="9" name="Shape 6"/>
          <p:cNvSpPr/>
          <p:nvPr/>
        </p:nvSpPr>
        <p:spPr>
          <a:xfrm>
            <a:off x="5173266" y="3210758"/>
            <a:ext cx="4283869" cy="3334226"/>
          </a:xfrm>
          <a:prstGeom prst="roundRect">
            <a:avLst>
              <a:gd name="adj" fmla="val 2241"/>
            </a:avLst>
          </a:prstGeom>
          <a:solidFill>
            <a:srgbClr val="FFFFFF"/>
          </a:solidFill>
          <a:ln w="22860">
            <a:solidFill>
              <a:srgbClr val="DFB8BC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5196126" y="3233618"/>
            <a:ext cx="4238149" cy="533638"/>
          </a:xfrm>
          <a:prstGeom prst="roundRect">
            <a:avLst>
              <a:gd name="adj" fmla="val 8860"/>
            </a:avLst>
          </a:prstGeom>
          <a:solidFill>
            <a:srgbClr val="F9D2D6"/>
          </a:solidFill>
          <a:ln/>
        </p:spPr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1731" y="3329821"/>
            <a:ext cx="266819" cy="333494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5374005" y="3945136"/>
            <a:ext cx="3882390" cy="5850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Координация Методических Объединений</a:t>
            </a:r>
            <a:endParaRPr lang="en-US" sz="1800" dirty="0"/>
          </a:p>
        </p:txBody>
      </p:sp>
      <p:sp>
        <p:nvSpPr>
          <p:cNvPr id="13" name="Text 9"/>
          <p:cNvSpPr/>
          <p:nvPr/>
        </p:nvSpPr>
        <p:spPr>
          <a:xfrm>
            <a:off x="5374005" y="4636889"/>
            <a:ext cx="3882390" cy="17073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20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Осуществляется координация работы различных </a:t>
            </a:r>
            <a:r>
              <a:rPr lang="en-US" sz="1400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методических</a:t>
            </a:r>
            <a:r>
              <a:rPr lang="en-US" sz="14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1400" dirty="0" err="1" smtClean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объединений</a:t>
            </a:r>
            <a:r>
              <a:rPr lang="ru-RU" sz="1400" dirty="0" smtClean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, </a:t>
            </a:r>
            <a:r>
              <a:rPr lang="en-US" sz="1400" dirty="0" err="1" smtClean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что</a:t>
            </a:r>
            <a:r>
              <a:rPr lang="en-US" sz="1400" dirty="0" smtClean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14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способствует синергии, обмену опытом и унификации подходов в рамках учреждения.</a:t>
            </a:r>
            <a:endParaRPr lang="en-US" sz="1400" dirty="0"/>
          </a:p>
        </p:txBody>
      </p:sp>
      <p:sp>
        <p:nvSpPr>
          <p:cNvPr id="14" name="Shape 10"/>
          <p:cNvSpPr/>
          <p:nvPr/>
        </p:nvSpPr>
        <p:spPr>
          <a:xfrm>
            <a:off x="9635014" y="3210758"/>
            <a:ext cx="4283869" cy="3334226"/>
          </a:xfrm>
          <a:prstGeom prst="roundRect">
            <a:avLst>
              <a:gd name="adj" fmla="val 2241"/>
            </a:avLst>
          </a:prstGeom>
          <a:solidFill>
            <a:srgbClr val="FFFFFF"/>
          </a:solidFill>
          <a:ln w="22860">
            <a:solidFill>
              <a:srgbClr val="DFB8BC"/>
            </a:solidFill>
            <a:prstDash val="solid"/>
          </a:ln>
        </p:spPr>
      </p:sp>
      <p:sp>
        <p:nvSpPr>
          <p:cNvPr id="15" name="Shape 11"/>
          <p:cNvSpPr/>
          <p:nvPr/>
        </p:nvSpPr>
        <p:spPr>
          <a:xfrm>
            <a:off x="9657874" y="3233618"/>
            <a:ext cx="4238149" cy="533638"/>
          </a:xfrm>
          <a:prstGeom prst="roundRect">
            <a:avLst>
              <a:gd name="adj" fmla="val 8860"/>
            </a:avLst>
          </a:prstGeom>
          <a:solidFill>
            <a:srgbClr val="F9D2D6"/>
          </a:solidFill>
          <a:ln/>
        </p:spPr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43479" y="3329821"/>
            <a:ext cx="266819" cy="333494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9835753" y="3945136"/>
            <a:ext cx="2883813" cy="2925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Сетевое Взаимодействие</a:t>
            </a:r>
            <a:endParaRPr lang="en-US" sz="1800" dirty="0"/>
          </a:p>
        </p:txBody>
      </p:sp>
      <p:sp>
        <p:nvSpPr>
          <p:cNvPr id="18" name="Text 13"/>
          <p:cNvSpPr/>
          <p:nvPr/>
        </p:nvSpPr>
        <p:spPr>
          <a:xfrm>
            <a:off x="9835753" y="4344353"/>
            <a:ext cx="3882390" cy="17073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20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Создание и поддержание сетевого взаимодействия с </a:t>
            </a:r>
            <a:r>
              <a:rPr lang="en-US" sz="1400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другими</a:t>
            </a:r>
            <a:r>
              <a:rPr lang="en-US" sz="14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ru-RU" sz="1400" dirty="0" smtClean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учреждениями </a:t>
            </a:r>
            <a:r>
              <a:rPr lang="en-US" sz="1400" dirty="0" err="1" smtClean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расширяет</a:t>
            </a:r>
            <a:r>
              <a:rPr lang="en-US" sz="1400" dirty="0" smtClean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14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горизонты, обеспечивает доступ к новым ресурсам и передовым практикам, обогащая образовательную среду.</a:t>
            </a:r>
            <a:endParaRPr lang="en-US" sz="1400" dirty="0"/>
          </a:p>
        </p:txBody>
      </p:sp>
      <p:sp>
        <p:nvSpPr>
          <p:cNvPr id="19" name="Text 14"/>
          <p:cNvSpPr/>
          <p:nvPr/>
        </p:nvSpPr>
        <p:spPr>
          <a:xfrm>
            <a:off x="711518" y="6745010"/>
            <a:ext cx="13207365" cy="853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2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Эта функция обеспечивает </a:t>
            </a:r>
            <a:r>
              <a:rPr lang="en-US" b="1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целостное и гармоничное развитие </a:t>
            </a:r>
            <a:r>
              <a:rPr lang="en-US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всего образовательного учреждения, превращая его в динамичную и адаптивную систему, </a:t>
            </a:r>
            <a:r>
              <a:rPr lang="en-US" b="1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способную эффективно реагировать </a:t>
            </a:r>
            <a:r>
              <a:rPr lang="en-US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на изменения в образовательной среде и запросы общества. Методическая служба выступает в роли архитектора, </a:t>
            </a:r>
            <a:r>
              <a:rPr lang="en-US" dirty="0" err="1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строящего</a:t>
            </a:r>
            <a:r>
              <a:rPr lang="en-US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будущ</a:t>
            </a:r>
            <a:r>
              <a:rPr lang="ru-RU" dirty="0" smtClean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его</a:t>
            </a:r>
            <a:r>
              <a:rPr lang="ru-RU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1963" y="582773"/>
            <a:ext cx="13618091" cy="7832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rtl="1">
              <a:lnSpc>
                <a:spcPts val="4900"/>
              </a:lnSpc>
              <a:buNone/>
            </a:pPr>
            <a:r>
              <a:rPr lang="en-US" sz="3200" b="1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Новые Ценности на Практике: Субъектность и Глубокое Понимание</a:t>
            </a:r>
            <a:endParaRPr lang="en-US" sz="3200" b="1" dirty="0"/>
          </a:p>
        </p:txBody>
      </p:sp>
      <p:sp>
        <p:nvSpPr>
          <p:cNvPr id="3" name="Text 1"/>
          <p:cNvSpPr/>
          <p:nvPr/>
        </p:nvSpPr>
        <p:spPr>
          <a:xfrm>
            <a:off x="589281" y="1667390"/>
            <a:ext cx="13590388" cy="9234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rtl="1">
              <a:buNone/>
            </a:pPr>
            <a:r>
              <a:rPr lang="en-US" sz="20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Переход к современному подходу в методической работе проявляется в конкретных изменениях на практике, которые затрагивают как индивидуальный профессиональный рост педагога, так и его взаимодействие с </a:t>
            </a:r>
            <a:r>
              <a:rPr lang="en-US" sz="2000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образовательными</a:t>
            </a:r>
            <a:r>
              <a:rPr lang="en-US" sz="20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технологи</a:t>
            </a:r>
            <a:r>
              <a:rPr lang="ru-RU" sz="2000" dirty="0" err="1" smtClean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ями</a:t>
            </a:r>
            <a:endParaRPr lang="en-US" sz="2000" dirty="0"/>
          </a:p>
        </p:txBody>
      </p:sp>
      <p:sp>
        <p:nvSpPr>
          <p:cNvPr id="4" name="Shape 2"/>
          <p:cNvSpPr/>
          <p:nvPr/>
        </p:nvSpPr>
        <p:spPr>
          <a:xfrm>
            <a:off x="7370693" y="3484364"/>
            <a:ext cx="426482" cy="426482"/>
          </a:xfrm>
          <a:prstGeom prst="roundRect">
            <a:avLst>
              <a:gd name="adj" fmla="val 18670"/>
            </a:avLst>
          </a:prstGeom>
          <a:solidFill>
            <a:srgbClr val="F9D2D6"/>
          </a:solidFill>
          <a:ln w="7620">
            <a:solidFill>
              <a:srgbClr val="DFB8BC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947898" y="3543976"/>
            <a:ext cx="4363283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rtl="1">
              <a:lnSpc>
                <a:spcPts val="2450"/>
              </a:lnSpc>
              <a:buNone/>
            </a:pPr>
            <a:r>
              <a:rPr lang="en-US" dirty="0">
                <a:solidFill>
                  <a:srgbClr val="3B3535"/>
                </a:solidFill>
                <a:latin typeface="Sora Light" panose="020B0604020202020204" charset="0"/>
                <a:ea typeface="Sora Semi Bold" pitchFamily="34" charset="-122"/>
                <a:cs typeface="Sora Light" panose="020B0604020202020204" charset="0"/>
              </a:rPr>
              <a:t>Фокус на «субъектность» и «само-»</a:t>
            </a:r>
            <a:endParaRPr lang="en-US" dirty="0">
              <a:latin typeface="Sora Light" panose="020B0604020202020204" charset="0"/>
              <a:cs typeface="Sora Light" panose="020B060402020202020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535871" y="4222552"/>
            <a:ext cx="6437819" cy="2442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rtl="1">
              <a:buNone/>
            </a:pP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Методическая служба теперь не диктует, а создает условия для профессиональных проб и экспериментов. </a:t>
            </a:r>
            <a:endParaRPr lang="ru-RU" dirty="0" smtClean="0">
              <a:solidFill>
                <a:srgbClr val="3B3535"/>
              </a:solidFill>
              <a:latin typeface="Sora Light" pitchFamily="34" charset="0"/>
              <a:ea typeface="Sora Light" pitchFamily="34" charset="-122"/>
              <a:cs typeface="Sora Light" pitchFamily="34" charset="-120"/>
            </a:endParaRPr>
          </a:p>
          <a:p>
            <a:pPr marL="0" indent="0" rtl="1">
              <a:buNone/>
            </a:pPr>
            <a:r>
              <a:rPr lang="en-US" dirty="0" err="1" smtClean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Педагог</a:t>
            </a:r>
            <a:r>
              <a:rPr lang="en-US" dirty="0" smtClean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сам активно участвует в планировании своего профессионального роста, формируя индивидуальные образовательные маршруты. </a:t>
            </a:r>
            <a:endParaRPr lang="ru-RU" dirty="0" smtClean="0">
              <a:solidFill>
                <a:srgbClr val="3B3535"/>
              </a:solidFill>
              <a:latin typeface="Sora Light" pitchFamily="34" charset="0"/>
              <a:ea typeface="Sora Light" pitchFamily="34" charset="-122"/>
              <a:cs typeface="Sora Light" pitchFamily="34" charset="-120"/>
            </a:endParaRPr>
          </a:p>
          <a:p>
            <a:pPr marL="0" indent="0" rtl="1">
              <a:buNone/>
            </a:pPr>
            <a:r>
              <a:rPr lang="en-US" dirty="0" err="1" smtClean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Поощряется</a:t>
            </a:r>
            <a:r>
              <a:rPr lang="en-US" dirty="0" smtClean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личная инициатива, разработка авторских методик, ведение профессиональных блогов и выступления с собственными наработками, что способствует самореализации, самоактуализации и самоорганизации.</a:t>
            </a:r>
            <a:endParaRPr lang="en-US" dirty="0"/>
          </a:p>
        </p:txBody>
      </p:sp>
      <p:sp>
        <p:nvSpPr>
          <p:cNvPr id="8" name="Shape 6"/>
          <p:cNvSpPr/>
          <p:nvPr/>
        </p:nvSpPr>
        <p:spPr>
          <a:xfrm>
            <a:off x="695335" y="3451702"/>
            <a:ext cx="426482" cy="426482"/>
          </a:xfrm>
          <a:prstGeom prst="roundRect">
            <a:avLst>
              <a:gd name="adj" fmla="val 18670"/>
            </a:avLst>
          </a:prstGeom>
          <a:solidFill>
            <a:srgbClr val="F9D2D6"/>
          </a:solidFill>
          <a:ln w="7620">
            <a:solidFill>
              <a:srgbClr val="DFB8BC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434272" y="3536752"/>
            <a:ext cx="299323" cy="3740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350"/>
              </a:lnSpc>
              <a:buNone/>
            </a:pPr>
            <a:r>
              <a:rPr lang="en-US" sz="23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2</a:t>
            </a:r>
            <a:endParaRPr lang="en-US" sz="2350" dirty="0"/>
          </a:p>
        </p:txBody>
      </p:sp>
      <p:sp>
        <p:nvSpPr>
          <p:cNvPr id="10" name="Text 8"/>
          <p:cNvSpPr/>
          <p:nvPr/>
        </p:nvSpPr>
        <p:spPr>
          <a:xfrm>
            <a:off x="1184791" y="3485436"/>
            <a:ext cx="5822394" cy="623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rtl="1">
              <a:buNone/>
            </a:pPr>
            <a:r>
              <a:rPr lang="en-US" sz="19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«</a:t>
            </a:r>
            <a:r>
              <a:rPr lang="en-US" sz="1950" dirty="0">
                <a:solidFill>
                  <a:srgbClr val="3B3535"/>
                </a:solidFill>
                <a:latin typeface="Sora Light" panose="020B0604020202020204" charset="0"/>
                <a:ea typeface="Sora Semi Bold" pitchFamily="34" charset="-122"/>
                <a:cs typeface="Sora Light" panose="020B0604020202020204" charset="0"/>
              </a:rPr>
              <a:t>Углубленное проникновение в сущность технологий»</a:t>
            </a:r>
            <a:endParaRPr lang="en-US" sz="1950" dirty="0">
              <a:latin typeface="Sora Light" panose="020B0604020202020204" charset="0"/>
              <a:cs typeface="Sora Light" panose="020B060402020202020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695335" y="4208384"/>
            <a:ext cx="6170812" cy="30325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rtl="1">
              <a:lnSpc>
                <a:spcPts val="2350"/>
              </a:lnSpc>
              <a:buNone/>
            </a:pP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Задача — не просто прослушать курс о «перевернутом классе» или «геймификации», а понять их философию, психолого-педагогические основания. Это включает </a:t>
            </a:r>
            <a:r>
              <a:rPr lang="en-US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рефлексию</a:t>
            </a:r>
            <a:r>
              <a:rPr lang="en-US" dirty="0" smtClean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:«</a:t>
            </a: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Как эта технология соотносится с моими </a:t>
            </a:r>
            <a:r>
              <a:rPr lang="en-US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ценностями</a:t>
            </a:r>
            <a:r>
              <a:rPr lang="en-US" dirty="0" smtClean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?»,«</a:t>
            </a: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Для решения каких именно учебных задач моих учеников она подходит?», «Как ее адаптировать под конкретный класс?». </a:t>
            </a:r>
            <a:endParaRPr lang="ru-RU" dirty="0" smtClean="0">
              <a:solidFill>
                <a:srgbClr val="3B3535"/>
              </a:solidFill>
              <a:latin typeface="Sora Light" pitchFamily="34" charset="0"/>
              <a:ea typeface="Sora Light" pitchFamily="34" charset="-122"/>
              <a:cs typeface="Sora Light" pitchFamily="34" charset="-120"/>
            </a:endParaRPr>
          </a:p>
          <a:p>
            <a:pPr marL="0" indent="0" rtl="1">
              <a:lnSpc>
                <a:spcPts val="2350"/>
              </a:lnSpc>
              <a:buNone/>
            </a:pPr>
            <a:r>
              <a:rPr lang="en-US" dirty="0" err="1" smtClean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Методист</a:t>
            </a:r>
            <a:r>
              <a:rPr lang="en-US" dirty="0" smtClean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выступает в роли модератора дискуссий о целесообразности и эффективности тех или иных подходов, способствуя критическому осмыслению и </a:t>
            </a:r>
            <a:r>
              <a:rPr lang="en-US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творческой</a:t>
            </a: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dirty="0" err="1" smtClean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адаптации</a:t>
            </a: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758309" y="3543976"/>
            <a:ext cx="299323" cy="3740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350"/>
              </a:lnSpc>
              <a:buNone/>
            </a:pPr>
            <a:r>
              <a:rPr lang="en-US" sz="23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1</a:t>
            </a:r>
            <a:endParaRPr lang="en-US" sz="23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76989" y="471488"/>
            <a:ext cx="13276421" cy="11134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50"/>
              </a:lnSpc>
              <a:buNone/>
            </a:pPr>
            <a:r>
              <a:rPr lang="en-US" sz="3200" b="1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Новые Ценности на Практике: Развитие Ключевых Компетенций</a:t>
            </a:r>
            <a:endParaRPr lang="en-US" sz="3200" b="1" dirty="0"/>
          </a:p>
        </p:txBody>
      </p:sp>
      <p:sp>
        <p:nvSpPr>
          <p:cNvPr id="3" name="Text 1"/>
          <p:cNvSpPr/>
          <p:nvPr/>
        </p:nvSpPr>
        <p:spPr>
          <a:xfrm>
            <a:off x="717113" y="1329770"/>
            <a:ext cx="13276421" cy="8126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buNone/>
            </a:pP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Одним из важнейших аспектов новых ценностей методической работы является формирование нового качества профессионально-личностных характеристик педагога. Это означает целенаправленное развитие ключевых компетенций, которые необходимы современному специалисту в постоянно </a:t>
            </a:r>
            <a:r>
              <a:rPr lang="en-US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меняющемся</a:t>
            </a: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dirty="0" err="1" smtClean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образовательном</a:t>
            </a:r>
            <a:r>
              <a:rPr lang="ru-RU" dirty="0" smtClean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пространстве</a:t>
            </a:r>
            <a:endParaRPr lang="en-US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89" y="2926437"/>
            <a:ext cx="507683" cy="507683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396127" y="3034228"/>
            <a:ext cx="3565327" cy="5564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dirty="0">
                <a:solidFill>
                  <a:srgbClr val="3B3535"/>
                </a:solidFill>
                <a:latin typeface="Sora Light" panose="020B0604020202020204" charset="0"/>
                <a:ea typeface="Sora Semi Bold" pitchFamily="34" charset="-122"/>
                <a:cs typeface="Sora Light" panose="020B0604020202020204" charset="0"/>
              </a:rPr>
              <a:t>Методологическая компетентность</a:t>
            </a:r>
            <a:endParaRPr lang="en-US" dirty="0">
              <a:latin typeface="Sora Light" panose="020B0604020202020204" charset="0"/>
              <a:cs typeface="Sora Light" panose="020B060402020202020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071007" y="3690739"/>
            <a:ext cx="3565327" cy="10834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10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Умение проектировать образовательный процесс, ставить и эффективно решать профессиональные задачи, используя системный подход.</a:t>
            </a:r>
            <a:endParaRPr lang="en-US" sz="14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2908" y="2926437"/>
            <a:ext cx="507683" cy="50768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892046" y="2926437"/>
            <a:ext cx="3565327" cy="5564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dirty="0">
                <a:solidFill>
                  <a:srgbClr val="3B3535"/>
                </a:solidFill>
                <a:latin typeface="Sora Light" panose="020B0604020202020204" charset="0"/>
                <a:ea typeface="Sora Semi Bold" pitchFamily="34" charset="-122"/>
                <a:cs typeface="Sora Light" panose="020B0604020202020204" charset="0"/>
              </a:rPr>
              <a:t>Коммуникативная компетентность</a:t>
            </a:r>
            <a:endParaRPr lang="en-US" dirty="0">
              <a:latin typeface="Sora Light" panose="020B0604020202020204" charset="0"/>
              <a:cs typeface="Sora Light" panose="020B060402020202020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5680591" y="3590726"/>
            <a:ext cx="3565327" cy="10834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10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Эффективная работа с разнородными группами детей, родителями и коллегами, построение конструктивного диалога и сотрудничества.</a:t>
            </a:r>
            <a:endParaRPr lang="en-US" sz="14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8827" y="2926437"/>
            <a:ext cx="507683" cy="507683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0387965" y="2974141"/>
            <a:ext cx="3366254" cy="2782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dirty="0">
                <a:solidFill>
                  <a:srgbClr val="3B3535"/>
                </a:solidFill>
                <a:latin typeface="Sora Light" panose="020B0604020202020204" charset="0"/>
                <a:ea typeface="Sora Semi Bold" pitchFamily="34" charset="-122"/>
                <a:cs typeface="Sora Light" panose="020B0604020202020204" charset="0"/>
              </a:rPr>
              <a:t>Рефлексивная компетентность</a:t>
            </a:r>
            <a:endParaRPr lang="en-US" dirty="0">
              <a:latin typeface="Sora Light" panose="020B0604020202020204" charset="0"/>
              <a:cs typeface="Sora Light" panose="020B0604020202020204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10176510" y="3482935"/>
            <a:ext cx="3565446" cy="8126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10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Способность к самоанализу, умение видеть свои сильные и слабые стороны, постоянно совершенствуя свою практику.</a:t>
            </a:r>
            <a:endParaRPr lang="en-US" sz="140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989" y="5149096"/>
            <a:ext cx="507683" cy="507683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396127" y="5291852"/>
            <a:ext cx="2226945" cy="2782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dirty="0">
                <a:solidFill>
                  <a:srgbClr val="3B3535"/>
                </a:solidFill>
                <a:latin typeface="Sora Light" panose="020B0604020202020204" charset="0"/>
                <a:ea typeface="Sora Semi Bold" pitchFamily="34" charset="-122"/>
                <a:cs typeface="Sora Light" panose="020B0604020202020204" charset="0"/>
              </a:rPr>
              <a:t>Креативность</a:t>
            </a:r>
            <a:endParaRPr lang="en-US" dirty="0">
              <a:latin typeface="Sora Light" panose="020B0604020202020204" charset="0"/>
              <a:cs typeface="Sora Light" panose="020B0604020202020204" charset="0"/>
            </a:endParaRPr>
          </a:p>
        </p:txBody>
      </p:sp>
      <p:sp>
        <p:nvSpPr>
          <p:cNvPr id="15" name="Text 9"/>
          <p:cNvSpPr/>
          <p:nvPr/>
        </p:nvSpPr>
        <p:spPr>
          <a:xfrm>
            <a:off x="1184672" y="5742662"/>
            <a:ext cx="3565327" cy="8126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10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Готовность и умение создавать новое в содержании, методах и формах обучения, внедряя инновационные подходы.</a:t>
            </a:r>
            <a:endParaRPr lang="en-US" sz="1400" dirty="0"/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2908" y="5149096"/>
            <a:ext cx="507683" cy="507683"/>
          </a:xfrm>
          <a:prstGeom prst="rect">
            <a:avLst/>
          </a:prstGeom>
        </p:spPr>
      </p:pic>
      <p:sp>
        <p:nvSpPr>
          <p:cNvPr id="17" name="Text 10"/>
          <p:cNvSpPr/>
          <p:nvPr/>
        </p:nvSpPr>
        <p:spPr>
          <a:xfrm>
            <a:off x="5892046" y="5149096"/>
            <a:ext cx="2926556" cy="2782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dirty="0">
                <a:solidFill>
                  <a:srgbClr val="3B3535"/>
                </a:solidFill>
                <a:latin typeface="Sora Light" panose="020B0604020202020204" charset="0"/>
                <a:ea typeface="Sora Semi Bold" pitchFamily="34" charset="-122"/>
                <a:cs typeface="Sora Light" panose="020B0604020202020204" charset="0"/>
              </a:rPr>
              <a:t>Цифровая компетентность</a:t>
            </a:r>
            <a:endParaRPr lang="en-US" dirty="0">
              <a:latin typeface="Sora Light" panose="020B0604020202020204" charset="0"/>
              <a:cs typeface="Sora Light" panose="020B0604020202020204" charset="0"/>
            </a:endParaRPr>
          </a:p>
        </p:txBody>
      </p:sp>
      <p:sp>
        <p:nvSpPr>
          <p:cNvPr id="18" name="Text 11"/>
          <p:cNvSpPr/>
          <p:nvPr/>
        </p:nvSpPr>
        <p:spPr>
          <a:xfrm>
            <a:off x="5710317" y="5671542"/>
            <a:ext cx="3565327" cy="13543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10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Не просто использование проектора, а глубокая интеграция цифровых инструментов для достижения педагогических целей и повышения эффективности обучения.</a:t>
            </a:r>
            <a:endParaRPr lang="en-US" sz="1400" dirty="0"/>
          </a:p>
        </p:txBody>
      </p:sp>
      <p:sp>
        <p:nvSpPr>
          <p:cNvPr id="19" name="Text 12"/>
          <p:cNvSpPr/>
          <p:nvPr/>
        </p:nvSpPr>
        <p:spPr>
          <a:xfrm>
            <a:off x="676989" y="7216259"/>
            <a:ext cx="13276421" cy="5417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buNone/>
            </a:pP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Развитие этих компетенций позволяет педагогу стать не просто исполнителем, а настоящим творцом и лидером в образовательном процессе, способным адаптироваться к вызовам времени и вдохновлять учеников на новые достижения.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9849" y="719376"/>
            <a:ext cx="13230701" cy="7538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2800" b="1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Какой должна стать методическая служба в этой новой концепции?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590431" y="1667940"/>
            <a:ext cx="13230701" cy="8627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В новой концепции методическая служба превращается из традиционного методического кабинета в динамичный </a:t>
            </a:r>
            <a:r>
              <a:rPr lang="en-US" b="1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Центр профессионального роста и развития, </a:t>
            </a: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который активно поддерживает педагогов на всех этапах их карьерного пути, предлагая современные инструменты и подходы.</a:t>
            </a:r>
            <a:endParaRPr lang="en-US" dirty="0"/>
          </a:p>
        </p:txBody>
      </p:sp>
      <p:sp>
        <p:nvSpPr>
          <p:cNvPr id="4" name="Shape 2"/>
          <p:cNvSpPr/>
          <p:nvPr/>
        </p:nvSpPr>
        <p:spPr>
          <a:xfrm>
            <a:off x="699849" y="2977515"/>
            <a:ext cx="393621" cy="393621"/>
          </a:xfrm>
          <a:prstGeom prst="roundRect">
            <a:avLst>
              <a:gd name="adj" fmla="val 18671"/>
            </a:avLst>
          </a:prstGeom>
          <a:solidFill>
            <a:srgbClr val="F9D2D6"/>
          </a:solidFill>
          <a:ln w="7620">
            <a:solidFill>
              <a:srgbClr val="DFB8BC"/>
            </a:solidFill>
            <a:prstDash val="solid"/>
          </a:ln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547" y="3001685"/>
            <a:ext cx="276225" cy="34528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268373" y="3037642"/>
            <a:ext cx="2541865" cy="2877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Навигатор Инноваций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1268373" y="3430310"/>
            <a:ext cx="5937409" cy="8401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200"/>
              </a:lnSpc>
              <a:buNone/>
            </a:pPr>
            <a:r>
              <a:rPr lang="en-US" sz="1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Является навигатором в мире образовательных инноваций, помогая педагогам ориентироваться в новых методиках, технологиях и подходах, а также интегрировать их в свою практику</a:t>
            </a:r>
            <a:r>
              <a:rPr lang="en-US" sz="13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.</a:t>
            </a:r>
            <a:endParaRPr lang="en-US" sz="1350" dirty="0"/>
          </a:p>
        </p:txBody>
      </p:sp>
      <p:sp>
        <p:nvSpPr>
          <p:cNvPr id="8" name="Shape 5"/>
          <p:cNvSpPr/>
          <p:nvPr/>
        </p:nvSpPr>
        <p:spPr>
          <a:xfrm>
            <a:off x="7424499" y="2977515"/>
            <a:ext cx="393621" cy="393621"/>
          </a:xfrm>
          <a:prstGeom prst="roundRect">
            <a:avLst>
              <a:gd name="adj" fmla="val 18671"/>
            </a:avLst>
          </a:prstGeom>
          <a:solidFill>
            <a:srgbClr val="F9D2D6"/>
          </a:solidFill>
          <a:ln w="7620">
            <a:solidFill>
              <a:srgbClr val="DFB8BC"/>
            </a:solidFill>
            <a:prstDash val="solid"/>
          </a:ln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3197" y="3001685"/>
            <a:ext cx="276225" cy="34528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7993023" y="3037642"/>
            <a:ext cx="2302312" cy="2877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Открытая Среда</a:t>
            </a:r>
            <a:endParaRPr lang="en-US" sz="1800" dirty="0"/>
          </a:p>
        </p:txBody>
      </p:sp>
      <p:sp>
        <p:nvSpPr>
          <p:cNvPr id="11" name="Text 7"/>
          <p:cNvSpPr/>
          <p:nvPr/>
        </p:nvSpPr>
        <p:spPr>
          <a:xfrm>
            <a:off x="7993023" y="3430310"/>
            <a:ext cx="5937528" cy="11201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200"/>
              </a:lnSpc>
              <a:buNone/>
            </a:pPr>
            <a:r>
              <a:rPr lang="en-US" sz="1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Создает открытую среду (проектные группы, профессиональные обучающиеся сообщества), в которой предусмотрен процесс совместной работы двух или более людей или организаций для достижения общих целей и обмена опытом.</a:t>
            </a:r>
            <a:endParaRPr lang="en-US" sz="1600" dirty="0"/>
          </a:p>
        </p:txBody>
      </p:sp>
      <p:sp>
        <p:nvSpPr>
          <p:cNvPr id="12" name="Shape 8"/>
          <p:cNvSpPr/>
          <p:nvPr/>
        </p:nvSpPr>
        <p:spPr>
          <a:xfrm>
            <a:off x="699849" y="4900374"/>
            <a:ext cx="393621" cy="393621"/>
          </a:xfrm>
          <a:prstGeom prst="roundRect">
            <a:avLst>
              <a:gd name="adj" fmla="val 18671"/>
            </a:avLst>
          </a:prstGeom>
          <a:solidFill>
            <a:srgbClr val="F9D2D6"/>
          </a:solidFill>
          <a:ln w="7620">
            <a:solidFill>
              <a:srgbClr val="DFB8BC"/>
            </a:solidFill>
            <a:prstDash val="solid"/>
          </a:ln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547" y="4924544"/>
            <a:ext cx="276225" cy="345281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1268373" y="4960501"/>
            <a:ext cx="3227665" cy="2877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Индивидуальная Поддержка</a:t>
            </a:r>
            <a:endParaRPr lang="en-US" sz="1800" dirty="0"/>
          </a:p>
        </p:txBody>
      </p:sp>
      <p:sp>
        <p:nvSpPr>
          <p:cNvPr id="15" name="Text 10"/>
          <p:cNvSpPr/>
          <p:nvPr/>
        </p:nvSpPr>
        <p:spPr>
          <a:xfrm>
            <a:off x="1287066" y="5353169"/>
            <a:ext cx="5937409" cy="8401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200"/>
              </a:lnSpc>
              <a:buNone/>
            </a:pPr>
            <a:r>
              <a:rPr lang="en-US" sz="1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Внедряет индивидуализацию методической поддержки через современные формы, такие как коучинг, менторинг и супервизия, адаптированные под конкретные потребности каждого педагога.</a:t>
            </a:r>
            <a:endParaRPr lang="en-US" sz="1600" dirty="0"/>
          </a:p>
        </p:txBody>
      </p:sp>
      <p:sp>
        <p:nvSpPr>
          <p:cNvPr id="16" name="Shape 11"/>
          <p:cNvSpPr/>
          <p:nvPr/>
        </p:nvSpPr>
        <p:spPr>
          <a:xfrm>
            <a:off x="7424499" y="4900374"/>
            <a:ext cx="393621" cy="393621"/>
          </a:xfrm>
          <a:prstGeom prst="roundRect">
            <a:avLst>
              <a:gd name="adj" fmla="val 18671"/>
            </a:avLst>
          </a:prstGeom>
          <a:solidFill>
            <a:srgbClr val="F9D2D6"/>
          </a:solidFill>
          <a:ln w="7620">
            <a:solidFill>
              <a:srgbClr val="DFB8BC"/>
            </a:solidFill>
            <a:prstDash val="solid"/>
          </a:ln>
        </p:spPr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3197" y="4924544"/>
            <a:ext cx="276225" cy="345281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993023" y="4960501"/>
            <a:ext cx="2628305" cy="2877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Оценка по Результатам</a:t>
            </a:r>
            <a:endParaRPr lang="en-US" sz="1800" dirty="0"/>
          </a:p>
        </p:txBody>
      </p:sp>
      <p:sp>
        <p:nvSpPr>
          <p:cNvPr id="19" name="Text 13"/>
          <p:cNvSpPr/>
          <p:nvPr/>
        </p:nvSpPr>
        <p:spPr>
          <a:xfrm>
            <a:off x="7993023" y="5353169"/>
            <a:ext cx="5937528" cy="11201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200"/>
              </a:lnSpc>
              <a:buNone/>
            </a:pPr>
            <a:r>
              <a:rPr lang="en-US" sz="1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Оценивает результативность своей работы не по формальным отчетам, а по реальным изменениям в практике педагогов и, как следствие, в образовательных результатах воспитанников, фокусируясь на измеримом прогрессе.</a:t>
            </a:r>
            <a:endParaRPr lang="en-US" sz="1600" dirty="0"/>
          </a:p>
        </p:txBody>
      </p:sp>
      <p:sp>
        <p:nvSpPr>
          <p:cNvPr id="20" name="Text 14"/>
          <p:cNvSpPr/>
          <p:nvPr/>
        </p:nvSpPr>
        <p:spPr>
          <a:xfrm>
            <a:off x="590431" y="6700599"/>
            <a:ext cx="13623409" cy="1305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buNone/>
            </a:pP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Методическая работа сегодня — это не просто система мероприятий, а стратегическая </a:t>
            </a:r>
            <a:r>
              <a:rPr lang="en-US" b="1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инициатива</a:t>
            </a: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по созданию культурной и профессиональной среды, где каждый педагог может </a:t>
            </a:r>
            <a:r>
              <a:rPr lang="en-US" b="1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расти</a:t>
            </a: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, экспериментировать, учиться на ошибках и </a:t>
            </a:r>
            <a:r>
              <a:rPr lang="en-US" b="1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достигать </a:t>
            </a: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новых высот, полностью реализуя свой потенциал. </a:t>
            </a:r>
            <a:endParaRPr lang="ru-RU" dirty="0" smtClean="0">
              <a:solidFill>
                <a:srgbClr val="3B3535"/>
              </a:solidFill>
              <a:latin typeface="Sora Light" pitchFamily="34" charset="0"/>
              <a:ea typeface="Sora Light" pitchFamily="34" charset="-122"/>
              <a:cs typeface="Sora Light" pitchFamily="34" charset="-120"/>
            </a:endParaRPr>
          </a:p>
          <a:p>
            <a:pPr marL="0" indent="0" algn="just">
              <a:buNone/>
            </a:pPr>
            <a:r>
              <a:rPr lang="en-US" dirty="0" err="1" smtClean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Это</a:t>
            </a:r>
            <a:r>
              <a:rPr lang="en-US" dirty="0" smtClean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важнейшая </a:t>
            </a:r>
            <a:r>
              <a:rPr lang="en-US" b="1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инвестиция</a:t>
            </a: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в человеческий капитал системы образования, обеспечивающая ее устойчивое развитие.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00549" y="479346"/>
            <a:ext cx="11192589" cy="6235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3900" b="1" dirty="0">
                <a:solidFill>
                  <a:srgbClr val="1F1E1E"/>
                </a:solidFill>
                <a:latin typeface="Sora Light" panose="020B0604020202020204" charset="0"/>
                <a:ea typeface="Sora Semi Bold" pitchFamily="34" charset="-122"/>
                <a:cs typeface="Sora Light" panose="020B0604020202020204" charset="0"/>
              </a:rPr>
              <a:t>Критерии Эффективности: Фокус на Результат</a:t>
            </a:r>
            <a:endParaRPr lang="en-US" sz="3900" b="1" dirty="0">
              <a:latin typeface="Sora Light" panose="020B0604020202020204" charset="0"/>
              <a:cs typeface="Sora Light" panose="020B060402020202020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605909" y="1492131"/>
            <a:ext cx="13113782" cy="9097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350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Самый важный пункт в оценке методической работы — это смещение фокуса с оценки процесса на оценку реального результата. Ориентиры результативности должны быть четко определены и измеримы, отражая истинное влияние на образовательный процесс и развитие каждого ребенка.</a:t>
            </a:r>
            <a:endParaRPr lang="en-US" sz="2000" dirty="0"/>
          </a:p>
        </p:txBody>
      </p:sp>
      <p:sp>
        <p:nvSpPr>
          <p:cNvPr id="4" name="Shape 2"/>
          <p:cNvSpPr/>
          <p:nvPr/>
        </p:nvSpPr>
        <p:spPr>
          <a:xfrm>
            <a:off x="687308" y="2940367"/>
            <a:ext cx="426482" cy="426482"/>
          </a:xfrm>
          <a:prstGeom prst="roundRect">
            <a:avLst>
              <a:gd name="adj" fmla="val 18670"/>
            </a:avLst>
          </a:prstGeom>
          <a:solidFill>
            <a:srgbClr val="F9D2D6"/>
          </a:solidFill>
          <a:ln w="7620">
            <a:solidFill>
              <a:srgbClr val="DFB8BC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377076" y="2956679"/>
            <a:ext cx="3597235" cy="623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Sora Light" panose="020B0604020202020204" charset="0"/>
                <a:ea typeface="Sora Semi Bold" pitchFamily="34" charset="-122"/>
                <a:cs typeface="Sora Light" panose="020B0604020202020204" charset="0"/>
              </a:rPr>
              <a:t>Рост Профессиональной Компетентности</a:t>
            </a:r>
            <a:endParaRPr lang="en-US" sz="2000" dirty="0">
              <a:latin typeface="Sora Light" panose="020B0604020202020204" charset="0"/>
              <a:cs typeface="Sora Light" panose="020B060402020202020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113790" y="3652600"/>
            <a:ext cx="3742690" cy="21227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350"/>
              </a:lnSpc>
              <a:buNone/>
            </a:pP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Не «посещаемость мероприятий», а </a:t>
            </a:r>
            <a:r>
              <a:rPr lang="en-US" dirty="0">
                <a:solidFill>
                  <a:srgbClr val="403CCF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реальный рост профессиональной компетентности</a:t>
            </a: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педагогов, их способность применять новые знания и навыки на практике, демонстрируя улучшение качества образовательной деятельности.</a:t>
            </a:r>
            <a:endParaRPr lang="en-US" dirty="0"/>
          </a:p>
        </p:txBody>
      </p:sp>
      <p:sp>
        <p:nvSpPr>
          <p:cNvPr id="7" name="Shape 5"/>
          <p:cNvSpPr/>
          <p:nvPr/>
        </p:nvSpPr>
        <p:spPr>
          <a:xfrm>
            <a:off x="5299948" y="2964576"/>
            <a:ext cx="426482" cy="426482"/>
          </a:xfrm>
          <a:prstGeom prst="roundRect">
            <a:avLst>
              <a:gd name="adj" fmla="val 18670"/>
            </a:avLst>
          </a:prstGeom>
          <a:solidFill>
            <a:srgbClr val="F9D2D6"/>
          </a:solidFill>
          <a:ln w="7620">
            <a:solidFill>
              <a:srgbClr val="DFB8BC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936297" y="2956679"/>
            <a:ext cx="3597235" cy="623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Sora Light" panose="020B0604020202020204" charset="0"/>
                <a:ea typeface="Sora Semi Bold" pitchFamily="34" charset="-122"/>
                <a:cs typeface="Sora Light" panose="020B0604020202020204" charset="0"/>
              </a:rPr>
              <a:t>Возможности и Активность Объединений</a:t>
            </a:r>
            <a:endParaRPr lang="en-US" sz="2000" dirty="0">
              <a:latin typeface="Sora Light" panose="020B0604020202020204" charset="0"/>
              <a:cs typeface="Sora Light" panose="020B060402020202020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824537" y="3732332"/>
            <a:ext cx="3597235" cy="21227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350"/>
              </a:lnSpc>
              <a:buNone/>
            </a:pP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Не «факт создания объединения», а </a:t>
            </a:r>
            <a:r>
              <a:rPr lang="en-US" dirty="0">
                <a:solidFill>
                  <a:srgbClr val="403CCF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возможности и активность</a:t>
            </a: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этих объединений, выражающиеся в реализованных проектах, инициативах и их влиянии на образовательную среду и развитие детей.</a:t>
            </a:r>
            <a:endParaRPr lang="en-US" dirty="0"/>
          </a:p>
        </p:txBody>
      </p:sp>
      <p:sp>
        <p:nvSpPr>
          <p:cNvPr id="10" name="Shape 8"/>
          <p:cNvSpPr/>
          <p:nvPr/>
        </p:nvSpPr>
        <p:spPr>
          <a:xfrm>
            <a:off x="9675336" y="2964576"/>
            <a:ext cx="426482" cy="426482"/>
          </a:xfrm>
          <a:prstGeom prst="roundRect">
            <a:avLst>
              <a:gd name="adj" fmla="val 18670"/>
            </a:avLst>
          </a:prstGeom>
          <a:solidFill>
            <a:srgbClr val="F9D2D6"/>
          </a:solidFill>
          <a:ln w="7620">
            <a:solidFill>
              <a:srgbClr val="DFB8BC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10298034" y="2907030"/>
            <a:ext cx="3597354" cy="623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Sora Light" panose="020B0604020202020204" charset="0"/>
                <a:ea typeface="Sora Semi Bold" pitchFamily="34" charset="-122"/>
                <a:cs typeface="Sora Light" panose="020B0604020202020204" charset="0"/>
              </a:rPr>
              <a:t>Динамика Качества Процесса и Развития Детей</a:t>
            </a:r>
            <a:endParaRPr lang="en-US" sz="2000" dirty="0">
              <a:latin typeface="Sora Light" panose="020B0604020202020204" charset="0"/>
              <a:cs typeface="Sora Light" panose="020B060402020202020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10203736" y="3732332"/>
            <a:ext cx="3597354" cy="1819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350"/>
              </a:lnSpc>
              <a:buNone/>
            </a:pP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Не «отчет о проведенной работе», а </a:t>
            </a:r>
            <a:r>
              <a:rPr lang="en-US" dirty="0">
                <a:solidFill>
                  <a:srgbClr val="403CCF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динамика качества</a:t>
            </a: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образовательного процесса и </a:t>
            </a:r>
            <a:r>
              <a:rPr lang="en-US" dirty="0">
                <a:solidFill>
                  <a:srgbClr val="403CCF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уровень развития детей</a:t>
            </a: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. Это включает анализ прогресса каждого ребенка по ключевым показателям.</a:t>
            </a: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1022588" y="6411456"/>
            <a:ext cx="13113782" cy="9097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buNone/>
            </a:pPr>
            <a:r>
              <a:rPr lang="en-US" sz="20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Именно </a:t>
            </a:r>
            <a:r>
              <a:rPr lang="en-US" sz="2000" dirty="0">
                <a:solidFill>
                  <a:srgbClr val="403CCF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уровень развития детей</a:t>
            </a:r>
            <a:r>
              <a:rPr lang="en-US" sz="20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является конечным и главным критерием эффективности всей методической работы. Все остальные аспекты, такие как рост мастерства педагогов, обновление содержания и внедрение новых технологий, являются промежуточными, но абсолютно необходимыми ступенями к этой высшей цели, обеспечивая ее достижение.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18479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79095" y="1445419"/>
            <a:ext cx="5506760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4000" b="1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Взаимосвязь Элементов: Шестерни Развития</a:t>
            </a:r>
            <a:endParaRPr lang="en-US" sz="4000" b="1" dirty="0"/>
          </a:p>
        </p:txBody>
      </p:sp>
      <p:sp>
        <p:nvSpPr>
          <p:cNvPr id="4" name="Text 1"/>
          <p:cNvSpPr/>
          <p:nvPr/>
        </p:nvSpPr>
        <p:spPr>
          <a:xfrm>
            <a:off x="379095" y="1899285"/>
            <a:ext cx="13872210" cy="9455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buNone/>
            </a:pP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Методическая служба — это сложный, но гармоничный механизм, где каждый элемент взаимосвязан и влияет на общий результат. Представим ее как систему из четырех взаимодействующих шестерен, каждая из которых играет свою уникальную роль в достижении главной цели — всестороннего развития ребенка.</a:t>
            </a:r>
            <a:endParaRPr lang="en-US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022" y="1495674"/>
            <a:ext cx="9512292" cy="6568146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2786744" y="6187845"/>
            <a:ext cx="3285278" cy="4107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5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Модель и концепт</a:t>
            </a:r>
            <a:endParaRPr lang="en-US" sz="1400" dirty="0"/>
          </a:p>
        </p:txBody>
      </p:sp>
      <p:sp>
        <p:nvSpPr>
          <p:cNvPr id="8" name="Text 3"/>
          <p:cNvSpPr/>
          <p:nvPr/>
        </p:nvSpPr>
        <p:spPr>
          <a:xfrm>
            <a:off x="2784327" y="6397442"/>
            <a:ext cx="3343150" cy="3121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350"/>
              </a:lnSpc>
              <a:buNone/>
            </a:pPr>
            <a:r>
              <a:rPr lang="en-US" sz="10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Цели, задачи, принципы</a:t>
            </a:r>
            <a:endParaRPr lang="en-US" sz="1050" dirty="0"/>
          </a:p>
        </p:txBody>
      </p:sp>
      <p:sp>
        <p:nvSpPr>
          <p:cNvPr id="10" name="Text 4"/>
          <p:cNvSpPr/>
          <p:nvPr/>
        </p:nvSpPr>
        <p:spPr>
          <a:xfrm>
            <a:off x="4803894" y="2930845"/>
            <a:ext cx="3285278" cy="4107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5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Методы работы</a:t>
            </a:r>
            <a:endParaRPr lang="en-US" sz="1400" dirty="0"/>
          </a:p>
        </p:txBody>
      </p:sp>
      <p:sp>
        <p:nvSpPr>
          <p:cNvPr id="11" name="Text 5"/>
          <p:cNvSpPr/>
          <p:nvPr/>
        </p:nvSpPr>
        <p:spPr>
          <a:xfrm>
            <a:off x="4775066" y="3186647"/>
            <a:ext cx="3343150" cy="3121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350"/>
              </a:lnSpc>
              <a:buNone/>
            </a:pPr>
            <a:r>
              <a:rPr lang="en-US" sz="10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Семинары, анализ, группы</a:t>
            </a:r>
            <a:endParaRPr lang="en-US" sz="1050" dirty="0"/>
          </a:p>
        </p:txBody>
      </p:sp>
      <p:sp>
        <p:nvSpPr>
          <p:cNvPr id="13" name="Text 6"/>
          <p:cNvSpPr/>
          <p:nvPr/>
        </p:nvSpPr>
        <p:spPr>
          <a:xfrm>
            <a:off x="6935882" y="6076869"/>
            <a:ext cx="3285278" cy="4107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5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Педагог</a:t>
            </a:r>
            <a:endParaRPr lang="en-US" sz="1400" dirty="0"/>
          </a:p>
        </p:txBody>
      </p:sp>
      <p:sp>
        <p:nvSpPr>
          <p:cNvPr id="14" name="Text 7"/>
          <p:cNvSpPr/>
          <p:nvPr/>
        </p:nvSpPr>
        <p:spPr>
          <a:xfrm>
            <a:off x="6897374" y="6324473"/>
            <a:ext cx="3343150" cy="6242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350"/>
              </a:lnSpc>
              <a:buNone/>
            </a:pPr>
            <a:r>
              <a:rPr lang="en-US" sz="10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Компетентность и мастерство</a:t>
            </a:r>
            <a:endParaRPr lang="en-US" sz="1050" dirty="0"/>
          </a:p>
        </p:txBody>
      </p:sp>
      <p:sp>
        <p:nvSpPr>
          <p:cNvPr id="16" name="Text 8"/>
          <p:cNvSpPr/>
          <p:nvPr/>
        </p:nvSpPr>
        <p:spPr>
          <a:xfrm>
            <a:off x="8972504" y="3002760"/>
            <a:ext cx="3285278" cy="4107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5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Ребёнок</a:t>
            </a:r>
            <a:endParaRPr lang="en-US" sz="1400" dirty="0"/>
          </a:p>
        </p:txBody>
      </p:sp>
      <p:sp>
        <p:nvSpPr>
          <p:cNvPr id="17" name="Text 9"/>
          <p:cNvSpPr/>
          <p:nvPr/>
        </p:nvSpPr>
        <p:spPr>
          <a:xfrm>
            <a:off x="8943676" y="3233258"/>
            <a:ext cx="3343150" cy="3121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350"/>
              </a:lnSpc>
              <a:buNone/>
            </a:pPr>
            <a:r>
              <a:rPr lang="en-US" sz="10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Успех, развитие, интерес</a:t>
            </a:r>
            <a:endParaRPr lang="en-US" sz="1050" dirty="0"/>
          </a:p>
        </p:txBody>
      </p:sp>
      <p:sp>
        <p:nvSpPr>
          <p:cNvPr id="18" name="Text 10"/>
          <p:cNvSpPr/>
          <p:nvPr/>
        </p:nvSpPr>
        <p:spPr>
          <a:xfrm>
            <a:off x="379095" y="6669804"/>
            <a:ext cx="13872210" cy="303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0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Эта метафора подчеркивает, что методическая служба — это не абстракция, а практический инструмент развития, который требует осознанного проектирования (выбор модели, создание концепции) и постоянной ориентации на измеримый результат. В конечном счете, этот результат выражается в успехах, развитии и интересе каждого ребенка в детском саду, подтверждая ценность и значимость методической работы как фундаментального элемента образовательной системы.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635913"/>
            <a:ext cx="12037695" cy="6235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3900" b="1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Миссия и Новые Ценности Методической Работы</a:t>
            </a:r>
            <a:endParaRPr lang="en-US" sz="3900" b="1" dirty="0"/>
          </a:p>
        </p:txBody>
      </p:sp>
      <p:sp>
        <p:nvSpPr>
          <p:cNvPr id="3" name="Text 1"/>
          <p:cNvSpPr/>
          <p:nvPr/>
        </p:nvSpPr>
        <p:spPr>
          <a:xfrm>
            <a:off x="758309" y="1419191"/>
            <a:ext cx="13018651" cy="9097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350"/>
              </a:lnSpc>
              <a:buNone/>
            </a:pPr>
            <a:r>
              <a:rPr lang="en-US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Основная </a:t>
            </a:r>
            <a:r>
              <a:rPr lang="en-US" b="1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миссия</a:t>
            </a:r>
            <a:r>
              <a:rPr lang="en-US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методической службы — это не только содействие комплексному развитию образовательного учреждения, но и оказание адресной помощи педагогам и руководителям в развитии их профессионального мастерства, а также повышении творческого потенциала. Эта миссия трансформируется в свете новых образовательных вызовов.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hape 2"/>
          <p:cNvSpPr/>
          <p:nvPr/>
        </p:nvSpPr>
        <p:spPr>
          <a:xfrm>
            <a:off x="687189" y="2742604"/>
            <a:ext cx="4244816" cy="2799398"/>
          </a:xfrm>
          <a:prstGeom prst="roundRect">
            <a:avLst>
              <a:gd name="adj" fmla="val 2844"/>
            </a:avLst>
          </a:prstGeom>
          <a:solidFill>
            <a:srgbClr val="F9D2D6"/>
          </a:solidFill>
          <a:ln w="7620">
            <a:solidFill>
              <a:srgbClr val="DFB8BC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955477" y="2958703"/>
            <a:ext cx="568643" cy="568643"/>
          </a:xfrm>
          <a:prstGeom prst="roundRect">
            <a:avLst>
              <a:gd name="adj" fmla="val 16078780"/>
            </a:avLst>
          </a:prstGeom>
          <a:solidFill>
            <a:srgbClr val="DA1B2E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806" y="3083123"/>
            <a:ext cx="255865" cy="319802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955477" y="3716893"/>
            <a:ext cx="3850481" cy="623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Комплексное Развитие Учреждения</a:t>
            </a:r>
            <a:endParaRPr lang="en-US" sz="1950" dirty="0"/>
          </a:p>
        </p:txBody>
      </p:sp>
      <p:sp>
        <p:nvSpPr>
          <p:cNvPr id="8" name="Text 5"/>
          <p:cNvSpPr/>
          <p:nvPr/>
        </p:nvSpPr>
        <p:spPr>
          <a:xfrm>
            <a:off x="955477" y="4454009"/>
            <a:ext cx="3850481" cy="9097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Содействие гармоничному росту и инновационному развитию образовательной организации в целом.</a:t>
            </a:r>
            <a:endParaRPr lang="en-US" sz="1450" dirty="0"/>
          </a:p>
        </p:txBody>
      </p:sp>
      <p:sp>
        <p:nvSpPr>
          <p:cNvPr id="9" name="Shape 6"/>
          <p:cNvSpPr/>
          <p:nvPr/>
        </p:nvSpPr>
        <p:spPr>
          <a:xfrm>
            <a:off x="5192673" y="2761536"/>
            <a:ext cx="4244935" cy="2799398"/>
          </a:xfrm>
          <a:prstGeom prst="roundRect">
            <a:avLst>
              <a:gd name="adj" fmla="val 2844"/>
            </a:avLst>
          </a:prstGeom>
          <a:solidFill>
            <a:srgbClr val="F9D2D6"/>
          </a:solidFill>
          <a:ln w="7620">
            <a:solidFill>
              <a:srgbClr val="DFB8BC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5389840" y="2958703"/>
            <a:ext cx="568643" cy="568643"/>
          </a:xfrm>
          <a:prstGeom prst="roundRect">
            <a:avLst>
              <a:gd name="adj" fmla="val 16078780"/>
            </a:avLst>
          </a:prstGeom>
          <a:solidFill>
            <a:srgbClr val="DA1B2E"/>
          </a:solidFill>
          <a:ln/>
        </p:spPr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6169" y="3083123"/>
            <a:ext cx="255865" cy="319802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5389840" y="3716893"/>
            <a:ext cx="3579852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Адресная Помощь Педагогам</a:t>
            </a:r>
            <a:endParaRPr lang="en-US" sz="1950" dirty="0"/>
          </a:p>
        </p:txBody>
      </p:sp>
      <p:sp>
        <p:nvSpPr>
          <p:cNvPr id="13" name="Text 9"/>
          <p:cNvSpPr/>
          <p:nvPr/>
        </p:nvSpPr>
        <p:spPr>
          <a:xfrm>
            <a:off x="5389840" y="4142303"/>
            <a:ext cx="3850600" cy="12130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Индивидуальная поддержка в повышении профессионального мастерства и раскрытии творческого потенциала.</a:t>
            </a:r>
            <a:endParaRPr lang="en-US" sz="1450" dirty="0"/>
          </a:p>
        </p:txBody>
      </p:sp>
      <p:sp>
        <p:nvSpPr>
          <p:cNvPr id="14" name="Shape 10"/>
          <p:cNvSpPr/>
          <p:nvPr/>
        </p:nvSpPr>
        <p:spPr>
          <a:xfrm>
            <a:off x="9627156" y="2761536"/>
            <a:ext cx="4244816" cy="2799398"/>
          </a:xfrm>
          <a:prstGeom prst="roundRect">
            <a:avLst>
              <a:gd name="adj" fmla="val 2844"/>
            </a:avLst>
          </a:prstGeom>
          <a:solidFill>
            <a:srgbClr val="F9D2D6"/>
          </a:solidFill>
          <a:ln w="7620">
            <a:solidFill>
              <a:srgbClr val="DFB8BC"/>
            </a:solidFill>
            <a:prstDash val="solid"/>
          </a:ln>
        </p:spPr>
      </p:sp>
      <p:sp>
        <p:nvSpPr>
          <p:cNvPr id="15" name="Shape 11"/>
          <p:cNvSpPr/>
          <p:nvPr/>
        </p:nvSpPr>
        <p:spPr>
          <a:xfrm>
            <a:off x="9824323" y="2958703"/>
            <a:ext cx="568643" cy="568643"/>
          </a:xfrm>
          <a:prstGeom prst="roundRect">
            <a:avLst>
              <a:gd name="adj" fmla="val 16078780"/>
            </a:avLst>
          </a:prstGeom>
          <a:solidFill>
            <a:srgbClr val="DA1B2E"/>
          </a:solidFill>
          <a:ln/>
        </p:spPr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0652" y="3083123"/>
            <a:ext cx="255865" cy="319802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9824323" y="3716893"/>
            <a:ext cx="2494359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Педагог как Субъект</a:t>
            </a:r>
            <a:endParaRPr lang="en-US" sz="1950" dirty="0"/>
          </a:p>
        </p:txBody>
      </p:sp>
      <p:sp>
        <p:nvSpPr>
          <p:cNvPr id="18" name="Text 13"/>
          <p:cNvSpPr/>
          <p:nvPr/>
        </p:nvSpPr>
        <p:spPr>
          <a:xfrm>
            <a:off x="9824323" y="4142303"/>
            <a:ext cx="3850481" cy="12130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Подготовка педагога к активной роли в профессиональной деятельности, социальной жизни и личностной самореализации.</a:t>
            </a:r>
            <a:endParaRPr lang="en-US" sz="1450" dirty="0"/>
          </a:p>
        </p:txBody>
      </p:sp>
      <p:sp>
        <p:nvSpPr>
          <p:cNvPr id="19" name="Text 14"/>
          <p:cNvSpPr/>
          <p:nvPr/>
        </p:nvSpPr>
        <p:spPr>
          <a:xfrm>
            <a:off x="758309" y="5774174"/>
            <a:ext cx="13113782" cy="22928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350"/>
              </a:lnSpc>
              <a:buNone/>
            </a:pPr>
            <a:r>
              <a:rPr lang="en-US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Новые ценности методической работы определяются исходя из </a:t>
            </a:r>
            <a:r>
              <a:rPr lang="en-US" b="1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цели</a:t>
            </a:r>
            <a:r>
              <a:rPr lang="en-US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: подготовка педагога как субъекта профессиональной деятельности, социальной жизни, субъекта личностной самореализации, самоактуализации и самоорганизации. Повышение качества профессионального уровня и педагогического мастерства воспитателей рассматривается не только как процесс накопления знаний, а как </a:t>
            </a:r>
            <a:r>
              <a:rPr lang="en-US" b="1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процесс углубленного проникновения в сущность новых технологий</a:t>
            </a:r>
            <a:r>
              <a:rPr lang="en-US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. Такая переориентация методической работы определяет необходимость нового качества формируемых в ее процессе профессионально-личностных характеристик, профессиональной самоорганизации, ключевых компетенций и педагогического творчества современного педагога.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5929" y="537679"/>
            <a:ext cx="10821472" cy="6235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3900" b="1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Кому и Как Помогает Методическая Служба?</a:t>
            </a:r>
            <a:endParaRPr lang="en-US" sz="3900" b="1" dirty="0"/>
          </a:p>
        </p:txBody>
      </p:sp>
      <p:sp>
        <p:nvSpPr>
          <p:cNvPr id="3" name="Text 1"/>
          <p:cNvSpPr/>
          <p:nvPr/>
        </p:nvSpPr>
        <p:spPr>
          <a:xfrm>
            <a:off x="750689" y="1818595"/>
            <a:ext cx="13113782" cy="1341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35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Методическая служба — это не просто «отдел кадров для учителей», а </a:t>
            </a:r>
            <a:r>
              <a:rPr lang="en-US" sz="2000" b="1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стратегический </a:t>
            </a:r>
            <a:r>
              <a:rPr lang="en-US" sz="2000" b="1" dirty="0" err="1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ресурс</a:t>
            </a:r>
            <a:r>
              <a:rPr lang="en-US" sz="2000" b="1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развития</a:t>
            </a:r>
            <a:r>
              <a:rPr lang="ru-RU" sz="2000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учреждения</a:t>
            </a:r>
            <a:r>
              <a:rPr lang="en-US" sz="2000" dirty="0" smtClean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, </a:t>
            </a:r>
            <a:r>
              <a:rPr lang="en-US" sz="2000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который работает на стыке науки, практики и управления, обеспечивая </a:t>
            </a:r>
            <a:r>
              <a:rPr lang="en-US" sz="2000" b="1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непрерывный</a:t>
            </a:r>
            <a:r>
              <a:rPr lang="en-US" sz="2000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профессиональный рост и, в конечном счете, </a:t>
            </a:r>
            <a:r>
              <a:rPr lang="en-US" sz="2000" b="1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качество образования для детей</a:t>
            </a:r>
            <a:r>
              <a:rPr lang="en-US" sz="2000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. В современных условиях ее роль только возрастает в связи с быстрыми изменениями в образовательных стандартах и технологиях.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Shape 2"/>
          <p:cNvSpPr/>
          <p:nvPr/>
        </p:nvSpPr>
        <p:spPr>
          <a:xfrm>
            <a:off x="750689" y="3972441"/>
            <a:ext cx="13113782" cy="2562701"/>
          </a:xfrm>
          <a:prstGeom prst="roundRect">
            <a:avLst>
              <a:gd name="adj" fmla="val 3107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765929" y="3903821"/>
            <a:ext cx="13098542" cy="84915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4"/>
          <p:cNvSpPr/>
          <p:nvPr/>
        </p:nvSpPr>
        <p:spPr>
          <a:xfrm>
            <a:off x="955596" y="4025146"/>
            <a:ext cx="3546634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Педагоги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 5"/>
          <p:cNvSpPr/>
          <p:nvPr/>
        </p:nvSpPr>
        <p:spPr>
          <a:xfrm>
            <a:off x="4888944" y="4025146"/>
            <a:ext cx="8785979" cy="606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350"/>
              </a:lnSpc>
              <a:buNone/>
            </a:pPr>
            <a:r>
              <a:rPr lang="en-US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Консультации по методическим вопросам; Помощь в подготовке к урокам и аттестации; Организация обмена опытом; Создание условий для творчества и инноваций.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hape 6"/>
          <p:cNvSpPr/>
          <p:nvPr/>
        </p:nvSpPr>
        <p:spPr>
          <a:xfrm>
            <a:off x="765929" y="4958080"/>
            <a:ext cx="12908994" cy="76537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955596" y="4874300"/>
            <a:ext cx="3546634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Руководители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 8"/>
          <p:cNvSpPr/>
          <p:nvPr/>
        </p:nvSpPr>
        <p:spPr>
          <a:xfrm>
            <a:off x="4888944" y="4874300"/>
            <a:ext cx="8785979" cy="606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350"/>
              </a:lnSpc>
              <a:buNone/>
            </a:pPr>
            <a:r>
              <a:rPr lang="en-US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Подготовка аналитических материалов для принятия управленческих решений; Помощь в реализации контрольных функций; Методическое сопровождение проектов </a:t>
            </a:r>
            <a:r>
              <a:rPr lang="en-US" dirty="0" err="1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развития</a:t>
            </a:r>
            <a:r>
              <a:rPr lang="en-US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учреждения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Shape 9"/>
          <p:cNvSpPr/>
          <p:nvPr/>
        </p:nvSpPr>
        <p:spPr>
          <a:xfrm>
            <a:off x="765929" y="5723454"/>
            <a:ext cx="13098542" cy="84915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2" name="Text 10"/>
          <p:cNvSpPr/>
          <p:nvPr/>
        </p:nvSpPr>
        <p:spPr>
          <a:xfrm>
            <a:off x="955596" y="5723453"/>
            <a:ext cx="3546634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Образовательное учреждение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11"/>
          <p:cNvSpPr/>
          <p:nvPr/>
        </p:nvSpPr>
        <p:spPr>
          <a:xfrm>
            <a:off x="4888944" y="5723453"/>
            <a:ext cx="8785979" cy="606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350"/>
              </a:lnSpc>
              <a:buNone/>
            </a:pPr>
            <a:r>
              <a:rPr lang="en-US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Обеспечение соответствия деятельности госстандартам; Повышение конкурентоспособности и </a:t>
            </a:r>
            <a:r>
              <a:rPr lang="en-US" dirty="0" err="1" smtClean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репутации</a:t>
            </a:r>
            <a:r>
              <a:rPr lang="en-US" dirty="0" smtClean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; </a:t>
            </a:r>
            <a:r>
              <a:rPr lang="en-US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Создание единой образовательной и методической среды.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3783" y="353854"/>
            <a:ext cx="13107472" cy="6116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00"/>
              </a:lnSpc>
              <a:buNone/>
            </a:pPr>
            <a:r>
              <a:rPr lang="en-US" sz="3850" b="1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Концепция как «Душа» Модели Методической Службы</a:t>
            </a:r>
            <a:endParaRPr lang="en-US" sz="3850" b="1" dirty="0"/>
          </a:p>
        </p:txBody>
      </p:sp>
      <p:sp>
        <p:nvSpPr>
          <p:cNvPr id="3" name="Text 1"/>
          <p:cNvSpPr/>
          <p:nvPr/>
        </p:nvSpPr>
        <p:spPr>
          <a:xfrm>
            <a:off x="766644" y="1461552"/>
            <a:ext cx="12985552" cy="8926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3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Для обеспечения эффективности деятельности методической службы в образовательном учреждении ДОУ </a:t>
            </a:r>
            <a:r>
              <a:rPr lang="en-US" dirty="0" err="1" smtClean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важно</a:t>
            </a:r>
            <a:r>
              <a:rPr lang="en-US" dirty="0" smtClean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создать четкую </a:t>
            </a:r>
            <a:r>
              <a:rPr lang="en-US" b="1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концепцию</a:t>
            </a:r>
            <a:r>
              <a:rPr lang="en-US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. Эта концепция представляет собой совокупность идей, взглядов, представлений, принципов и приоритетных направлений, которые определяют стратегию и тактику работы службы.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hape 2"/>
          <p:cNvSpPr/>
          <p:nvPr/>
        </p:nvSpPr>
        <p:spPr>
          <a:xfrm>
            <a:off x="743783" y="3050619"/>
            <a:ext cx="4256961" cy="2814161"/>
          </a:xfrm>
          <a:prstGeom prst="roundRect">
            <a:avLst>
              <a:gd name="adj" fmla="val 2775"/>
            </a:avLst>
          </a:prstGeom>
          <a:solidFill>
            <a:srgbClr val="FFFFFF"/>
          </a:solidFill>
          <a:ln w="22860">
            <a:solidFill>
              <a:srgbClr val="DFB8BC"/>
            </a:solidFill>
            <a:prstDash val="solid"/>
          </a:ln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82" y="2961918"/>
            <a:ext cx="223123" cy="223123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323" y="5730359"/>
            <a:ext cx="223123" cy="22312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045488" y="3352324"/>
            <a:ext cx="3653552" cy="6115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«Ради чего мы создаем методическую службу?»</a:t>
            </a:r>
            <a:endParaRPr lang="en-US" sz="1900" dirty="0"/>
          </a:p>
        </p:txBody>
      </p:sp>
      <p:sp>
        <p:nvSpPr>
          <p:cNvPr id="8" name="Text 4"/>
          <p:cNvSpPr/>
          <p:nvPr/>
        </p:nvSpPr>
        <p:spPr>
          <a:xfrm>
            <a:off x="1045488" y="4075390"/>
            <a:ext cx="3653552" cy="8926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Этот вопрос определяет </a:t>
            </a:r>
            <a:r>
              <a:rPr lang="en-US" sz="1450" b="1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Цель</a:t>
            </a: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нашей деятельности, формируя основу для всех последующих шагов и инициатив.</a:t>
            </a:r>
            <a:endParaRPr lang="en-US" sz="1450" dirty="0"/>
          </a:p>
        </p:txBody>
      </p:sp>
      <p:sp>
        <p:nvSpPr>
          <p:cNvPr id="9" name="Shape 5"/>
          <p:cNvSpPr/>
          <p:nvPr/>
        </p:nvSpPr>
        <p:spPr>
          <a:xfrm>
            <a:off x="5186601" y="3050619"/>
            <a:ext cx="4257080" cy="2814161"/>
          </a:xfrm>
          <a:prstGeom prst="roundRect">
            <a:avLst>
              <a:gd name="adj" fmla="val 2775"/>
            </a:avLst>
          </a:prstGeom>
          <a:solidFill>
            <a:srgbClr val="FFFFFF"/>
          </a:solidFill>
          <a:ln w="22860">
            <a:solidFill>
              <a:srgbClr val="DFB8BC"/>
            </a:solidFill>
            <a:prstDash val="solid"/>
          </a:ln>
        </p:spPr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899" y="2961918"/>
            <a:ext cx="223123" cy="223123"/>
          </a:xfrm>
          <a:prstGeom prst="rect">
            <a:avLst/>
          </a:prstGeom>
        </p:spPr>
      </p:pic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9259" y="5730359"/>
            <a:ext cx="223123" cy="223123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5488305" y="3352324"/>
            <a:ext cx="3653671" cy="6115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«На каких принципах мы будем строить работу?»</a:t>
            </a:r>
            <a:endParaRPr lang="en-US" sz="1900" dirty="0"/>
          </a:p>
        </p:txBody>
      </p:sp>
      <p:sp>
        <p:nvSpPr>
          <p:cNvPr id="13" name="Text 7"/>
          <p:cNvSpPr/>
          <p:nvPr/>
        </p:nvSpPr>
        <p:spPr>
          <a:xfrm>
            <a:off x="5407025" y="4075390"/>
            <a:ext cx="3820954" cy="14876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Здесь закладываются </a:t>
            </a:r>
            <a:r>
              <a:rPr lang="en-US" sz="1450" b="1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Принципы</a:t>
            </a: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, такие как рефлексивность, диалог, индивидуальный подход, обеспечивающие этичность и эффективность взаимодействия.</a:t>
            </a:r>
            <a:endParaRPr lang="en-US" sz="1450" dirty="0"/>
          </a:p>
        </p:txBody>
      </p:sp>
      <p:sp>
        <p:nvSpPr>
          <p:cNvPr id="14" name="Shape 8"/>
          <p:cNvSpPr/>
          <p:nvPr/>
        </p:nvSpPr>
        <p:spPr>
          <a:xfrm>
            <a:off x="9629537" y="3050619"/>
            <a:ext cx="4257080" cy="2814161"/>
          </a:xfrm>
          <a:prstGeom prst="roundRect">
            <a:avLst>
              <a:gd name="adj" fmla="val 2775"/>
            </a:avLst>
          </a:prstGeom>
          <a:solidFill>
            <a:srgbClr val="FFFFFF"/>
          </a:solidFill>
          <a:ln w="22860">
            <a:solidFill>
              <a:srgbClr val="DFB8BC"/>
            </a:solidFill>
            <a:prstDash val="solid"/>
          </a:ln>
        </p:spPr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0835" y="2961918"/>
            <a:ext cx="223123" cy="223123"/>
          </a:xfrm>
          <a:prstGeom prst="rect">
            <a:avLst/>
          </a:prstGeom>
        </p:spPr>
      </p:pic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2195" y="5730359"/>
            <a:ext cx="223123" cy="223123"/>
          </a:xfrm>
          <a:prstGeom prst="rect">
            <a:avLst/>
          </a:prstGeom>
        </p:spPr>
      </p:pic>
      <p:sp>
        <p:nvSpPr>
          <p:cNvPr id="17" name="Text 9"/>
          <p:cNvSpPr/>
          <p:nvPr/>
        </p:nvSpPr>
        <p:spPr>
          <a:xfrm>
            <a:off x="9931241" y="3352324"/>
            <a:ext cx="3653671" cy="6115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«Чему мы отдаем приоритет?»</a:t>
            </a:r>
            <a:endParaRPr lang="en-US" sz="1900" dirty="0"/>
          </a:p>
        </p:txBody>
      </p:sp>
      <p:sp>
        <p:nvSpPr>
          <p:cNvPr id="18" name="Text 10"/>
          <p:cNvSpPr/>
          <p:nvPr/>
        </p:nvSpPr>
        <p:spPr>
          <a:xfrm>
            <a:off x="9931241" y="4075390"/>
            <a:ext cx="3653671" cy="14876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Этот вопрос выявляет </a:t>
            </a:r>
            <a:r>
              <a:rPr lang="en-US" sz="1450" b="1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Приоритетные Направления</a:t>
            </a: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, например, внедрение игровых технологий или развитие инклюзивной практики, фокусируя усилия на наиболее значимых задачах.</a:t>
            </a:r>
            <a:endParaRPr lang="en-US" sz="1450" dirty="0"/>
          </a:p>
        </p:txBody>
      </p:sp>
      <p:sp>
        <p:nvSpPr>
          <p:cNvPr id="19" name="Text 11"/>
          <p:cNvSpPr/>
          <p:nvPr/>
        </p:nvSpPr>
        <p:spPr>
          <a:xfrm>
            <a:off x="766643" y="6449265"/>
            <a:ext cx="13142833" cy="11901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3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Без ясно сформулированной концепции методическая служба рискует превратиться в набор разрозненных мероприятий, лишенных единой логики и стратегической направленности. Концепция придает </a:t>
            </a:r>
            <a:r>
              <a:rPr lang="en-US" b="1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смысл и структуру </a:t>
            </a:r>
            <a:r>
              <a:rPr lang="en-US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всей работе, обеспечивая ее целенаправленность и измеримость результатов. Она является внутренним документом, который служит ориентиром для всех участников образовательного процесса.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7456" y="486132"/>
            <a:ext cx="13435489" cy="982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850"/>
              </a:lnSpc>
              <a:buNone/>
            </a:pPr>
            <a:r>
              <a:rPr lang="ru-RU" sz="3050" b="1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От Традиций к Современности: Изменения в Методической Работе</a:t>
            </a:r>
          </a:p>
        </p:txBody>
      </p:sp>
      <p:sp>
        <p:nvSpPr>
          <p:cNvPr id="3" name="Text 1"/>
          <p:cNvSpPr/>
          <p:nvPr/>
        </p:nvSpPr>
        <p:spPr>
          <a:xfrm>
            <a:off x="605077" y="1185227"/>
            <a:ext cx="13283644" cy="1616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В современном образовании происходит фундаментальный сдвиг в понимании роли методической работы. Если ранее она воспринималась как система повышения квалификации, диктуемая «сверху», то сегодня акцент смещается на поддержку и создание условий для саморазвития педагога. Это не просто эволюция, а качественный переход от парадигмы «педагога-исполнителя» к концепции «педагога-творца, рефлексирующего профессионала», активно формирующего свой профессиональный путь.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2"/>
          <p:cNvSpPr/>
          <p:nvPr/>
        </p:nvSpPr>
        <p:spPr>
          <a:xfrm>
            <a:off x="597456" y="2801898"/>
            <a:ext cx="2634139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Традиционный подход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597456" y="3246001"/>
            <a:ext cx="6535579" cy="717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1850"/>
              </a:lnSpc>
              <a:buNone/>
            </a:pPr>
            <a:r>
              <a:rPr lang="en-US" sz="1600" b="1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Цель:</a:t>
            </a:r>
            <a:r>
              <a:rPr lang="en-US" sz="1600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Повышение квалификации, накопление знаний. Основное внимание уделялось передаче стандартизированных знаний и навыков, необходимых для выполнения предписанных функций.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Text 4"/>
          <p:cNvSpPr/>
          <p:nvPr/>
        </p:nvSpPr>
        <p:spPr>
          <a:xfrm>
            <a:off x="597456" y="4097655"/>
            <a:ext cx="6535579" cy="717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1850"/>
              </a:lnSpc>
              <a:buNone/>
            </a:pPr>
            <a:r>
              <a:rPr lang="en-US" sz="1600" b="1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Содержание:</a:t>
            </a:r>
            <a:r>
              <a:rPr lang="en-US" sz="1600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Передача готовых методик, инструктаж. Методическая работа сводилась к трансляции утвержденных программ и инструкций, без глубокого анализа их сущности или возможности адаптации.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ext 5"/>
          <p:cNvSpPr/>
          <p:nvPr/>
        </p:nvSpPr>
        <p:spPr>
          <a:xfrm>
            <a:off x="597456" y="5044479"/>
            <a:ext cx="6535579" cy="717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1850"/>
              </a:lnSpc>
              <a:buNone/>
            </a:pPr>
            <a:r>
              <a:rPr lang="en-US" sz="1600" b="1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Форма:</a:t>
            </a:r>
            <a:r>
              <a:rPr lang="en-US" sz="1600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Преимущественно лекции, пассивное потребление информации. Обучение носило директивный характер, где педагог выступал в роли пассивного слушателя, поглощающего информацию.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ext 6"/>
          <p:cNvSpPr/>
          <p:nvPr/>
        </p:nvSpPr>
        <p:spPr>
          <a:xfrm>
            <a:off x="597456" y="5800963"/>
            <a:ext cx="6535579" cy="478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1850"/>
              </a:lnSpc>
              <a:buNone/>
            </a:pPr>
            <a:r>
              <a:rPr lang="en-US" sz="1600" b="1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Роль педагога:</a:t>
            </a:r>
            <a:r>
              <a:rPr lang="en-US" sz="1600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Объект обучения, исполнитель. Педагог рассматривался как получатель директив, чья задача — строго следовать установленным правилам и методикам.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 7"/>
          <p:cNvSpPr/>
          <p:nvPr/>
        </p:nvSpPr>
        <p:spPr>
          <a:xfrm>
            <a:off x="592933" y="6533078"/>
            <a:ext cx="6535579" cy="717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1850"/>
              </a:lnSpc>
              <a:buNone/>
            </a:pPr>
            <a:r>
              <a:rPr lang="en-US" sz="1600" b="1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Критерий успеха:</a:t>
            </a:r>
            <a:r>
              <a:rPr lang="en-US" sz="1600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Усвоение программы, количество проведенных мероприятий. Эффективность измерялась формальными показателями: прохождением курсов, числом проведенных уроков или мероприятий.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Text 8"/>
          <p:cNvSpPr/>
          <p:nvPr/>
        </p:nvSpPr>
        <p:spPr>
          <a:xfrm>
            <a:off x="7494112" y="2578378"/>
            <a:ext cx="2511981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Современный подход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9"/>
          <p:cNvSpPr/>
          <p:nvPr/>
        </p:nvSpPr>
        <p:spPr>
          <a:xfrm>
            <a:off x="7481254" y="2971681"/>
            <a:ext cx="6535579" cy="717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1850"/>
              </a:lnSpc>
              <a:buNone/>
            </a:pPr>
            <a:r>
              <a:rPr lang="en-US" sz="1600" b="1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Цель:</a:t>
            </a:r>
            <a:r>
              <a:rPr lang="en-US" sz="1600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Становление педагога как субъекта профессиональной деятельности, социальной жизни, самореализации. Цель — развитие внутренней мотивации и способности к самостоятельному профессиональному росту.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Text 10"/>
          <p:cNvSpPr/>
          <p:nvPr/>
        </p:nvSpPr>
        <p:spPr>
          <a:xfrm>
            <a:off x="7497366" y="3963234"/>
            <a:ext cx="6535579" cy="9563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1850"/>
              </a:lnSpc>
              <a:buNone/>
            </a:pPr>
            <a:r>
              <a:rPr lang="en-US" sz="1600" b="1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Содержание:</a:t>
            </a:r>
            <a:r>
              <a:rPr lang="en-US" sz="1600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Проникновение в сущность технологий, развитие критического мышления для их адаптации и создания своих. Акцент на глубоком понимании методик, их критическом осмыслении и способности к творческой трансформации и разработке собственных подходов</a:t>
            </a:r>
            <a:r>
              <a:rPr lang="en-US" sz="1150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.</a:t>
            </a:r>
            <a:endParaRPr lang="en-US" sz="1150" dirty="0">
              <a:solidFill>
                <a:schemeClr val="bg1"/>
              </a:solidFill>
            </a:endParaRPr>
          </a:p>
        </p:txBody>
      </p:sp>
      <p:sp>
        <p:nvSpPr>
          <p:cNvPr id="13" name="Text 11"/>
          <p:cNvSpPr/>
          <p:nvPr/>
        </p:nvSpPr>
        <p:spPr>
          <a:xfrm>
            <a:off x="7524592" y="5189735"/>
            <a:ext cx="6535579" cy="717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1850"/>
              </a:lnSpc>
              <a:buNone/>
            </a:pPr>
            <a:r>
              <a:rPr lang="en-US" sz="1600" b="1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Форма:</a:t>
            </a:r>
            <a:r>
              <a:rPr lang="en-US" sz="1600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Активные и интерактивные форматы (</a:t>
            </a:r>
            <a:r>
              <a:rPr lang="en-US" sz="1600" b="1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проектные группы, супервизии, </a:t>
            </a:r>
            <a:r>
              <a:rPr lang="en-US" sz="1600" b="1" dirty="0" err="1" smtClean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коучинг</a:t>
            </a:r>
            <a:r>
              <a:rPr lang="en-US" sz="1600" dirty="0" smtClean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).</a:t>
            </a:r>
            <a:r>
              <a:rPr lang="en-US" sz="1600" dirty="0" err="1" smtClean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Предпочтение</a:t>
            </a:r>
            <a:r>
              <a:rPr lang="en-US" sz="1600" dirty="0" smtClean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отдается формам, стимулирующим активное участие, обмен опытом и совместное творчество</a:t>
            </a:r>
            <a:r>
              <a:rPr lang="en-US" sz="1150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.</a:t>
            </a:r>
            <a:endParaRPr lang="en-US" sz="1150" dirty="0">
              <a:solidFill>
                <a:schemeClr val="bg1"/>
              </a:solidFill>
            </a:endParaRPr>
          </a:p>
        </p:txBody>
      </p:sp>
      <p:sp>
        <p:nvSpPr>
          <p:cNvPr id="14" name="Text 12"/>
          <p:cNvSpPr/>
          <p:nvPr/>
        </p:nvSpPr>
        <p:spPr>
          <a:xfrm>
            <a:off x="7596426" y="6174461"/>
            <a:ext cx="6535579" cy="717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1850"/>
              </a:lnSpc>
              <a:buNone/>
            </a:pPr>
            <a:r>
              <a:rPr lang="en-US" sz="1600" b="1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Роль педагога:</a:t>
            </a:r>
            <a:r>
              <a:rPr lang="en-US" sz="1600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Субъект своего профессионального пути, исследователь, со-автор программ. Педагог становится активным участником образовательного процесса, исследователем и созидателем, формирующим собственную траекторию развития.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Text 13"/>
          <p:cNvSpPr/>
          <p:nvPr/>
        </p:nvSpPr>
        <p:spPr>
          <a:xfrm>
            <a:off x="7603332" y="7214195"/>
            <a:ext cx="6535579" cy="10154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1850"/>
              </a:lnSpc>
              <a:buNone/>
            </a:pPr>
            <a:r>
              <a:rPr lang="en-US" sz="1600" b="1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Критерий успеха:</a:t>
            </a:r>
            <a:r>
              <a:rPr lang="en-US" sz="1600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Рост ключевых компетенций, проявление педагогического творчества и инициативы. Успех определяется не количеством, а качеством — реальным развитием профессиональных навыков и способностью к инновациям.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398805"/>
            <a:ext cx="14219798" cy="734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7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731044"/>
            <a:ext cx="11302841" cy="6235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3900" b="1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Стратегический Выбор Модели: Ключ к Успеху</a:t>
            </a:r>
            <a:endParaRPr lang="en-US" sz="3900" b="1" dirty="0"/>
          </a:p>
        </p:txBody>
      </p:sp>
      <p:sp>
        <p:nvSpPr>
          <p:cNvPr id="3" name="Text 1"/>
          <p:cNvSpPr/>
          <p:nvPr/>
        </p:nvSpPr>
        <p:spPr>
          <a:xfrm>
            <a:off x="758309" y="1733669"/>
            <a:ext cx="13113782" cy="9097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Правильный выбор модели методической службы является ключевым условием ее эффективности. Нет универсальной, единственно верной модели; ее выбор должен быть тщательно продуман и адаптирован к уникальным условиям каждого дошкольного образовательного учреждения (ДОУ), учитывая его специфику и текущие потребности.</a:t>
            </a:r>
            <a:endParaRPr lang="en-US" dirty="0"/>
          </a:p>
        </p:txBody>
      </p:sp>
      <p:sp>
        <p:nvSpPr>
          <p:cNvPr id="4" name="Shape 2"/>
          <p:cNvSpPr/>
          <p:nvPr/>
        </p:nvSpPr>
        <p:spPr>
          <a:xfrm>
            <a:off x="758309" y="3140988"/>
            <a:ext cx="4244816" cy="3537704"/>
          </a:xfrm>
          <a:prstGeom prst="roundRect">
            <a:avLst>
              <a:gd name="adj" fmla="val 3102"/>
            </a:avLst>
          </a:prstGeom>
          <a:solidFill>
            <a:srgbClr val="FFFFFF"/>
          </a:solidFill>
          <a:ln/>
        </p:spPr>
      </p:sp>
      <p:sp>
        <p:nvSpPr>
          <p:cNvPr id="5" name="Shape 3"/>
          <p:cNvSpPr/>
          <p:nvPr/>
        </p:nvSpPr>
        <p:spPr>
          <a:xfrm>
            <a:off x="758309" y="3118128"/>
            <a:ext cx="4244816" cy="91440"/>
          </a:xfrm>
          <a:prstGeom prst="roundRect">
            <a:avLst>
              <a:gd name="adj" fmla="val 87077"/>
            </a:avLst>
          </a:prstGeom>
          <a:solidFill>
            <a:srgbClr val="DA1B2E"/>
          </a:solidFill>
          <a:ln/>
        </p:spPr>
      </p:sp>
      <p:sp>
        <p:nvSpPr>
          <p:cNvPr id="6" name="Shape 4"/>
          <p:cNvSpPr/>
          <p:nvPr/>
        </p:nvSpPr>
        <p:spPr>
          <a:xfrm>
            <a:off x="2596396" y="2856667"/>
            <a:ext cx="568643" cy="568643"/>
          </a:xfrm>
          <a:prstGeom prst="roundRect">
            <a:avLst>
              <a:gd name="adj" fmla="val 160804"/>
            </a:avLst>
          </a:prstGeom>
          <a:solidFill>
            <a:srgbClr val="DA1B2E"/>
          </a:solidFill>
          <a:ln/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013" y="2998827"/>
            <a:ext cx="227409" cy="284321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970717" y="3614857"/>
            <a:ext cx="2494359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Кадровый Состав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970717" y="4040267"/>
            <a:ext cx="3820001" cy="21227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Наличие или отсутствие лидеров-новаторов, количество молодых специалистов, а также общий уровень мотивации и квалификации педагогического коллектива. Модель должна соответствовать текущему уровню развития и потенциалу кадров.</a:t>
            </a:r>
            <a:endParaRPr lang="en-US" sz="1450" dirty="0"/>
          </a:p>
        </p:txBody>
      </p:sp>
      <p:sp>
        <p:nvSpPr>
          <p:cNvPr id="10" name="Shape 7"/>
          <p:cNvSpPr/>
          <p:nvPr/>
        </p:nvSpPr>
        <p:spPr>
          <a:xfrm>
            <a:off x="5192673" y="3140988"/>
            <a:ext cx="4244935" cy="3537704"/>
          </a:xfrm>
          <a:prstGeom prst="roundRect">
            <a:avLst>
              <a:gd name="adj" fmla="val 3102"/>
            </a:avLst>
          </a:prstGeom>
          <a:solidFill>
            <a:srgbClr val="FFFFFF"/>
          </a:solidFill>
          <a:ln/>
        </p:spPr>
      </p:sp>
      <p:sp>
        <p:nvSpPr>
          <p:cNvPr id="11" name="Shape 8"/>
          <p:cNvSpPr/>
          <p:nvPr/>
        </p:nvSpPr>
        <p:spPr>
          <a:xfrm>
            <a:off x="5192673" y="3118128"/>
            <a:ext cx="4244935" cy="91440"/>
          </a:xfrm>
          <a:prstGeom prst="roundRect">
            <a:avLst>
              <a:gd name="adj" fmla="val 87077"/>
            </a:avLst>
          </a:prstGeom>
          <a:solidFill>
            <a:srgbClr val="DA1B2E"/>
          </a:solidFill>
          <a:ln/>
        </p:spPr>
      </p:sp>
      <p:sp>
        <p:nvSpPr>
          <p:cNvPr id="12" name="Shape 9"/>
          <p:cNvSpPr/>
          <p:nvPr/>
        </p:nvSpPr>
        <p:spPr>
          <a:xfrm>
            <a:off x="7030760" y="2856667"/>
            <a:ext cx="568643" cy="568643"/>
          </a:xfrm>
          <a:prstGeom prst="roundRect">
            <a:avLst>
              <a:gd name="adj" fmla="val 160804"/>
            </a:avLst>
          </a:prstGeom>
          <a:solidFill>
            <a:srgbClr val="DA1B2E"/>
          </a:solidFill>
          <a:ln/>
        </p:spPr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1376" y="2998827"/>
            <a:ext cx="227409" cy="284321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5405080" y="3614857"/>
            <a:ext cx="3361730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Актуальные Проблемы ДОУ</a:t>
            </a:r>
            <a:endParaRPr lang="en-US" sz="1950" dirty="0"/>
          </a:p>
        </p:txBody>
      </p:sp>
      <p:sp>
        <p:nvSpPr>
          <p:cNvPr id="15" name="Text 11"/>
          <p:cNvSpPr/>
          <p:nvPr/>
        </p:nvSpPr>
        <p:spPr>
          <a:xfrm>
            <a:off x="5405080" y="4040267"/>
            <a:ext cx="3820120" cy="2426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Например, если существует проблема разобщенности педагогов, целесообразно выбрать командную модель. При низком уровне ИКТ-компетенций — модель, включающая активное наставничество в этой сфере. Выбор должен быть направлен на решение конкретных задач.</a:t>
            </a:r>
            <a:endParaRPr lang="en-US" sz="1450" dirty="0"/>
          </a:p>
        </p:txBody>
      </p:sp>
      <p:sp>
        <p:nvSpPr>
          <p:cNvPr id="16" name="Shape 12"/>
          <p:cNvSpPr/>
          <p:nvPr/>
        </p:nvSpPr>
        <p:spPr>
          <a:xfrm>
            <a:off x="9627156" y="3140988"/>
            <a:ext cx="4244816" cy="3537704"/>
          </a:xfrm>
          <a:prstGeom prst="roundRect">
            <a:avLst>
              <a:gd name="adj" fmla="val 3102"/>
            </a:avLst>
          </a:prstGeom>
          <a:solidFill>
            <a:srgbClr val="FFFFFF"/>
          </a:solidFill>
          <a:ln/>
        </p:spPr>
      </p:sp>
      <p:sp>
        <p:nvSpPr>
          <p:cNvPr id="17" name="Shape 13"/>
          <p:cNvSpPr/>
          <p:nvPr/>
        </p:nvSpPr>
        <p:spPr>
          <a:xfrm>
            <a:off x="9627156" y="3118128"/>
            <a:ext cx="4244816" cy="91440"/>
          </a:xfrm>
          <a:prstGeom prst="roundRect">
            <a:avLst>
              <a:gd name="adj" fmla="val 87077"/>
            </a:avLst>
          </a:prstGeom>
          <a:solidFill>
            <a:srgbClr val="DA1B2E"/>
          </a:solidFill>
          <a:ln/>
        </p:spPr>
      </p:sp>
      <p:sp>
        <p:nvSpPr>
          <p:cNvPr id="18" name="Shape 14"/>
          <p:cNvSpPr/>
          <p:nvPr/>
        </p:nvSpPr>
        <p:spPr>
          <a:xfrm>
            <a:off x="11465243" y="2856667"/>
            <a:ext cx="568643" cy="568643"/>
          </a:xfrm>
          <a:prstGeom prst="roundRect">
            <a:avLst>
              <a:gd name="adj" fmla="val 160804"/>
            </a:avLst>
          </a:prstGeom>
          <a:solidFill>
            <a:srgbClr val="DA1B2E"/>
          </a:solidFill>
          <a:ln/>
        </p:spPr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35859" y="2998827"/>
            <a:ext cx="227409" cy="284321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9839563" y="3614857"/>
            <a:ext cx="2494359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Доступные Ресурсы</a:t>
            </a:r>
            <a:endParaRPr lang="en-US" sz="1950" dirty="0"/>
          </a:p>
        </p:txBody>
      </p:sp>
      <p:sp>
        <p:nvSpPr>
          <p:cNvPr id="21" name="Text 16"/>
          <p:cNvSpPr/>
          <p:nvPr/>
        </p:nvSpPr>
        <p:spPr>
          <a:xfrm>
            <a:off x="9839563" y="4040267"/>
            <a:ext cx="3820001" cy="1819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Временные, материально-технические и кадровые ресурсы, включая наличие квалифицированного методиста или старшего воспитателя. Ограниченные ресурсы могут потребовать более гибких и экономичных моделей.</a:t>
            </a:r>
            <a:endParaRPr lang="en-US" sz="1450" dirty="0"/>
          </a:p>
        </p:txBody>
      </p:sp>
      <p:sp>
        <p:nvSpPr>
          <p:cNvPr id="22" name="Text 17"/>
          <p:cNvSpPr/>
          <p:nvPr/>
        </p:nvSpPr>
        <p:spPr>
          <a:xfrm>
            <a:off x="758309" y="6891933"/>
            <a:ext cx="13113782" cy="606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350"/>
              </a:lnSpc>
              <a:buNone/>
            </a:pP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Осознанный подход к выбору модели позволяет максимально эффективно использовать имеющиеся возможности и целенаправленно решать стоящие перед образовательным учреждением задачи, обеспечивая устойчивое развитие и повышение качества образования.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73911" y="416481"/>
            <a:ext cx="6431756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800" b="1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Разнообразие Моделей Методической Работы в ДОУ</a:t>
            </a:r>
            <a:endParaRPr lang="en-US" sz="2800" b="1" dirty="0"/>
          </a:p>
        </p:txBody>
      </p:sp>
      <p:sp>
        <p:nvSpPr>
          <p:cNvPr id="3" name="Text 1"/>
          <p:cNvSpPr/>
          <p:nvPr/>
        </p:nvSpPr>
        <p:spPr>
          <a:xfrm>
            <a:off x="423697" y="1144627"/>
            <a:ext cx="13580745" cy="5724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buNone/>
            </a:pPr>
            <a:r>
              <a:rPr lang="en-US" sz="1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В зависимости от специфики и потребностей дошкольного образовательного учреждения, </a:t>
            </a:r>
            <a:r>
              <a:rPr lang="en-US" sz="1600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могут</a:t>
            </a:r>
            <a:r>
              <a:rPr lang="en-US" sz="1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быть </a:t>
            </a:r>
            <a:r>
              <a:rPr lang="en-US" sz="1600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реализованы</a:t>
            </a:r>
            <a:r>
              <a:rPr lang="en-US" sz="1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1600" dirty="0" err="1" smtClean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различные</a:t>
            </a:r>
            <a:r>
              <a:rPr lang="ru-RU" sz="1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1600" dirty="0" err="1" smtClean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модели</a:t>
            </a:r>
            <a:r>
              <a:rPr lang="en-US" sz="1600" dirty="0" smtClean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endParaRPr lang="ru-RU" sz="1600" dirty="0" smtClean="0">
              <a:solidFill>
                <a:srgbClr val="3B3535"/>
              </a:solidFill>
              <a:latin typeface="Sora Light" pitchFamily="34" charset="0"/>
              <a:ea typeface="Sora Light" pitchFamily="34" charset="-122"/>
              <a:cs typeface="Sora Light" pitchFamily="34" charset="-120"/>
            </a:endParaRPr>
          </a:p>
          <a:p>
            <a:pPr marL="0" indent="0" algn="just">
              <a:buNone/>
            </a:pPr>
            <a:r>
              <a:rPr lang="en-US" sz="1600" dirty="0" err="1" smtClean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методической</a:t>
            </a:r>
            <a:r>
              <a:rPr lang="en-US" sz="1600" dirty="0" smtClean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1600" dirty="0" err="1" smtClean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работы,каждая</a:t>
            </a:r>
            <a:r>
              <a:rPr lang="en-US" sz="1600" dirty="0" smtClean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1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из которых </a:t>
            </a:r>
            <a:r>
              <a:rPr lang="en-US" sz="1600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имеет</a:t>
            </a:r>
            <a:r>
              <a:rPr lang="en-US" sz="1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1600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свои</a:t>
            </a:r>
            <a:r>
              <a:rPr lang="en-US" sz="1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особенности и преимущества, способствующие достижению конкретных целей</a:t>
            </a:r>
            <a:r>
              <a:rPr lang="en-US" sz="14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.</a:t>
            </a:r>
            <a:endParaRPr lang="en-US" sz="14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09" y="2355303"/>
            <a:ext cx="2364105" cy="236410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880202" y="2211246"/>
            <a:ext cx="2137886" cy="1559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Командно-педагогическая Модель</a:t>
            </a:r>
            <a:endParaRPr lang="en-US" sz="1600" b="1" dirty="0"/>
          </a:p>
        </p:txBody>
      </p:sp>
      <p:sp>
        <p:nvSpPr>
          <p:cNvPr id="6" name="Text 3"/>
          <p:cNvSpPr/>
          <p:nvPr/>
        </p:nvSpPr>
        <p:spPr>
          <a:xfrm>
            <a:off x="2832021" y="2699952"/>
            <a:ext cx="3943322" cy="20976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buNone/>
            </a:pPr>
            <a:r>
              <a:rPr lang="en-US" sz="1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В основе — работа в проектных группах по решению конкретной задачи. Эта модель способствует развитию коллективного творчества, обмену опытом и формированию сплоченного педагогического коллектива, способного эффективно работать над общими целями.</a:t>
            </a:r>
            <a:endParaRPr lang="en-US" sz="16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4070" y="2511275"/>
            <a:ext cx="2262901" cy="226290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810255" y="2355303"/>
            <a:ext cx="1487210" cy="1559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Наставническая Модель</a:t>
            </a:r>
            <a:endParaRPr lang="en-US" sz="1400" b="1" dirty="0"/>
          </a:p>
        </p:txBody>
      </p:sp>
      <p:sp>
        <p:nvSpPr>
          <p:cNvPr id="9" name="Text 5"/>
          <p:cNvSpPr/>
          <p:nvPr/>
        </p:nvSpPr>
        <p:spPr>
          <a:xfrm>
            <a:off x="9572270" y="2755382"/>
            <a:ext cx="4435590" cy="17404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buNone/>
            </a:pPr>
            <a:r>
              <a:rPr lang="en-US" sz="1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Предполагает закрепление опытных педагогов за молодыми специалистами. Наставники оказывают практическую помощь, делятся знаниями и поддерживают профессиональное становление новичков, обеспечивая быструю адаптацию и передачу лучших практик.</a:t>
            </a:r>
            <a:endParaRPr lang="en-US" sz="16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868" y="5577071"/>
            <a:ext cx="2208133" cy="2208133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252809" y="5346685"/>
            <a:ext cx="2452926" cy="1559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200"/>
              </a:lnSpc>
              <a:buNone/>
            </a:pPr>
            <a:r>
              <a:rPr lang="en-US" b="1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Модель «Тьюторского Сопровождения</a:t>
            </a:r>
            <a:r>
              <a:rPr lang="en-US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»</a:t>
            </a:r>
            <a:endParaRPr lang="en-US" dirty="0"/>
          </a:p>
        </p:txBody>
      </p:sp>
      <p:sp>
        <p:nvSpPr>
          <p:cNvPr id="12" name="Text 7"/>
          <p:cNvSpPr/>
          <p:nvPr/>
        </p:nvSpPr>
        <p:spPr>
          <a:xfrm>
            <a:off x="530131" y="5758022"/>
            <a:ext cx="4039845" cy="18924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buNone/>
            </a:pPr>
            <a:r>
              <a:rPr lang="en-US" sz="1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Обеспечивает индивидуальную поддержку профессионального пути педагога. Тьютор помогает определить образовательные потребности, составить индивидуальный план развития и найти оптимальные пути для его реализации, способствуя личностному и профессиональному росту.</a:t>
            </a:r>
            <a:endParaRPr lang="en-US" sz="160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74338" y="5501018"/>
            <a:ext cx="2283417" cy="2283417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7318457" y="5346685"/>
            <a:ext cx="2841188" cy="1559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600" b="1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Традиционная (Предметно-цикловая) Модель</a:t>
            </a:r>
            <a:endParaRPr lang="en-US" sz="1600" b="1" dirty="0"/>
          </a:p>
        </p:txBody>
      </p:sp>
      <p:sp>
        <p:nvSpPr>
          <p:cNvPr id="15" name="Text 9"/>
          <p:cNvSpPr/>
          <p:nvPr/>
        </p:nvSpPr>
        <p:spPr>
          <a:xfrm>
            <a:off x="7748434" y="6089164"/>
            <a:ext cx="4189855" cy="1696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buNone/>
            </a:pPr>
            <a:r>
              <a:rPr lang="en-US" sz="1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Характеризуется работой через методические объединения воспитателей разных групп. Эта модель обеспечивает систематизацию знаний и обмен опытом в рамках конкретных предметных областей или возрастных категорий, поддерживая стабильность и преемственность.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5856" y="237173"/>
            <a:ext cx="13256300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dirty="0">
                <a:solidFill>
                  <a:srgbClr val="1F1E1E"/>
                </a:solidFill>
                <a:latin typeface="Sora Light" panose="020B0604020202020204" charset="0"/>
                <a:ea typeface="Sora Semi Bold" pitchFamily="34" charset="-122"/>
                <a:cs typeface="Sora Light" panose="020B0604020202020204" charset="0"/>
              </a:rPr>
              <a:t>Инструменты и технологии поддержки педагога в новой модели методической работы</a:t>
            </a:r>
            <a:endParaRPr lang="en-US" sz="2450" b="1" dirty="0">
              <a:latin typeface="Sora Light" panose="020B0604020202020204" charset="0"/>
              <a:cs typeface="Sora Light" panose="020B060402020202020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522804" y="640435"/>
            <a:ext cx="13682424" cy="6606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Для реализации современного подхода к методической работе, ориентированного на развитие педагога как субъекта, методические службы активно внедряют разнообразные инструменты и технологии. Они призваны не только передавать знания, но и создавать условия для рефлексии, обмена опытом и самостоятельного профессионального роста.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hape 2"/>
          <p:cNvSpPr/>
          <p:nvPr/>
        </p:nvSpPr>
        <p:spPr>
          <a:xfrm>
            <a:off x="519272" y="1707278"/>
            <a:ext cx="13682424" cy="912495"/>
          </a:xfrm>
          <a:prstGeom prst="roundRect">
            <a:avLst>
              <a:gd name="adj" fmla="val 5455"/>
            </a:avLst>
          </a:prstGeom>
          <a:solidFill>
            <a:srgbClr val="F9D2D6"/>
          </a:solidFill>
          <a:ln w="15240">
            <a:solidFill>
              <a:srgbClr val="DA1B2E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22804" y="1721208"/>
            <a:ext cx="473988" cy="882015"/>
          </a:xfrm>
          <a:prstGeom prst="roundRect">
            <a:avLst>
              <a:gd name="adj" fmla="val 6643"/>
            </a:avLst>
          </a:prstGeom>
          <a:solidFill>
            <a:srgbClr val="DA1B2E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44" y="2009141"/>
            <a:ext cx="177760" cy="222171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081683" y="1784390"/>
            <a:ext cx="2295763" cy="1949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Образовательный консалтинг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1081683" y="1979295"/>
            <a:ext cx="13059489" cy="7175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buNone/>
            </a:pPr>
            <a:r>
              <a:rPr lang="en-US" sz="14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Это набор приёмов и методов для проектирования процесса инновационного развития образовательной организации. Консалтинг включает в себя диагностику текущего состояния, выработку индивидуальных или групповых рекомендаций и активное содействие во внедрении разработанных проектов, обеспечивая устойчивое развитие.</a:t>
            </a:r>
            <a:endParaRPr lang="en-US" sz="1400" dirty="0"/>
          </a:p>
        </p:txBody>
      </p:sp>
      <p:sp>
        <p:nvSpPr>
          <p:cNvPr id="9" name="Shape 6"/>
          <p:cNvSpPr/>
          <p:nvPr/>
        </p:nvSpPr>
        <p:spPr>
          <a:xfrm>
            <a:off x="526336" y="2696885"/>
            <a:ext cx="13682424" cy="912495"/>
          </a:xfrm>
          <a:prstGeom prst="roundRect">
            <a:avLst>
              <a:gd name="adj" fmla="val 5455"/>
            </a:avLst>
          </a:prstGeom>
          <a:solidFill>
            <a:srgbClr val="F9D2D6"/>
          </a:solidFill>
          <a:ln w="15240">
            <a:solidFill>
              <a:srgbClr val="DA1B2E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519272" y="2748717"/>
            <a:ext cx="473988" cy="882015"/>
          </a:xfrm>
          <a:prstGeom prst="roundRect">
            <a:avLst>
              <a:gd name="adj" fmla="val 6643"/>
            </a:avLst>
          </a:prstGeom>
          <a:solidFill>
            <a:srgbClr val="DA1B2E"/>
          </a:solidFill>
          <a:ln/>
        </p:spPr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532" y="3026807"/>
            <a:ext cx="177760" cy="222171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1081683" y="2815352"/>
            <a:ext cx="2275523" cy="1949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Sora Light" panose="020B0604020202020204" charset="0"/>
                <a:ea typeface="Sora Semi Bold" pitchFamily="34" charset="-122"/>
                <a:cs typeface="Sora Light" panose="020B0604020202020204" charset="0"/>
              </a:rPr>
              <a:t>Образовательный аутсорсинг</a:t>
            </a:r>
            <a:endParaRPr lang="en-US" sz="1400" dirty="0">
              <a:latin typeface="Sora Light" panose="020B0604020202020204" charset="0"/>
              <a:cs typeface="Sora Light" panose="020B060402020202020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1081683" y="3010258"/>
            <a:ext cx="13059489" cy="5991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buNone/>
            </a:pPr>
            <a:r>
              <a:rPr lang="en-US" sz="14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В рамках этой технологии образовательное учреждение сосредоточивает все внутренние ресурсы на основных видах образовательной деятельности, а остальные функции, в том числе методические, консультационные, передаёт профессиональному партнёру. Это позволяет оптимизировать ресурсы и получить доступ к специализированной экспертизе.</a:t>
            </a:r>
            <a:endParaRPr lang="en-US" sz="1400" dirty="0"/>
          </a:p>
        </p:txBody>
      </p:sp>
      <p:sp>
        <p:nvSpPr>
          <p:cNvPr id="14" name="Shape 10"/>
          <p:cNvSpPr/>
          <p:nvPr/>
        </p:nvSpPr>
        <p:spPr>
          <a:xfrm>
            <a:off x="473988" y="3712607"/>
            <a:ext cx="13682424" cy="912495"/>
          </a:xfrm>
          <a:prstGeom prst="roundRect">
            <a:avLst>
              <a:gd name="adj" fmla="val 5455"/>
            </a:avLst>
          </a:prstGeom>
          <a:solidFill>
            <a:srgbClr val="F9D2D6"/>
          </a:solidFill>
          <a:ln w="15240">
            <a:solidFill>
              <a:srgbClr val="DA1B2E"/>
            </a:solidFill>
            <a:prstDash val="solid"/>
          </a:ln>
        </p:spPr>
      </p:sp>
      <p:sp>
        <p:nvSpPr>
          <p:cNvPr id="15" name="Shape 11"/>
          <p:cNvSpPr/>
          <p:nvPr/>
        </p:nvSpPr>
        <p:spPr>
          <a:xfrm>
            <a:off x="489228" y="3727847"/>
            <a:ext cx="473988" cy="882015"/>
          </a:xfrm>
          <a:prstGeom prst="roundRect">
            <a:avLst>
              <a:gd name="adj" fmla="val 6643"/>
            </a:avLst>
          </a:prstGeom>
          <a:solidFill>
            <a:srgbClr val="DA1B2E"/>
          </a:solidFill>
          <a:ln/>
        </p:spPr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532" y="4057769"/>
            <a:ext cx="177760" cy="222171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1081683" y="3846314"/>
            <a:ext cx="3106341" cy="1949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Sora Light" panose="020B0604020202020204" charset="0"/>
                <a:ea typeface="Sora Semi Bold" pitchFamily="34" charset="-122"/>
                <a:cs typeface="Sora Light" panose="020B0604020202020204" charset="0"/>
              </a:rPr>
              <a:t>Банк передового педагогического опыта</a:t>
            </a:r>
            <a:endParaRPr lang="en-US" sz="1400" dirty="0">
              <a:latin typeface="Sora Light" panose="020B0604020202020204" charset="0"/>
              <a:cs typeface="Sora Light" panose="020B0604020202020204" charset="0"/>
            </a:endParaRPr>
          </a:p>
        </p:txBody>
      </p:sp>
      <p:sp>
        <p:nvSpPr>
          <p:cNvPr id="18" name="Text 13"/>
          <p:cNvSpPr/>
          <p:nvPr/>
        </p:nvSpPr>
        <p:spPr>
          <a:xfrm>
            <a:off x="1081683" y="4041220"/>
            <a:ext cx="13059489" cy="3790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buNone/>
            </a:pPr>
            <a:r>
              <a:rPr lang="en-US" sz="1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В нём содержатся систематизированные алгоритмы действий, эффективные методы, способы, приёмы и средства, с помощью которых достигается высокая эффективность педагогического труда. Это ресурс для изучения и адаптации лучших практик.</a:t>
            </a:r>
            <a:endParaRPr lang="en-US" sz="1600" dirty="0"/>
          </a:p>
        </p:txBody>
      </p:sp>
      <p:sp>
        <p:nvSpPr>
          <p:cNvPr id="19" name="Shape 14"/>
          <p:cNvSpPr/>
          <p:nvPr/>
        </p:nvSpPr>
        <p:spPr>
          <a:xfrm>
            <a:off x="473988" y="4743569"/>
            <a:ext cx="13682424" cy="912495"/>
          </a:xfrm>
          <a:prstGeom prst="roundRect">
            <a:avLst>
              <a:gd name="adj" fmla="val 5455"/>
            </a:avLst>
          </a:prstGeom>
          <a:solidFill>
            <a:srgbClr val="F9D2D6"/>
          </a:solidFill>
          <a:ln w="15240">
            <a:solidFill>
              <a:srgbClr val="DA1B2E"/>
            </a:solidFill>
            <a:prstDash val="solid"/>
          </a:ln>
        </p:spPr>
      </p:sp>
      <p:sp>
        <p:nvSpPr>
          <p:cNvPr id="20" name="Shape 15"/>
          <p:cNvSpPr/>
          <p:nvPr/>
        </p:nvSpPr>
        <p:spPr>
          <a:xfrm>
            <a:off x="489228" y="4758809"/>
            <a:ext cx="473988" cy="882015"/>
          </a:xfrm>
          <a:prstGeom prst="roundRect">
            <a:avLst>
              <a:gd name="adj" fmla="val 6643"/>
            </a:avLst>
          </a:prstGeom>
          <a:solidFill>
            <a:srgbClr val="DA1B2E"/>
          </a:solidFill>
          <a:ln/>
        </p:spPr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532" y="5088731"/>
            <a:ext cx="177760" cy="222171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1081683" y="4877276"/>
            <a:ext cx="2980730" cy="1949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Sora Light" panose="020B0604020202020204" charset="0"/>
                <a:ea typeface="Sora Semi Bold" pitchFamily="34" charset="-122"/>
                <a:cs typeface="Sora Light" panose="020B0604020202020204" charset="0"/>
              </a:rPr>
              <a:t>Школа профессионального мастерства</a:t>
            </a:r>
            <a:endParaRPr lang="en-US" sz="1400" dirty="0">
              <a:latin typeface="Sora Light" panose="020B0604020202020204" charset="0"/>
              <a:cs typeface="Sora Light" panose="020B0604020202020204" charset="0"/>
            </a:endParaRPr>
          </a:p>
        </p:txBody>
      </p:sp>
      <p:sp>
        <p:nvSpPr>
          <p:cNvPr id="23" name="Text 17"/>
          <p:cNvSpPr/>
          <p:nvPr/>
        </p:nvSpPr>
        <p:spPr>
          <a:xfrm>
            <a:off x="1081683" y="5072182"/>
            <a:ext cx="13059489" cy="56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buNone/>
            </a:pPr>
            <a:r>
              <a:rPr lang="en-US" sz="14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Эта форма дифференцированной работы с педагогами позволяет не только «услышать» теоретические знания, но и «увидеть» их применение на практике, а также «сделать» самостоятельно под руководством опытных наставников. Это практико-ориентированное обучение</a:t>
            </a:r>
            <a:r>
              <a:rPr lang="en-US" sz="1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.</a:t>
            </a:r>
            <a:endParaRPr lang="en-US" sz="1600" dirty="0"/>
          </a:p>
        </p:txBody>
      </p:sp>
      <p:sp>
        <p:nvSpPr>
          <p:cNvPr id="24" name="Shape 18"/>
          <p:cNvSpPr/>
          <p:nvPr/>
        </p:nvSpPr>
        <p:spPr>
          <a:xfrm>
            <a:off x="473988" y="5774531"/>
            <a:ext cx="13682424" cy="912495"/>
          </a:xfrm>
          <a:prstGeom prst="roundRect">
            <a:avLst>
              <a:gd name="adj" fmla="val 5455"/>
            </a:avLst>
          </a:prstGeom>
          <a:solidFill>
            <a:srgbClr val="F9D2D6"/>
          </a:solidFill>
          <a:ln w="15240">
            <a:solidFill>
              <a:srgbClr val="DA1B2E"/>
            </a:solidFill>
            <a:prstDash val="solid"/>
          </a:ln>
        </p:spPr>
      </p:sp>
      <p:sp>
        <p:nvSpPr>
          <p:cNvPr id="25" name="Shape 19"/>
          <p:cNvSpPr/>
          <p:nvPr/>
        </p:nvSpPr>
        <p:spPr>
          <a:xfrm>
            <a:off x="489228" y="5789771"/>
            <a:ext cx="473988" cy="882015"/>
          </a:xfrm>
          <a:prstGeom prst="roundRect">
            <a:avLst>
              <a:gd name="adj" fmla="val 6643"/>
            </a:avLst>
          </a:prstGeom>
          <a:solidFill>
            <a:srgbClr val="DA1B2E"/>
          </a:solidFill>
          <a:ln/>
        </p:spPr>
      </p:sp>
      <p:pic>
        <p:nvPicPr>
          <p:cNvPr id="2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532" y="6119693"/>
            <a:ext cx="177760" cy="222171"/>
          </a:xfrm>
          <a:prstGeom prst="rect">
            <a:avLst/>
          </a:prstGeom>
        </p:spPr>
      </p:pic>
      <p:sp>
        <p:nvSpPr>
          <p:cNvPr id="27" name="Text 20"/>
          <p:cNvSpPr/>
          <p:nvPr/>
        </p:nvSpPr>
        <p:spPr>
          <a:xfrm>
            <a:off x="1081683" y="5908238"/>
            <a:ext cx="2478405" cy="1949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Sora Light" panose="020B0604020202020204" charset="0"/>
                <a:ea typeface="Sora Semi Bold" pitchFamily="34" charset="-122"/>
                <a:cs typeface="Sora Light" panose="020B0604020202020204" charset="0"/>
              </a:rPr>
              <a:t>Методический паспорт педагога</a:t>
            </a:r>
            <a:endParaRPr lang="en-US" sz="1400" dirty="0">
              <a:latin typeface="Sora Light" panose="020B0604020202020204" charset="0"/>
              <a:cs typeface="Sora Light" panose="020B0604020202020204" charset="0"/>
            </a:endParaRPr>
          </a:p>
        </p:txBody>
      </p:sp>
      <p:sp>
        <p:nvSpPr>
          <p:cNvPr id="28" name="Text 21"/>
          <p:cNvSpPr/>
          <p:nvPr/>
        </p:nvSpPr>
        <p:spPr>
          <a:xfrm>
            <a:off x="1081683" y="6103144"/>
            <a:ext cx="13059489" cy="56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buNone/>
            </a:pPr>
            <a:r>
              <a:rPr lang="en-US" sz="14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Он представляет собой индивидуальный документ, позволяющий объективно оценить результаты профессионального роста и позитивных изменений в деятельности каждого члена педагогического коллектива. Служит инструментом самоанализа и планирования дальнейшего развития.</a:t>
            </a:r>
            <a:endParaRPr lang="en-US" sz="1400" dirty="0"/>
          </a:p>
        </p:txBody>
      </p:sp>
      <p:sp>
        <p:nvSpPr>
          <p:cNvPr id="29" name="Shape 22"/>
          <p:cNvSpPr/>
          <p:nvPr/>
        </p:nvSpPr>
        <p:spPr>
          <a:xfrm>
            <a:off x="526336" y="6820733"/>
            <a:ext cx="13682424" cy="912495"/>
          </a:xfrm>
          <a:prstGeom prst="roundRect">
            <a:avLst>
              <a:gd name="adj" fmla="val 5455"/>
            </a:avLst>
          </a:prstGeom>
          <a:solidFill>
            <a:srgbClr val="F9D2D6"/>
          </a:solidFill>
          <a:ln w="15240">
            <a:solidFill>
              <a:srgbClr val="DA1B2E"/>
            </a:solidFill>
            <a:prstDash val="solid"/>
          </a:ln>
        </p:spPr>
      </p:sp>
      <p:sp>
        <p:nvSpPr>
          <p:cNvPr id="30" name="Shape 23"/>
          <p:cNvSpPr/>
          <p:nvPr/>
        </p:nvSpPr>
        <p:spPr>
          <a:xfrm>
            <a:off x="489228" y="6820733"/>
            <a:ext cx="473988" cy="882015"/>
          </a:xfrm>
          <a:prstGeom prst="roundRect">
            <a:avLst>
              <a:gd name="adj" fmla="val 6643"/>
            </a:avLst>
          </a:prstGeom>
          <a:solidFill>
            <a:srgbClr val="DA1B2E"/>
          </a:solidFill>
          <a:ln/>
        </p:spPr>
      </p:sp>
      <p:pic>
        <p:nvPicPr>
          <p:cNvPr id="31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532" y="7150656"/>
            <a:ext cx="177760" cy="222171"/>
          </a:xfrm>
          <a:prstGeom prst="rect">
            <a:avLst/>
          </a:prstGeom>
        </p:spPr>
      </p:pic>
      <p:sp>
        <p:nvSpPr>
          <p:cNvPr id="32" name="Text 24"/>
          <p:cNvSpPr/>
          <p:nvPr/>
        </p:nvSpPr>
        <p:spPr>
          <a:xfrm>
            <a:off x="1081683" y="6939201"/>
            <a:ext cx="1947029" cy="1949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Sora Light" panose="020B0604020202020204" charset="0"/>
                <a:ea typeface="Sora Semi Bold" pitchFamily="34" charset="-122"/>
                <a:cs typeface="Sora Light" panose="020B0604020202020204" charset="0"/>
              </a:rPr>
              <a:t>Микро-группы педагогов</a:t>
            </a:r>
            <a:endParaRPr lang="en-US" sz="1400" dirty="0">
              <a:latin typeface="Sora Light" panose="020B0604020202020204" charset="0"/>
              <a:cs typeface="Sora Light" panose="020B0604020202020204" charset="0"/>
            </a:endParaRPr>
          </a:p>
        </p:txBody>
      </p:sp>
      <p:sp>
        <p:nvSpPr>
          <p:cNvPr id="33" name="Text 25"/>
          <p:cNvSpPr/>
          <p:nvPr/>
        </p:nvSpPr>
        <p:spPr>
          <a:xfrm>
            <a:off x="1081683" y="7134106"/>
            <a:ext cx="13059489" cy="3790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buNone/>
            </a:pPr>
            <a:r>
              <a:rPr lang="en-US" sz="14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Они являются частью самоуправляющей системы, где каждый отвечает за общий результат. Работа групп строится на принципах самоконтроля, взаимопомощи и саморефлексии, способствуя коллективному обучению и решению актуальных задач.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352</TotalTime>
  <Words>2995</Words>
  <Application>Microsoft Office PowerPoint</Application>
  <PresentationFormat>Произвольный</PresentationFormat>
  <Paragraphs>188</Paragraphs>
  <Slides>17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Calibri</vt:lpstr>
      <vt:lpstr>Times New Roman</vt:lpstr>
      <vt:lpstr>Sora Light</vt:lpstr>
      <vt:lpstr>Arial</vt:lpstr>
      <vt:lpstr>Trebuchet MS</vt:lpstr>
      <vt:lpstr>Sora Semi Bold</vt:lpstr>
      <vt:lpstr>Берлин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</dc:creator>
  <cp:lastModifiedBy>User</cp:lastModifiedBy>
  <cp:revision>20</cp:revision>
  <dcterms:created xsi:type="dcterms:W3CDTF">2025-09-10T11:34:25Z</dcterms:created>
  <dcterms:modified xsi:type="dcterms:W3CDTF">2025-09-16T13:38:07Z</dcterms:modified>
</cp:coreProperties>
</file>