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8" r:id="rId2"/>
  </p:sldMasterIdLst>
  <p:notesMasterIdLst>
    <p:notesMasterId r:id="rId21"/>
  </p:notesMasterIdLst>
  <p:sldIdLst>
    <p:sldId id="256" r:id="rId3"/>
    <p:sldId id="257" r:id="rId4"/>
    <p:sldId id="258" r:id="rId5"/>
    <p:sldId id="266" r:id="rId6"/>
    <p:sldId id="267" r:id="rId7"/>
    <p:sldId id="269" r:id="rId8"/>
    <p:sldId id="273" r:id="rId9"/>
    <p:sldId id="272" r:id="rId10"/>
    <p:sldId id="271" r:id="rId11"/>
    <p:sldId id="274" r:id="rId12"/>
    <p:sldId id="276" r:id="rId13"/>
    <p:sldId id="277" r:id="rId14"/>
    <p:sldId id="259" r:id="rId15"/>
    <p:sldId id="260" r:id="rId16"/>
    <p:sldId id="261" r:id="rId17"/>
    <p:sldId id="262" r:id="rId18"/>
    <p:sldId id="265" r:id="rId19"/>
    <p:sldId id="263" r:id="rId20"/>
  </p:sldIdLst>
  <p:sldSz cx="14630400" cy="8229600"/>
  <p:notesSz cx="8229600" cy="146304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Open Sans" panose="020B0604020202020204" charset="0"/>
      <p:regular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78" y="9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51AEB-64DC-4808-9A35-9B2A09AFC31C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85E9A-059B-4A22-B8C4-588A6FE79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685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251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71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45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13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116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40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7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6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8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19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011204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Гармоничное развитие детей групп раннего возраста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88" y="5461735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Старший методист </a:t>
            </a:r>
            <a:r>
              <a:rPr lang="ru-RU" sz="1750" dirty="0" err="1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Филимончук</a:t>
            </a: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Ольга Александровна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Старший воспитатель </a:t>
            </a:r>
            <a:r>
              <a:rPr lang="ru-RU" sz="1750" dirty="0" err="1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Носкова</a:t>
            </a: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Елена Владимировна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Старший воспитатель </a:t>
            </a:r>
            <a:r>
              <a:rPr lang="ru-RU" sz="1750" dirty="0" err="1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Сыкеева</a:t>
            </a:r>
            <a:r>
              <a:rPr lang="ru-RU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Инна Дмитриевна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911781" y="5971103"/>
            <a:ext cx="126921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Open Sans Medium" pitchFamily="34" charset="0"/>
                <a:ea typeface="Open Sans Medium" pitchFamily="34" charset="-122"/>
                <a:cs typeface="Open Sans Medium" pitchFamily="34" charset="-120"/>
              </a:rPr>
              <a:t>ЕН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270040" y="5821561"/>
            <a:ext cx="2613303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9" name="Text 0"/>
          <p:cNvSpPr/>
          <p:nvPr/>
        </p:nvSpPr>
        <p:spPr>
          <a:xfrm>
            <a:off x="793789" y="245661"/>
            <a:ext cx="7556421" cy="8188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ГБДОУ детский сад № 73 Приморского района Санкт-Петербурга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"/>
          <a:stretch/>
        </p:blipFill>
        <p:spPr>
          <a:xfrm>
            <a:off x="9884979" y="-28928"/>
            <a:ext cx="4745421" cy="8258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8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9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7311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Игры-занятия: Путь к развитию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90" y="2488883"/>
            <a:ext cx="1134070" cy="1669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754422" y="2715697"/>
            <a:ext cx="293846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Возраст и интересы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754422" y="3206115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Игры должны соответствовать возрасту и интересам детей.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4158734"/>
            <a:ext cx="1134070" cy="166985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754422" y="4385548"/>
            <a:ext cx="38355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Индивидуальный подход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7754422" y="4875967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Учитывайте индивидуальные особенности каждого ребенка.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5828586"/>
            <a:ext cx="1134070" cy="166985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754422" y="60554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Игровая форма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754422" y="6545818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Используйте игровую форму и поощряйте активность.</a:t>
            </a:r>
            <a:endParaRPr lang="en-US" sz="175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7" b="4789"/>
          <a:stretch/>
        </p:blipFill>
        <p:spPr>
          <a:xfrm>
            <a:off x="0" y="0"/>
            <a:ext cx="5044966" cy="824719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145268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РППС + Игры-занятия = Гармония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3210401"/>
            <a:ext cx="30480" cy="3566517"/>
          </a:xfrm>
          <a:prstGeom prst="roundRect">
            <a:avLst>
              <a:gd name="adj" fmla="val 312558"/>
            </a:avLst>
          </a:prstGeom>
          <a:solidFill>
            <a:srgbClr val="D1C8C6"/>
          </a:solidFill>
          <a:ln/>
        </p:spPr>
      </p:sp>
      <p:sp>
        <p:nvSpPr>
          <p:cNvPr id="5" name="Shape 2"/>
          <p:cNvSpPr/>
          <p:nvPr/>
        </p:nvSpPr>
        <p:spPr>
          <a:xfrm>
            <a:off x="6760012" y="370546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1C8C6"/>
          </a:solidFill>
          <a:ln/>
        </p:spPr>
      </p:sp>
      <p:sp>
        <p:nvSpPr>
          <p:cNvPr id="6" name="Shape 3"/>
          <p:cNvSpPr/>
          <p:nvPr/>
        </p:nvSpPr>
        <p:spPr>
          <a:xfrm>
            <a:off x="6280190" y="346555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365260" y="350805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669411" y="34372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Взаимосвязь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669411" y="3927634"/>
            <a:ext cx="61671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РППС создает условия, а игры-занятия направляют активность.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760012" y="560212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1C8C6"/>
          </a:solidFill>
          <a:ln/>
        </p:spPr>
      </p:sp>
      <p:sp>
        <p:nvSpPr>
          <p:cNvPr id="11" name="Shape 8"/>
          <p:cNvSpPr/>
          <p:nvPr/>
        </p:nvSpPr>
        <p:spPr>
          <a:xfrm>
            <a:off x="6280190" y="536221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365260" y="5404723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7669411" y="53338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Цель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7669411" y="5824299"/>
            <a:ext cx="61671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Наша цель – гармоничное развитие и формирование личности.</a:t>
            </a:r>
            <a:endParaRPr lang="en-US" sz="175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5" b="21541"/>
          <a:stretch/>
        </p:blipFill>
        <p:spPr>
          <a:xfrm>
            <a:off x="0" y="0"/>
            <a:ext cx="5543432" cy="82296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248150"/>
            <a:ext cx="1146774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Роль педагога: Творец и вдохновитель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297091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6090880"/>
            <a:ext cx="41207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Создает РППС, наполненную интересными материалами.</a:t>
            </a:r>
            <a:endParaRPr lang="en-US" sz="17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4704" y="5297091"/>
            <a:ext cx="566976" cy="566976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5254704" y="6090880"/>
            <a:ext cx="412087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Планирует и организует увлекательные игры-занятия.</a:t>
            </a:r>
            <a:endParaRPr lang="en-US" sz="17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5738" y="5297091"/>
            <a:ext cx="566976" cy="56697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9715738" y="6090880"/>
            <a:ext cx="41207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Поддерживает и поощряет детей в их начинаниях.</a:t>
            </a:r>
            <a:endParaRPr lang="en-US" sz="175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4" b="32567"/>
          <a:stretch/>
        </p:blipFill>
        <p:spPr>
          <a:xfrm>
            <a:off x="0" y="-269751"/>
            <a:ext cx="14630400" cy="392131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60571"/>
            <a:ext cx="670738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Образовательные области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8020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43728"/>
                </a:solidFill>
                <a:ea typeface="Crimson Pro Bold" pitchFamily="34" charset="-122"/>
              </a:rPr>
              <a:t>Познавательное развитие</a:t>
            </a:r>
            <a:endParaRPr lang="en-US" sz="22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226731" y="2686050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9937790" y="2802017"/>
            <a:ext cx="29965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2200" b="1" spc="100" dirty="0" smtClean="0">
                <a:solidFill>
                  <a:srgbClr val="443728"/>
                </a:solidFill>
                <a:ea typeface="Crimson Pro Bold" pitchFamily="34" charset="-122"/>
              </a:rPr>
              <a:t>Физическое развитие</a:t>
            </a:r>
            <a:endParaRPr lang="en-US" sz="2200" spc="1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452604" y="3074551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2</a:t>
            </a:r>
            <a:endParaRPr lang="en-US" sz="2650" dirty="0"/>
          </a:p>
        </p:txBody>
      </p:sp>
      <p:sp>
        <p:nvSpPr>
          <p:cNvPr id="9" name="Text 5"/>
          <p:cNvSpPr/>
          <p:nvPr/>
        </p:nvSpPr>
        <p:spPr>
          <a:xfrm>
            <a:off x="9937790" y="525458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43728"/>
                </a:solidFill>
                <a:ea typeface="Crimson Pro Bold" pitchFamily="34" charset="-122"/>
              </a:rPr>
              <a:t>Речевое развитие</a:t>
            </a:r>
            <a:endParaRPr lang="en-US" sz="220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8064103" y="5300424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3</a:t>
            </a:r>
            <a:endParaRPr lang="en-US" sz="2650" dirty="0"/>
          </a:p>
        </p:txBody>
      </p:sp>
      <p:sp>
        <p:nvSpPr>
          <p:cNvPr id="12" name="Text 7"/>
          <p:cNvSpPr/>
          <p:nvPr/>
        </p:nvSpPr>
        <p:spPr>
          <a:xfrm>
            <a:off x="1954828" y="5254585"/>
            <a:ext cx="29401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50"/>
              </a:lnSpc>
            </a:pPr>
            <a:r>
              <a:rPr lang="ru-RU" sz="2200" b="1" dirty="0" smtClean="0">
                <a:solidFill>
                  <a:srgbClr val="443728"/>
                </a:solidFill>
                <a:ea typeface="Crimson Pro Bold" pitchFamily="34" charset="-122"/>
              </a:rPr>
              <a:t>Художественно-эстетическое </a:t>
            </a:r>
            <a:r>
              <a:rPr lang="ru-RU" sz="2200" b="1" dirty="0">
                <a:solidFill>
                  <a:srgbClr val="443728"/>
                </a:solidFill>
                <a:ea typeface="Crimson Pro Bold" pitchFamily="34" charset="-122"/>
              </a:rPr>
              <a:t>развитие</a:t>
            </a:r>
            <a:endParaRPr lang="en-US" sz="2200" dirty="0"/>
          </a:p>
          <a:p>
            <a:pPr marL="0" indent="0" algn="r">
              <a:lnSpc>
                <a:spcPts val="2750"/>
              </a:lnSpc>
              <a:buNone/>
            </a:pPr>
            <a:endParaRPr lang="en-US" sz="220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5838230" y="4911923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4</a:t>
            </a:r>
            <a:endParaRPr lang="en-US" sz="26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31" y="6485868"/>
            <a:ext cx="1381125" cy="1381125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2072556" y="7504386"/>
            <a:ext cx="3525619" cy="4557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Расписание игр-занятий</a:t>
            </a:r>
            <a:endParaRPr lang="en-US" sz="2200" dirty="0"/>
          </a:p>
          <a:p>
            <a:pPr marL="0" indent="0" algn="r">
              <a:lnSpc>
                <a:spcPts val="2750"/>
              </a:lnSpc>
              <a:buNone/>
            </a:pPr>
            <a:endParaRPr lang="en-US" sz="22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025" y="6487953"/>
            <a:ext cx="1381125" cy="1381125"/>
          </a:xfrm>
          <a:prstGeom prst="rect">
            <a:avLst/>
          </a:prstGeom>
        </p:spPr>
      </p:pic>
      <p:sp>
        <p:nvSpPr>
          <p:cNvPr id="19" name="Text 7"/>
          <p:cNvSpPr/>
          <p:nvPr/>
        </p:nvSpPr>
        <p:spPr>
          <a:xfrm>
            <a:off x="10490200" y="7504386"/>
            <a:ext cx="2032054" cy="362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Режимы дня</a:t>
            </a:r>
            <a:endParaRPr lang="en-US" sz="2200" dirty="0"/>
          </a:p>
          <a:p>
            <a:pPr marL="0" indent="0" algn="r">
              <a:lnSpc>
                <a:spcPts val="2750"/>
              </a:lnSpc>
              <a:buNone/>
            </a:pPr>
            <a:endParaRPr lang="en-US" sz="2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446417" y="3620689"/>
            <a:ext cx="182582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750"/>
              </a:lnSpc>
            </a:pPr>
            <a:r>
              <a:rPr lang="ru-RU" sz="1600" b="1" dirty="0" smtClean="0">
                <a:solidFill>
                  <a:srgbClr val="443728"/>
                </a:solidFill>
                <a:ea typeface="Crimson Pro Bold" pitchFamily="34" charset="-122"/>
              </a:rPr>
              <a:t>Социально-</a:t>
            </a:r>
          </a:p>
          <a:p>
            <a:pPr algn="ctr">
              <a:lnSpc>
                <a:spcPts val="2750"/>
              </a:lnSpc>
            </a:pPr>
            <a:r>
              <a:rPr lang="ru-RU" sz="1600" b="1" dirty="0" smtClean="0">
                <a:solidFill>
                  <a:srgbClr val="443728"/>
                </a:solidFill>
                <a:ea typeface="Crimson Pro Bold" pitchFamily="34" charset="-122"/>
              </a:rPr>
              <a:t>коммуникативное</a:t>
            </a:r>
          </a:p>
          <a:p>
            <a:pPr algn="ctr">
              <a:lnSpc>
                <a:spcPts val="2750"/>
              </a:lnSpc>
            </a:pPr>
            <a:r>
              <a:rPr lang="ru-RU" sz="1600" b="1" dirty="0" smtClean="0">
                <a:solidFill>
                  <a:srgbClr val="443728"/>
                </a:solidFill>
                <a:ea typeface="Crimson Pro Bold" pitchFamily="34" charset="-122"/>
              </a:rPr>
              <a:t> </a:t>
            </a:r>
            <a:r>
              <a:rPr lang="ru-RU" sz="1600" b="1" dirty="0">
                <a:solidFill>
                  <a:srgbClr val="443728"/>
                </a:solidFill>
                <a:ea typeface="Crimson Pro Bold" pitchFamily="34" charset="-122"/>
              </a:rPr>
              <a:t>развитие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60571"/>
            <a:ext cx="670738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550"/>
              </a:lnSpc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Примеры игр-занятий</a:t>
            </a:r>
            <a:endParaRPr lang="en-US" sz="4450" dirty="0">
              <a:solidFill>
                <a:prstClr val="black"/>
              </a:solidFill>
            </a:endParaRPr>
          </a:p>
        </p:txBody>
      </p:sp>
      <p:sp>
        <p:nvSpPr>
          <p:cNvPr id="3" name="Text 1"/>
          <p:cNvSpPr/>
          <p:nvPr/>
        </p:nvSpPr>
        <p:spPr>
          <a:xfrm>
            <a:off x="1970603" y="22282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Сенсорные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96301" y="2492812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1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9824442" y="2228255"/>
            <a:ext cx="29965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Двигательные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170307" y="2767489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2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9" name="Text 5"/>
          <p:cNvSpPr/>
          <p:nvPr/>
        </p:nvSpPr>
        <p:spPr>
          <a:xfrm>
            <a:off x="10051256" y="37829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Речевые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8719423" y="4267914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3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12" name="Text 7"/>
          <p:cNvSpPr/>
          <p:nvPr/>
        </p:nvSpPr>
        <p:spPr>
          <a:xfrm>
            <a:off x="9824442" y="5582960"/>
            <a:ext cx="29401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Музыкальные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694533" y="5493663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4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15" name="Text 9"/>
          <p:cNvSpPr/>
          <p:nvPr/>
        </p:nvSpPr>
        <p:spPr>
          <a:xfrm>
            <a:off x="1227892" y="5337810"/>
            <a:ext cx="357794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Сюжетно-ролевые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16" name="Text 10"/>
          <p:cNvSpPr/>
          <p:nvPr/>
        </p:nvSpPr>
        <p:spPr>
          <a:xfrm>
            <a:off x="1970603" y="58282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50"/>
              </a:lnSpc>
            </a:pPr>
            <a:endParaRPr lang="en-US" sz="2200" dirty="0">
              <a:solidFill>
                <a:prstClr val="black"/>
              </a:solidFill>
            </a:endParaRPr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120527" y="5218986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5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19" name="Text 12"/>
          <p:cNvSpPr/>
          <p:nvPr/>
        </p:nvSpPr>
        <p:spPr>
          <a:xfrm>
            <a:off x="1257776" y="3533537"/>
            <a:ext cx="332124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50"/>
              </a:lnSpc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Конструктивные игры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20" name="Text 13"/>
          <p:cNvSpPr/>
          <p:nvPr/>
        </p:nvSpPr>
        <p:spPr>
          <a:xfrm>
            <a:off x="793790" y="4023955"/>
            <a:ext cx="37852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850"/>
              </a:lnSpc>
            </a:pPr>
            <a:endParaRPr lang="en-US" sz="1750" dirty="0">
              <a:solidFill>
                <a:prstClr val="black"/>
              </a:solidFill>
            </a:endParaRPr>
          </a:p>
        </p:txBody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2653" y="1922978"/>
            <a:ext cx="4564975" cy="4564975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5571411" y="3718560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50"/>
              </a:lnSpc>
            </a:pPr>
            <a:r>
              <a:rPr lang="en-US" sz="2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6</a:t>
            </a:r>
            <a:endParaRPr lang="en-US" sz="2650" dirty="0">
              <a:solidFill>
                <a:prstClr val="black"/>
              </a:solidFill>
            </a:endParaRPr>
          </a:p>
        </p:txBody>
      </p:sp>
      <p:sp>
        <p:nvSpPr>
          <p:cNvPr id="23" name="Text 15"/>
          <p:cNvSpPr/>
          <p:nvPr/>
        </p:nvSpPr>
        <p:spPr>
          <a:xfrm>
            <a:off x="793790" y="6743105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endParaRPr lang="en-US" sz="1750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3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269152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Заключение: </a:t>
            </a:r>
            <a:endParaRPr lang="ru-RU" sz="445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  <a:p>
            <a:pPr marL="0" indent="0" algn="l">
              <a:lnSpc>
                <a:spcPts val="5550"/>
              </a:lnSpc>
              <a:buNone/>
            </a:pPr>
            <a:r>
              <a:rPr lang="en-US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Вместе к гармонии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4924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Наша общая цель – гармоничное развитие каждого ребенка. Только вместе мы сможем создать для </a:t>
            </a:r>
            <a:r>
              <a:rPr lang="en-US" sz="17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них счастливое будущее!</a:t>
            </a:r>
            <a:endParaRPr lang="en-US" sz="175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"/>
          <a:stretch/>
        </p:blipFill>
        <p:spPr>
          <a:xfrm>
            <a:off x="-1" y="0"/>
            <a:ext cx="5060731" cy="82729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4118" y="444698"/>
            <a:ext cx="7629525" cy="503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6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Актуальность: Фундамент развития</a:t>
            </a:r>
            <a:endParaRPr lang="en-US" sz="36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98" y="1348057"/>
            <a:ext cx="3912348" cy="447118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64118" y="6171283"/>
            <a:ext cx="2639854" cy="251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7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Ранний возраст – основа!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564118" y="6661824"/>
            <a:ext cx="6554510" cy="515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Именно в раннем детстве закладывается база для будущих успехов. Важно создать условия для всестороннего развития.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530" y="1678721"/>
            <a:ext cx="4658201" cy="414051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075890" y="6171283"/>
            <a:ext cx="2239208" cy="251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7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РППС + Игры-занятия</a:t>
            </a:r>
            <a:endParaRPr lang="en-US" sz="1750" dirty="0"/>
          </a:p>
        </p:txBody>
      </p:sp>
      <p:sp>
        <p:nvSpPr>
          <p:cNvPr id="8" name="Text 4"/>
          <p:cNvSpPr/>
          <p:nvPr/>
        </p:nvSpPr>
        <p:spPr>
          <a:xfrm>
            <a:off x="8075890" y="6584191"/>
            <a:ext cx="6554510" cy="257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Всестороннее развитие</a:t>
            </a:r>
            <a:endParaRPr lang="en-US" sz="1750" dirty="0"/>
          </a:p>
        </p:txBody>
      </p:sp>
      <p:sp>
        <p:nvSpPr>
          <p:cNvPr id="9" name="Text 5"/>
          <p:cNvSpPr/>
          <p:nvPr/>
        </p:nvSpPr>
        <p:spPr>
          <a:xfrm>
            <a:off x="8075890" y="6898397"/>
            <a:ext cx="6554510" cy="257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Познание и активность</a:t>
            </a:r>
            <a:endParaRPr lang="en-US" sz="1750" dirty="0"/>
          </a:p>
        </p:txBody>
      </p:sp>
      <p:sp>
        <p:nvSpPr>
          <p:cNvPr id="10" name="Text 6"/>
          <p:cNvSpPr/>
          <p:nvPr/>
        </p:nvSpPr>
        <p:spPr>
          <a:xfrm>
            <a:off x="8075890" y="7212603"/>
            <a:ext cx="6554510" cy="257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Эмоциональное благополучие</a:t>
            </a:r>
            <a:endParaRPr lang="en-US" sz="175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802499"/>
            <a:ext cx="1048714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РППС: Пространство возможностей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851440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5085874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Продуманное пространство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593062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РППС – это тщательно организованное пространство для развития детей.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16962" y="4851440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51396" y="5085874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Материалы для познания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51396" y="593062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Здесь малыши находят материалы для познания, творчества и общения.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40133" y="4851440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874568" y="50858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Принципы ФГОС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74568" y="5576292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Важно соблюдать принципы ФГОС: насыщенность, трансформируемость и безопасность.</a:t>
            </a:r>
            <a:endParaRPr lang="en-US" sz="175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1" b="33350"/>
          <a:stretch/>
        </p:blipFill>
        <p:spPr>
          <a:xfrm>
            <a:off x="-5185" y="0"/>
            <a:ext cx="14635585" cy="335801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817366" y="7504386"/>
            <a:ext cx="1768107" cy="725214"/>
          </a:xfrm>
          <a:prstGeom prst="rect">
            <a:avLst/>
          </a:prstGeom>
          <a:solidFill>
            <a:srgbClr val="FF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4" b="-1"/>
          <a:stretch/>
        </p:blipFill>
        <p:spPr>
          <a:xfrm>
            <a:off x="0" y="0"/>
            <a:ext cx="14691952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0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43200"/>
            <a:ext cx="146304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0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4774"/>
            <a:ext cx="146304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3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3833"/>
            <a:ext cx="14669729" cy="110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0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2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43200"/>
            <a:ext cx="146304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272</Words>
  <Application>Microsoft Office PowerPoint</Application>
  <PresentationFormat>Произвольный</PresentationFormat>
  <Paragraphs>77</Paragraphs>
  <Slides>18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Open Sans Medium</vt:lpstr>
      <vt:lpstr>Crimson Pro Bold</vt:lpstr>
      <vt:lpstr>Open Sans</vt:lpstr>
      <vt:lpstr>Arial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29</cp:revision>
  <dcterms:created xsi:type="dcterms:W3CDTF">2025-03-18T14:28:19Z</dcterms:created>
  <dcterms:modified xsi:type="dcterms:W3CDTF">2025-03-28T13:05:29Z</dcterms:modified>
</cp:coreProperties>
</file>