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media/image27.jpg" ContentType="image/jp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56" r:id="rId2"/>
    <p:sldId id="277" r:id="rId3"/>
    <p:sldId id="276" r:id="rId4"/>
    <p:sldId id="268" r:id="rId5"/>
    <p:sldId id="269" r:id="rId6"/>
    <p:sldId id="270" r:id="rId7"/>
    <p:sldId id="271" r:id="rId8"/>
    <p:sldId id="272" r:id="rId9"/>
    <p:sldId id="290" r:id="rId10"/>
    <p:sldId id="286" r:id="rId11"/>
    <p:sldId id="287" r:id="rId12"/>
    <p:sldId id="288" r:id="rId13"/>
    <p:sldId id="289" r:id="rId14"/>
    <p:sldId id="279" r:id="rId15"/>
    <p:sldId id="280" r:id="rId16"/>
    <p:sldId id="281" r:id="rId17"/>
    <p:sldId id="282" r:id="rId18"/>
    <p:sldId id="278" r:id="rId19"/>
    <p:sldId id="283" r:id="rId20"/>
    <p:sldId id="284" r:id="rId21"/>
    <p:sldId id="285" r:id="rId22"/>
    <p:sldId id="262" r:id="rId23"/>
  </p:sldIdLst>
  <p:sldSz cx="9144000" cy="5143500" type="screen16x9"/>
  <p:notesSz cx="9926638" cy="6797675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730" y="6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1543" cy="339884"/>
          </a:xfrm>
          <a:prstGeom prst="rect">
            <a:avLst/>
          </a:prstGeom>
        </p:spPr>
        <p:txBody>
          <a:bodyPr vert="horz" lIns="107031" tIns="53515" rIns="107031" bIns="53515" rtlCol="0"/>
          <a:lstStyle>
            <a:lvl1pPr algn="l">
              <a:defRPr sz="14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3372" y="1"/>
            <a:ext cx="4301543" cy="339884"/>
          </a:xfrm>
          <a:prstGeom prst="rect">
            <a:avLst/>
          </a:prstGeom>
        </p:spPr>
        <p:txBody>
          <a:bodyPr vert="horz" lIns="107031" tIns="53515" rIns="107031" bIns="53515" rtlCol="0"/>
          <a:lstStyle>
            <a:lvl1pPr algn="r">
              <a:defRPr sz="1400"/>
            </a:lvl1pPr>
          </a:lstStyle>
          <a:p>
            <a:fld id="{4203F028-65D3-444E-8E7D-B5614B6EA98E}" type="datetimeFigureOut">
              <a:rPr lang="ru-RU" smtClean="0"/>
              <a:t>24.09.2025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924175" y="849313"/>
            <a:ext cx="4078288" cy="2295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07031" tIns="53515" rIns="107031" bIns="53515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664" y="3270857"/>
            <a:ext cx="7941310" cy="2677109"/>
          </a:xfrm>
          <a:prstGeom prst="rect">
            <a:avLst/>
          </a:prstGeom>
        </p:spPr>
        <p:txBody>
          <a:bodyPr vert="horz" lIns="107031" tIns="53515" rIns="107031" bIns="53515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457792"/>
            <a:ext cx="4301543" cy="339884"/>
          </a:xfrm>
          <a:prstGeom prst="rect">
            <a:avLst/>
          </a:prstGeom>
        </p:spPr>
        <p:txBody>
          <a:bodyPr vert="horz" lIns="107031" tIns="53515" rIns="107031" bIns="53515" rtlCol="0" anchor="b"/>
          <a:lstStyle>
            <a:lvl1pPr algn="l">
              <a:defRPr sz="14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3372" y="6457792"/>
            <a:ext cx="4301543" cy="339884"/>
          </a:xfrm>
          <a:prstGeom prst="rect">
            <a:avLst/>
          </a:prstGeom>
        </p:spPr>
        <p:txBody>
          <a:bodyPr vert="horz" lIns="107031" tIns="53515" rIns="107031" bIns="53515" rtlCol="0" anchor="b"/>
          <a:lstStyle>
            <a:lvl1pPr algn="r">
              <a:defRPr sz="1400"/>
            </a:lvl1pPr>
          </a:lstStyle>
          <a:p>
            <a:fld id="{2DA902BF-2455-452F-932F-25AE560CAE0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1308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2f27a8824cb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-682625" y="984250"/>
            <a:ext cx="8745538" cy="49196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2f27a8824cb_0_4:notes"/>
          <p:cNvSpPr txBox="1">
            <a:spLocks noGrp="1"/>
          </p:cNvSpPr>
          <p:nvPr>
            <p:ph type="body" idx="1"/>
          </p:nvPr>
        </p:nvSpPr>
        <p:spPr>
          <a:xfrm>
            <a:off x="737950" y="6231570"/>
            <a:ext cx="5903592" cy="5903592"/>
          </a:xfrm>
          <a:prstGeom prst="rect">
            <a:avLst/>
          </a:prstGeom>
        </p:spPr>
        <p:txBody>
          <a:bodyPr spcFirstLastPara="1" wrap="square" lIns="107013" tIns="107013" rIns="107013" bIns="107013" anchor="t" anchorCtr="0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883815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2f27a8824cb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-682625" y="984250"/>
            <a:ext cx="8745538" cy="49196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2f27a8824cb_0_4:notes"/>
          <p:cNvSpPr txBox="1">
            <a:spLocks noGrp="1"/>
          </p:cNvSpPr>
          <p:nvPr>
            <p:ph type="body" idx="1"/>
          </p:nvPr>
        </p:nvSpPr>
        <p:spPr>
          <a:xfrm>
            <a:off x="737950" y="6231570"/>
            <a:ext cx="5903592" cy="5903592"/>
          </a:xfrm>
          <a:prstGeom prst="rect">
            <a:avLst/>
          </a:prstGeom>
        </p:spPr>
        <p:txBody>
          <a:bodyPr spcFirstLastPara="1" wrap="square" lIns="107013" tIns="107013" rIns="107013" bIns="107013" anchor="t" anchorCtr="0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810741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2f27a8824cb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-682625" y="984250"/>
            <a:ext cx="8745538" cy="49196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2f27a8824cb_0_4:notes"/>
          <p:cNvSpPr txBox="1">
            <a:spLocks noGrp="1"/>
          </p:cNvSpPr>
          <p:nvPr>
            <p:ph type="body" idx="1"/>
          </p:nvPr>
        </p:nvSpPr>
        <p:spPr>
          <a:xfrm>
            <a:off x="737950" y="6231570"/>
            <a:ext cx="5903592" cy="5903592"/>
          </a:xfrm>
          <a:prstGeom prst="rect">
            <a:avLst/>
          </a:prstGeom>
        </p:spPr>
        <p:txBody>
          <a:bodyPr spcFirstLastPara="1" wrap="square" lIns="107013" tIns="107013" rIns="107013" bIns="107013" anchor="t" anchorCtr="0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444750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2f27a8824cb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-682625" y="984250"/>
            <a:ext cx="8745538" cy="49196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2f27a8824cb_0_4:notes"/>
          <p:cNvSpPr txBox="1">
            <a:spLocks noGrp="1"/>
          </p:cNvSpPr>
          <p:nvPr>
            <p:ph type="body" idx="1"/>
          </p:nvPr>
        </p:nvSpPr>
        <p:spPr>
          <a:xfrm>
            <a:off x="737950" y="6231570"/>
            <a:ext cx="5903592" cy="5903592"/>
          </a:xfrm>
          <a:prstGeom prst="rect">
            <a:avLst/>
          </a:prstGeom>
        </p:spPr>
        <p:txBody>
          <a:bodyPr spcFirstLastPara="1" wrap="square" lIns="107013" tIns="107013" rIns="107013" bIns="107013" anchor="t" anchorCtr="0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577485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2f27a8824cb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-682625" y="984250"/>
            <a:ext cx="8745538" cy="49196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2f27a8824cb_0_4:notes"/>
          <p:cNvSpPr txBox="1">
            <a:spLocks noGrp="1"/>
          </p:cNvSpPr>
          <p:nvPr>
            <p:ph type="body" idx="1"/>
          </p:nvPr>
        </p:nvSpPr>
        <p:spPr>
          <a:xfrm>
            <a:off x="737950" y="6231570"/>
            <a:ext cx="5903592" cy="5903592"/>
          </a:xfrm>
          <a:prstGeom prst="rect">
            <a:avLst/>
          </a:prstGeom>
        </p:spPr>
        <p:txBody>
          <a:bodyPr spcFirstLastPara="1" wrap="square" lIns="107013" tIns="107013" rIns="107013" bIns="107013" anchor="t" anchorCtr="0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173790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2f27a8824cb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-682625" y="984250"/>
            <a:ext cx="8745538" cy="49196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2f27a8824cb_0_4:notes"/>
          <p:cNvSpPr txBox="1">
            <a:spLocks noGrp="1"/>
          </p:cNvSpPr>
          <p:nvPr>
            <p:ph type="body" idx="1"/>
          </p:nvPr>
        </p:nvSpPr>
        <p:spPr>
          <a:xfrm>
            <a:off x="737950" y="6231570"/>
            <a:ext cx="5903592" cy="5903592"/>
          </a:xfrm>
          <a:prstGeom prst="rect">
            <a:avLst/>
          </a:prstGeom>
        </p:spPr>
        <p:txBody>
          <a:bodyPr spcFirstLastPara="1" wrap="square" lIns="107013" tIns="107013" rIns="107013" bIns="107013" anchor="t" anchorCtr="0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316618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2f27a8824cb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-682625" y="984250"/>
            <a:ext cx="8745538" cy="49196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2f27a8824cb_0_4:notes"/>
          <p:cNvSpPr txBox="1">
            <a:spLocks noGrp="1"/>
          </p:cNvSpPr>
          <p:nvPr>
            <p:ph type="body" idx="1"/>
          </p:nvPr>
        </p:nvSpPr>
        <p:spPr>
          <a:xfrm>
            <a:off x="737950" y="6231570"/>
            <a:ext cx="5903592" cy="5903592"/>
          </a:xfrm>
          <a:prstGeom prst="rect">
            <a:avLst/>
          </a:prstGeom>
        </p:spPr>
        <p:txBody>
          <a:bodyPr spcFirstLastPara="1" wrap="square" lIns="107013" tIns="107013" rIns="107013" bIns="107013" anchor="t" anchorCtr="0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671589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2f27a8824cb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-682625" y="984250"/>
            <a:ext cx="8745538" cy="49196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2f27a8824cb_0_4:notes"/>
          <p:cNvSpPr txBox="1">
            <a:spLocks noGrp="1"/>
          </p:cNvSpPr>
          <p:nvPr>
            <p:ph type="body" idx="1"/>
          </p:nvPr>
        </p:nvSpPr>
        <p:spPr>
          <a:xfrm>
            <a:off x="737950" y="6231570"/>
            <a:ext cx="5903592" cy="5903592"/>
          </a:xfrm>
          <a:prstGeom prst="rect">
            <a:avLst/>
          </a:prstGeom>
        </p:spPr>
        <p:txBody>
          <a:bodyPr spcFirstLastPara="1" wrap="square" lIns="107013" tIns="107013" rIns="107013" bIns="107013" anchor="t" anchorCtr="0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63833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2f27a8824cb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-682625" y="984250"/>
            <a:ext cx="8745538" cy="49196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2f27a8824cb_0_4:notes"/>
          <p:cNvSpPr txBox="1">
            <a:spLocks noGrp="1"/>
          </p:cNvSpPr>
          <p:nvPr>
            <p:ph type="body" idx="1"/>
          </p:nvPr>
        </p:nvSpPr>
        <p:spPr>
          <a:xfrm>
            <a:off x="737950" y="6231570"/>
            <a:ext cx="5903592" cy="5903592"/>
          </a:xfrm>
          <a:prstGeom prst="rect">
            <a:avLst/>
          </a:prstGeom>
        </p:spPr>
        <p:txBody>
          <a:bodyPr spcFirstLastPara="1" wrap="square" lIns="107013" tIns="107013" rIns="107013" bIns="107013" anchor="t" anchorCtr="0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817926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2f27a8824cb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-682625" y="984250"/>
            <a:ext cx="8745538" cy="49196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2f27a8824cb_0_4:notes"/>
          <p:cNvSpPr txBox="1">
            <a:spLocks noGrp="1"/>
          </p:cNvSpPr>
          <p:nvPr>
            <p:ph type="body" idx="1"/>
          </p:nvPr>
        </p:nvSpPr>
        <p:spPr>
          <a:xfrm>
            <a:off x="737950" y="6231570"/>
            <a:ext cx="5903592" cy="5903592"/>
          </a:xfrm>
          <a:prstGeom prst="rect">
            <a:avLst/>
          </a:prstGeom>
        </p:spPr>
        <p:txBody>
          <a:bodyPr spcFirstLastPara="1" wrap="square" lIns="107013" tIns="107013" rIns="107013" bIns="107013" anchor="t" anchorCtr="0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403799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2f27a8824cb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-682625" y="984250"/>
            <a:ext cx="8745538" cy="49196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2f27a8824cb_0_4:notes"/>
          <p:cNvSpPr txBox="1">
            <a:spLocks noGrp="1"/>
          </p:cNvSpPr>
          <p:nvPr>
            <p:ph type="body" idx="1"/>
          </p:nvPr>
        </p:nvSpPr>
        <p:spPr>
          <a:xfrm>
            <a:off x="737950" y="6231570"/>
            <a:ext cx="5903592" cy="5903592"/>
          </a:xfrm>
          <a:prstGeom prst="rect">
            <a:avLst/>
          </a:prstGeom>
        </p:spPr>
        <p:txBody>
          <a:bodyPr spcFirstLastPara="1" wrap="square" lIns="107013" tIns="107013" rIns="107013" bIns="107013" anchor="t" anchorCtr="0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287597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2f27a8824cb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-682625" y="984250"/>
            <a:ext cx="8745538" cy="49196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2f27a8824cb_0_4:notes"/>
          <p:cNvSpPr txBox="1">
            <a:spLocks noGrp="1"/>
          </p:cNvSpPr>
          <p:nvPr>
            <p:ph type="body" idx="1"/>
          </p:nvPr>
        </p:nvSpPr>
        <p:spPr>
          <a:xfrm>
            <a:off x="737950" y="6231570"/>
            <a:ext cx="5903592" cy="5903592"/>
          </a:xfrm>
          <a:prstGeom prst="rect">
            <a:avLst/>
          </a:prstGeom>
        </p:spPr>
        <p:txBody>
          <a:bodyPr spcFirstLastPara="1" wrap="square" lIns="107013" tIns="107013" rIns="107013" bIns="107013" anchor="t" anchorCtr="0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756173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2f27a8824cb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-682625" y="984250"/>
            <a:ext cx="8745538" cy="49196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2f27a8824cb_0_4:notes"/>
          <p:cNvSpPr txBox="1">
            <a:spLocks noGrp="1"/>
          </p:cNvSpPr>
          <p:nvPr>
            <p:ph type="body" idx="1"/>
          </p:nvPr>
        </p:nvSpPr>
        <p:spPr>
          <a:xfrm>
            <a:off x="737950" y="6231570"/>
            <a:ext cx="5903592" cy="5903592"/>
          </a:xfrm>
          <a:prstGeom prst="rect">
            <a:avLst/>
          </a:prstGeom>
        </p:spPr>
        <p:txBody>
          <a:bodyPr spcFirstLastPara="1" wrap="square" lIns="107013" tIns="107013" rIns="107013" bIns="107013" anchor="t" anchorCtr="0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20355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2f27a8824cb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-682625" y="984250"/>
            <a:ext cx="8745538" cy="49196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2f27a8824cb_0_4:notes"/>
          <p:cNvSpPr txBox="1">
            <a:spLocks noGrp="1"/>
          </p:cNvSpPr>
          <p:nvPr>
            <p:ph type="body" idx="1"/>
          </p:nvPr>
        </p:nvSpPr>
        <p:spPr>
          <a:xfrm>
            <a:off x="737950" y="6231570"/>
            <a:ext cx="5903592" cy="5903592"/>
          </a:xfrm>
          <a:prstGeom prst="rect">
            <a:avLst/>
          </a:prstGeom>
        </p:spPr>
        <p:txBody>
          <a:bodyPr spcFirstLastPara="1" wrap="square" lIns="107013" tIns="107013" rIns="107013" bIns="107013" anchor="t" anchorCtr="0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019457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2f27a8824cb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-682625" y="984250"/>
            <a:ext cx="8745538" cy="49196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2f27a8824cb_0_4:notes"/>
          <p:cNvSpPr txBox="1">
            <a:spLocks noGrp="1"/>
          </p:cNvSpPr>
          <p:nvPr>
            <p:ph type="body" idx="1"/>
          </p:nvPr>
        </p:nvSpPr>
        <p:spPr>
          <a:xfrm>
            <a:off x="737950" y="6231570"/>
            <a:ext cx="5903592" cy="5903592"/>
          </a:xfrm>
          <a:prstGeom prst="rect">
            <a:avLst/>
          </a:prstGeom>
        </p:spPr>
        <p:txBody>
          <a:bodyPr spcFirstLastPara="1" wrap="square" lIns="107013" tIns="107013" rIns="107013" bIns="107013" anchor="t" anchorCtr="0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195877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2f27a8824cb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-682625" y="984250"/>
            <a:ext cx="8745538" cy="49196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2f27a8824cb_0_4:notes"/>
          <p:cNvSpPr txBox="1">
            <a:spLocks noGrp="1"/>
          </p:cNvSpPr>
          <p:nvPr>
            <p:ph type="body" idx="1"/>
          </p:nvPr>
        </p:nvSpPr>
        <p:spPr>
          <a:xfrm>
            <a:off x="737950" y="6231570"/>
            <a:ext cx="5903592" cy="5903592"/>
          </a:xfrm>
          <a:prstGeom prst="rect">
            <a:avLst/>
          </a:prstGeom>
        </p:spPr>
        <p:txBody>
          <a:bodyPr spcFirstLastPara="1" wrap="square" lIns="107013" tIns="107013" rIns="107013" bIns="107013" anchor="t" anchorCtr="0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766401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2f27a8824cb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-682625" y="984250"/>
            <a:ext cx="8745538" cy="49196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2f27a8824cb_0_4:notes"/>
          <p:cNvSpPr txBox="1">
            <a:spLocks noGrp="1"/>
          </p:cNvSpPr>
          <p:nvPr>
            <p:ph type="body" idx="1"/>
          </p:nvPr>
        </p:nvSpPr>
        <p:spPr>
          <a:xfrm>
            <a:off x="737950" y="6231570"/>
            <a:ext cx="5903592" cy="5903592"/>
          </a:xfrm>
          <a:prstGeom prst="rect">
            <a:avLst/>
          </a:prstGeom>
        </p:spPr>
        <p:txBody>
          <a:bodyPr spcFirstLastPara="1" wrap="square" lIns="107013" tIns="107013" rIns="107013" bIns="107013" anchor="t" anchorCtr="0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287435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2f27a8824cb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-682625" y="984250"/>
            <a:ext cx="8745538" cy="49196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2f27a8824cb_0_4:notes"/>
          <p:cNvSpPr txBox="1">
            <a:spLocks noGrp="1"/>
          </p:cNvSpPr>
          <p:nvPr>
            <p:ph type="body" idx="1"/>
          </p:nvPr>
        </p:nvSpPr>
        <p:spPr>
          <a:xfrm>
            <a:off x="737950" y="6231570"/>
            <a:ext cx="5903592" cy="5903592"/>
          </a:xfrm>
          <a:prstGeom prst="rect">
            <a:avLst/>
          </a:prstGeom>
        </p:spPr>
        <p:txBody>
          <a:bodyPr spcFirstLastPara="1" wrap="square" lIns="107013" tIns="107013" rIns="107013" bIns="107013" anchor="t" anchorCtr="0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875411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2f27a8824cb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-682625" y="984250"/>
            <a:ext cx="8745538" cy="49196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2f27a8824cb_0_4:notes"/>
          <p:cNvSpPr txBox="1">
            <a:spLocks noGrp="1"/>
          </p:cNvSpPr>
          <p:nvPr>
            <p:ph type="body" idx="1"/>
          </p:nvPr>
        </p:nvSpPr>
        <p:spPr>
          <a:xfrm>
            <a:off x="737950" y="6231570"/>
            <a:ext cx="5903592" cy="5903592"/>
          </a:xfrm>
          <a:prstGeom prst="rect">
            <a:avLst/>
          </a:prstGeom>
        </p:spPr>
        <p:txBody>
          <a:bodyPr spcFirstLastPara="1" wrap="square" lIns="107013" tIns="107013" rIns="107013" bIns="107013" anchor="t" anchorCtr="0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766976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2f27a8824cb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-682625" y="984250"/>
            <a:ext cx="8745538" cy="49196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2f27a8824cb_0_4:notes"/>
          <p:cNvSpPr txBox="1">
            <a:spLocks noGrp="1"/>
          </p:cNvSpPr>
          <p:nvPr>
            <p:ph type="body" idx="1"/>
          </p:nvPr>
        </p:nvSpPr>
        <p:spPr>
          <a:xfrm>
            <a:off x="737950" y="6231570"/>
            <a:ext cx="5903592" cy="5903592"/>
          </a:xfrm>
          <a:prstGeom prst="rect">
            <a:avLst/>
          </a:prstGeom>
        </p:spPr>
        <p:txBody>
          <a:bodyPr spcFirstLastPara="1" wrap="square" lIns="107013" tIns="107013" rIns="107013" bIns="107013" anchor="t" anchorCtr="0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888667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1594485"/>
            <a:ext cx="7772400" cy="10801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chemeClr val="bg1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0"/>
            <a:ext cx="6400800" cy="12858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9/24/2025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bg1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9/24/2025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416051" y="1659635"/>
            <a:ext cx="8148955" cy="3032760"/>
          </a:xfrm>
          <a:custGeom>
            <a:avLst/>
            <a:gdLst/>
            <a:ahLst/>
            <a:cxnLst/>
            <a:rect l="l" t="t" r="r" b="b"/>
            <a:pathLst>
              <a:path w="8148955" h="3032760">
                <a:moveTo>
                  <a:pt x="0" y="285750"/>
                </a:moveTo>
                <a:lnTo>
                  <a:pt x="3740" y="239388"/>
                </a:lnTo>
                <a:lnTo>
                  <a:pt x="14569" y="195413"/>
                </a:lnTo>
                <a:lnTo>
                  <a:pt x="31898" y="154411"/>
                </a:lnTo>
                <a:lnTo>
                  <a:pt x="55139" y="116970"/>
                </a:lnTo>
                <a:lnTo>
                  <a:pt x="83704" y="83677"/>
                </a:lnTo>
                <a:lnTo>
                  <a:pt x="117002" y="55120"/>
                </a:lnTo>
                <a:lnTo>
                  <a:pt x="154448" y="31886"/>
                </a:lnTo>
                <a:lnTo>
                  <a:pt x="195450" y="14563"/>
                </a:lnTo>
                <a:lnTo>
                  <a:pt x="239422" y="3738"/>
                </a:lnTo>
                <a:lnTo>
                  <a:pt x="285775" y="0"/>
                </a:lnTo>
                <a:lnTo>
                  <a:pt x="7863078" y="0"/>
                </a:lnTo>
                <a:lnTo>
                  <a:pt x="7909439" y="3738"/>
                </a:lnTo>
                <a:lnTo>
                  <a:pt x="7953414" y="14563"/>
                </a:lnTo>
                <a:lnTo>
                  <a:pt x="7994416" y="31886"/>
                </a:lnTo>
                <a:lnTo>
                  <a:pt x="8031857" y="55120"/>
                </a:lnTo>
                <a:lnTo>
                  <a:pt x="8065150" y="83677"/>
                </a:lnTo>
                <a:lnTo>
                  <a:pt x="8093707" y="116970"/>
                </a:lnTo>
                <a:lnTo>
                  <a:pt x="8116941" y="154411"/>
                </a:lnTo>
                <a:lnTo>
                  <a:pt x="8134264" y="195413"/>
                </a:lnTo>
                <a:lnTo>
                  <a:pt x="8145089" y="239388"/>
                </a:lnTo>
                <a:lnTo>
                  <a:pt x="8148828" y="285750"/>
                </a:lnTo>
                <a:lnTo>
                  <a:pt x="8148828" y="2746984"/>
                </a:lnTo>
                <a:lnTo>
                  <a:pt x="8145089" y="2793337"/>
                </a:lnTo>
                <a:lnTo>
                  <a:pt x="8134264" y="2837309"/>
                </a:lnTo>
                <a:lnTo>
                  <a:pt x="8116941" y="2878311"/>
                </a:lnTo>
                <a:lnTo>
                  <a:pt x="8093707" y="2915757"/>
                </a:lnTo>
                <a:lnTo>
                  <a:pt x="8065150" y="2949055"/>
                </a:lnTo>
                <a:lnTo>
                  <a:pt x="8031857" y="2977620"/>
                </a:lnTo>
                <a:lnTo>
                  <a:pt x="7994416" y="3000861"/>
                </a:lnTo>
                <a:lnTo>
                  <a:pt x="7953414" y="3018190"/>
                </a:lnTo>
                <a:lnTo>
                  <a:pt x="7909439" y="3029019"/>
                </a:lnTo>
                <a:lnTo>
                  <a:pt x="7863078" y="3032760"/>
                </a:lnTo>
                <a:lnTo>
                  <a:pt x="285775" y="3032760"/>
                </a:lnTo>
                <a:lnTo>
                  <a:pt x="239422" y="3029019"/>
                </a:lnTo>
                <a:lnTo>
                  <a:pt x="195450" y="3018190"/>
                </a:lnTo>
                <a:lnTo>
                  <a:pt x="154448" y="3000861"/>
                </a:lnTo>
                <a:lnTo>
                  <a:pt x="117002" y="2977620"/>
                </a:lnTo>
                <a:lnTo>
                  <a:pt x="83704" y="2949055"/>
                </a:lnTo>
                <a:lnTo>
                  <a:pt x="55139" y="2915757"/>
                </a:lnTo>
                <a:lnTo>
                  <a:pt x="31898" y="2878311"/>
                </a:lnTo>
                <a:lnTo>
                  <a:pt x="14569" y="2837309"/>
                </a:lnTo>
                <a:lnTo>
                  <a:pt x="3740" y="2793337"/>
                </a:lnTo>
                <a:lnTo>
                  <a:pt x="0" y="2746984"/>
                </a:lnTo>
                <a:lnTo>
                  <a:pt x="0" y="285750"/>
                </a:lnTo>
                <a:close/>
              </a:path>
            </a:pathLst>
          </a:custGeom>
          <a:ln w="9144">
            <a:solidFill>
              <a:srgbClr val="006FC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bg1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183005"/>
            <a:ext cx="397764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376798" y="1689480"/>
            <a:ext cx="2656204" cy="26549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006FC0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9/24/2025</a:t>
            </a:fld>
            <a:endParaRPr lang="en-US" dirty="0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bg1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9/24/2025</a:t>
            </a:fld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9/24/2025</a:t>
            </a:fld>
            <a:endParaRPr lang="en-US" dirty="0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78857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45693" y="419862"/>
            <a:ext cx="5454015" cy="349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chemeClr val="bg1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183005"/>
            <a:ext cx="822960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3455"/>
            <a:ext cx="292608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3455"/>
            <a:ext cx="210312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9/24/2025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4783455"/>
            <a:ext cx="210312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7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mosobrnadzor.ru/legislation/accreditation/federalnyy_zakon_ot_29122012_no_273fz#st29_2_2_5" TargetMode="External"/><Relationship Id="rId13" Type="http://schemas.openxmlformats.org/officeDocument/2006/relationships/hyperlink" Target="http://mosobrnadzor.ru/legislation/accreditation/federalnyy_zakon_ot_29122012_no_273fz#st55_9" TargetMode="External"/><Relationship Id="rId3" Type="http://schemas.openxmlformats.org/officeDocument/2006/relationships/image" Target="../media/image5.png"/><Relationship Id="rId7" Type="http://schemas.openxmlformats.org/officeDocument/2006/relationships/hyperlink" Target="http://mosobrnadzor.ru/legislation/accreditation/federalnyy_zakon_ot_29122012_no_273fz#st43_4" TargetMode="External"/><Relationship Id="rId12" Type="http://schemas.openxmlformats.org/officeDocument/2006/relationships/hyperlink" Target="http://mosobrnadzor.ru/legislation/accreditation/federalnyy_zakon_ot_29122012_no_273fz#st30_2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mosobrnadzor.ru/legislation/accreditation/federalnyy_zakon_ot_29122012_no_273fz#st28_3_1" TargetMode="External"/><Relationship Id="rId11" Type="http://schemas.openxmlformats.org/officeDocument/2006/relationships/hyperlink" Target="http://mosobrnadzor.ru/legislation/accreditation/federalnyy_zakon_ot_29122012_no_273fz#st28_3_8" TargetMode="External"/><Relationship Id="rId5" Type="http://schemas.openxmlformats.org/officeDocument/2006/relationships/hyperlink" Target="http://mosobrnadzor.ru/legislation/accreditation/federalnyy_zakon_ot_29122012_no_273fz#st14_6" TargetMode="External"/><Relationship Id="rId10" Type="http://schemas.openxmlformats.org/officeDocument/2006/relationships/hyperlink" Target="http://mosobrnadzor.ru/legislation/accreditation/federalnyy_zakon_ot_29122012_no_273fz#st52_3" TargetMode="External"/><Relationship Id="rId4" Type="http://schemas.openxmlformats.org/officeDocument/2006/relationships/image" Target="../media/image6.png"/><Relationship Id="rId9" Type="http://schemas.openxmlformats.org/officeDocument/2006/relationships/hyperlink" Target="http://mosobrnadzor.ru/legislation/accreditation/federalnyy_zakon_ot_29122012_no_273fz#st47_7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mosobrnadzor.ru/legislation/accreditation/federalnyy_zakon_ot_29122012_no_273fz#st34_1_21" TargetMode="External"/><Relationship Id="rId5" Type="http://schemas.openxmlformats.org/officeDocument/2006/relationships/hyperlink" Target="http://mosobrnadzor.ru/legislation/accreditation/federalnyy_zakon_ot_29122012_no_273fz#st30_2" TargetMode="Externa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mosobrnadzor.ru/legislation/accreditation/federalnyy_zakon_ot_29122012_no_273fz#st47_3_7" TargetMode="External"/><Relationship Id="rId5" Type="http://schemas.openxmlformats.org/officeDocument/2006/relationships/hyperlink" Target="http://mosobrnadzor.ru/legislation/accreditation/federalnyy_zakon_ot_29122012_no_273fz#st45_6" TargetMode="Externa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mosobrnadzor.ru/legislation/accreditation/federalnyy_zakon_ot_29122012_no_273fz#st47_4" TargetMode="External"/><Relationship Id="rId5" Type="http://schemas.openxmlformats.org/officeDocument/2006/relationships/hyperlink" Target="http://mosobrnadzor.ru/legislation/accreditation/federalnyy_zakon_ot_29122012_no_273fz#st47_3_8" TargetMode="Externa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5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5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6.png"/><Relationship Id="rId9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max.ru/POMSH_RON_BOT" TargetMode="External"/><Relationship Id="rId5" Type="http://schemas.openxmlformats.org/officeDocument/2006/relationships/image" Target="../media/image27.jpg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mosobrnadzor.ru/legislation/accreditation/federalnyy_zakon_ot_29122012_no_273fz#st55_9" TargetMode="External"/><Relationship Id="rId3" Type="http://schemas.openxmlformats.org/officeDocument/2006/relationships/image" Target="../media/image5.png"/><Relationship Id="rId7" Type="http://schemas.openxmlformats.org/officeDocument/2006/relationships/hyperlink" Target="http://mosobrnadzor.ru/legislation/accreditation/federalnyy_zakon_ot_29122012_no_273fz#st52_3" TargetMode="External"/><Relationship Id="rId12" Type="http://schemas.openxmlformats.org/officeDocument/2006/relationships/hyperlink" Target="http://mosobrnadzor.ru/legislation/accreditation/federalnyy_zakon_ot_29122012_no_273fz#st28_3_20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mosobrnadzor.ru/legislation/accreditation/federalnyy_zakon_ot_29122012_no_273fz#st47_7" TargetMode="External"/><Relationship Id="rId11" Type="http://schemas.openxmlformats.org/officeDocument/2006/relationships/hyperlink" Target="http://mosobrnadzor.ru/legislation/accreditation/federalnyy_zakon_ot_29122012_no_273fz#st38_1" TargetMode="External"/><Relationship Id="rId5" Type="http://schemas.openxmlformats.org/officeDocument/2006/relationships/hyperlink" Target="http://mosobrnadzor.ru/legislation/accreditation/federalnyy_zakon_ot_29122012_no_273fz#st28_3_1" TargetMode="External"/><Relationship Id="rId10" Type="http://schemas.openxmlformats.org/officeDocument/2006/relationships/hyperlink" Target="http://mosobrnadzor.ru/legislation/accreditation/federalnyy_zakon_ot_29122012_no_273fz#st30_2" TargetMode="External"/><Relationship Id="rId4" Type="http://schemas.openxmlformats.org/officeDocument/2006/relationships/image" Target="../media/image6.png"/><Relationship Id="rId9" Type="http://schemas.openxmlformats.org/officeDocument/2006/relationships/hyperlink" Target="http://mosobrnadzor.ru/legislation/accreditation/federalnyy_zakon_ot_29122012_no_273fz#st28_3_8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mosobrnadzor.ru/legislation/accreditation/federalnyy_zakon_ot_29122012_no_273fz#st29_2_2_5" TargetMode="External"/><Relationship Id="rId13" Type="http://schemas.openxmlformats.org/officeDocument/2006/relationships/hyperlink" Target="http://mosobrnadzor.ru/legislation/accreditation/federalnyy_zakon_ot_29122012_no_273fz#st55_9" TargetMode="External"/><Relationship Id="rId3" Type="http://schemas.openxmlformats.org/officeDocument/2006/relationships/image" Target="../media/image5.png"/><Relationship Id="rId7" Type="http://schemas.openxmlformats.org/officeDocument/2006/relationships/hyperlink" Target="http://mosobrnadzor.ru/legislation/accreditation/federalnyy_zakon_ot_29122012_no_273fz#st43_4" TargetMode="External"/><Relationship Id="rId12" Type="http://schemas.openxmlformats.org/officeDocument/2006/relationships/hyperlink" Target="http://mosobrnadzor.ru/legislation/accreditation/federalnyy_zakon_ot_29122012_no_273fz#st30_2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mosobrnadzor.ru/legislation/accreditation/federalnyy_zakon_ot_29122012_no_273fz#st28_3_1" TargetMode="External"/><Relationship Id="rId11" Type="http://schemas.openxmlformats.org/officeDocument/2006/relationships/hyperlink" Target="http://mosobrnadzor.ru/legislation/accreditation/federalnyy_zakon_ot_29122012_no_273fz#st28_3_8" TargetMode="External"/><Relationship Id="rId5" Type="http://schemas.openxmlformats.org/officeDocument/2006/relationships/hyperlink" Target="http://mosobrnadzor.ru/legislation/accreditation/federalnyy_zakon_ot_29122012_no_273fz#st14_6" TargetMode="External"/><Relationship Id="rId10" Type="http://schemas.openxmlformats.org/officeDocument/2006/relationships/hyperlink" Target="http://mosobrnadzor.ru/legislation/accreditation/federalnyy_zakon_ot_29122012_no_273fz#st52_3" TargetMode="External"/><Relationship Id="rId4" Type="http://schemas.openxmlformats.org/officeDocument/2006/relationships/image" Target="../media/image6.png"/><Relationship Id="rId9" Type="http://schemas.openxmlformats.org/officeDocument/2006/relationships/hyperlink" Target="http://mosobrnadzor.ru/legislation/accreditation/federalnyy_zakon_ot_29122012_no_273fz#st47_7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mosobrnadzor.ru/legislation/accreditation/federalnyy_zakon_ot_29122012_no_273fz#st29_2_2_5" TargetMode="External"/><Relationship Id="rId13" Type="http://schemas.openxmlformats.org/officeDocument/2006/relationships/hyperlink" Target="http://mosobrnadzor.ru/legislation/accreditation/federalnyy_zakon_ot_29122012_no_273fz#st55_9" TargetMode="External"/><Relationship Id="rId18" Type="http://schemas.openxmlformats.org/officeDocument/2006/relationships/hyperlink" Target="http://mosobrnadzor.ru/legislation/accreditation/federalnyy_zakon_ot_29122012_no_273fz#st47_4" TargetMode="External"/><Relationship Id="rId3" Type="http://schemas.openxmlformats.org/officeDocument/2006/relationships/image" Target="../media/image5.png"/><Relationship Id="rId7" Type="http://schemas.openxmlformats.org/officeDocument/2006/relationships/hyperlink" Target="http://mosobrnadzor.ru/legislation/accreditation/federalnyy_zakon_ot_29122012_no_273fz#st43_4" TargetMode="External"/><Relationship Id="rId12" Type="http://schemas.openxmlformats.org/officeDocument/2006/relationships/hyperlink" Target="http://mosobrnadzor.ru/legislation/accreditation/federalnyy_zakon_ot_29122012_no_273fz#st30_2" TargetMode="External"/><Relationship Id="rId17" Type="http://schemas.openxmlformats.org/officeDocument/2006/relationships/hyperlink" Target="http://mosobrnadzor.ru/legislation/accreditation/federalnyy_zakon_ot_29122012_no_273fz#st47_3_8" TargetMode="External"/><Relationship Id="rId2" Type="http://schemas.openxmlformats.org/officeDocument/2006/relationships/notesSlide" Target="../notesSlides/notesSlide8.xml"/><Relationship Id="rId16" Type="http://schemas.openxmlformats.org/officeDocument/2006/relationships/hyperlink" Target="http://mosobrnadzor.ru/legislation/accreditation/federalnyy_zakon_ot_29122012_no_273fz#st47_3_7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mosobrnadzor.ru/legislation/accreditation/federalnyy_zakon_ot_29122012_no_273fz#st28_3_1" TargetMode="External"/><Relationship Id="rId11" Type="http://schemas.openxmlformats.org/officeDocument/2006/relationships/hyperlink" Target="http://mosobrnadzor.ru/legislation/accreditation/federalnyy_zakon_ot_29122012_no_273fz#st28_3_8" TargetMode="External"/><Relationship Id="rId5" Type="http://schemas.openxmlformats.org/officeDocument/2006/relationships/hyperlink" Target="http://mosobrnadzor.ru/legislation/accreditation/federalnyy_zakon_ot_29122012_no_273fz#st14_6" TargetMode="External"/><Relationship Id="rId15" Type="http://schemas.openxmlformats.org/officeDocument/2006/relationships/hyperlink" Target="http://mosobrnadzor.ru/legislation/accreditation/federalnyy_zakon_ot_29122012_no_273fz#st45_6" TargetMode="External"/><Relationship Id="rId10" Type="http://schemas.openxmlformats.org/officeDocument/2006/relationships/hyperlink" Target="http://mosobrnadzor.ru/legislation/accreditation/federalnyy_zakon_ot_29122012_no_273fz#st52_3" TargetMode="External"/><Relationship Id="rId4" Type="http://schemas.openxmlformats.org/officeDocument/2006/relationships/image" Target="../media/image6.png"/><Relationship Id="rId9" Type="http://schemas.openxmlformats.org/officeDocument/2006/relationships/hyperlink" Target="http://mosobrnadzor.ru/legislation/accreditation/federalnyy_zakon_ot_29122012_no_273fz#st47_7" TargetMode="External"/><Relationship Id="rId14" Type="http://schemas.openxmlformats.org/officeDocument/2006/relationships/hyperlink" Target="http://mosobrnadzor.ru/legislation/accreditation/federalnyy_zakon_ot_29122012_no_273fz#st34_1_21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88263" y="4102608"/>
            <a:ext cx="1748027" cy="507492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711195" y="4175759"/>
            <a:ext cx="2683763" cy="359664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606044" y="3093211"/>
            <a:ext cx="1981835" cy="4845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rgbClr val="FFFFFF"/>
                </a:solidFill>
                <a:ea typeface="Montserrat SemiBold"/>
                <a:cs typeface="Montserrat SemiBold"/>
                <a:sym typeface="Montserrat SemiBold"/>
              </a:rPr>
              <a:t>Чуркина Юлия Михайловна</a:t>
            </a: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9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Советник</a:t>
            </a:r>
            <a:r>
              <a:rPr sz="9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9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директора</a:t>
            </a:r>
            <a:endParaRPr sz="900" dirty="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</a:pPr>
            <a:r>
              <a:rPr sz="900" spc="-25" dirty="0">
                <a:solidFill>
                  <a:srgbClr val="FFFFFF"/>
                </a:solidFill>
                <a:latin typeface="Microsoft Sans Serif"/>
                <a:cs typeface="Microsoft Sans Serif"/>
              </a:rPr>
              <a:t>ФГБУ </a:t>
            </a:r>
            <a:r>
              <a:rPr sz="9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«Росаккредагентство»</a:t>
            </a:r>
            <a:endParaRPr sz="900" dirty="0">
              <a:latin typeface="Microsoft Sans Serif"/>
              <a:cs typeface="Microsoft Sans Serif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666699" y="804113"/>
            <a:ext cx="5438140" cy="185884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ru-RU" sz="2400" spc="-20" dirty="0"/>
              <a:t>Номенклатура дел дошкольных образовательных организаций: перечень обязательных документов. Ответы на часто задаваемые вопросы</a:t>
            </a:r>
            <a:endParaRPr sz="2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96093" y="576100"/>
            <a:ext cx="1231232" cy="357698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37825" y="1109877"/>
            <a:ext cx="1889495" cy="25279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308426" y="1669055"/>
            <a:ext cx="248093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Montserrat SemiBold"/>
              <a:cs typeface="Montserrat SemiBold"/>
              <a:sym typeface="Montserrat SemiBold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Montserrat SemiBold"/>
                <a:cs typeface="Montserrat SemiBold"/>
                <a:sym typeface="Montserrat SemiBold"/>
              </a:rPr>
              <a:t>Задать вопросы, сообщить об избыточной нагрузке </a:t>
            </a: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Обязательные локальные нормативные акты 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731530"/>
              </p:ext>
            </p:extLst>
          </p:nvPr>
        </p:nvGraphicFramePr>
        <p:xfrm>
          <a:off x="152400" y="1454827"/>
          <a:ext cx="8610600" cy="43339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20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332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152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84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</a:rPr>
                        <a:t>№ п/п</a:t>
                      </a:r>
                      <a:endParaRPr lang="ru-RU" sz="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Наименование локального нормативного акта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Ссылка на статью, часть статьи закона или иного нормативного правового акта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361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1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Документ о языке, языках образования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spc="-5" dirty="0">
                          <a:solidFill>
                            <a:schemeClr val="tx1"/>
                          </a:solidFill>
                          <a:effectLst/>
                          <a:hlinkClick r:id="rId5"/>
                        </a:rPr>
                        <a:t>Часть 6 статьи 14 273-ФЗ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117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2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Правила внутреннего распорядка обучающихся образовательной организации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spc="-5" dirty="0">
                          <a:solidFill>
                            <a:schemeClr val="tx1"/>
                          </a:solidFill>
                          <a:effectLst/>
                          <a:hlinkClick r:id="rId6"/>
                        </a:rPr>
                        <a:t>Пункт 1 части 3 статьи 28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ru-RU" sz="1400" u="none" strike="noStrike" spc="-5" dirty="0">
                          <a:solidFill>
                            <a:schemeClr val="tx1"/>
                          </a:solidFill>
                          <a:effectLst/>
                          <a:hlinkClick r:id="rId7"/>
                        </a:rPr>
                        <a:t>часть 4 статьи 43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ru-RU" sz="1400" u="none" strike="noStrike" spc="-5" dirty="0">
                          <a:solidFill>
                            <a:schemeClr val="tx1"/>
                          </a:solidFill>
                          <a:effectLst/>
                          <a:hlinkClick r:id="rId8"/>
                        </a:rPr>
                        <a:t>подп. «д» пункта 2 части 2 статьи 29 273-ФЗ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5736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3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Правила внутреннего трудового распорядка образовательной организации, коллективный договор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spc="-5" dirty="0">
                          <a:solidFill>
                            <a:schemeClr val="tx1"/>
                          </a:solidFill>
                          <a:effectLst/>
                          <a:hlinkClick r:id="rId6"/>
                        </a:rPr>
                        <a:t>Пункт 1 части 3 статьи 28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ru-RU" sz="1400" u="none" strike="noStrike" spc="-5" dirty="0">
                          <a:solidFill>
                            <a:schemeClr val="tx1"/>
                          </a:solidFill>
                          <a:effectLst/>
                          <a:hlinkClick r:id="rId7"/>
                        </a:rPr>
                        <a:t>часть 4 статьи 43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ru-RU" sz="1400" u="none" strike="noStrike" spc="-5" dirty="0">
                          <a:solidFill>
                            <a:schemeClr val="tx1"/>
                          </a:solidFill>
                          <a:effectLst/>
                          <a:hlinkClick r:id="rId8"/>
                        </a:rPr>
                        <a:t>подп. «д» пункта 2 части 2 статьи 29</a:t>
                      </a:r>
                      <a:r>
                        <a:rPr lang="ru-RU" sz="1400" u="none" strike="noStrike" spc="-5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ru-RU" sz="1400" u="none" strike="noStrike" spc="-5" dirty="0">
                          <a:solidFill>
                            <a:schemeClr val="tx1"/>
                          </a:solidFill>
                          <a:effectLst/>
                          <a:hlinkClick r:id="rId9"/>
                        </a:rPr>
                        <a:t>часть 7 статьи 47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ru-RU" sz="1400" u="none" strike="noStrike" spc="-5" dirty="0">
                          <a:solidFill>
                            <a:schemeClr val="tx1"/>
                          </a:solidFill>
                          <a:effectLst/>
                          <a:hlinkClick r:id="rId10"/>
                        </a:rPr>
                        <a:t>часть 3 статьи 52 273-ФЗ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117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Правила приема обучающихся образовательной организации на образовательные программы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spc="-5" dirty="0">
                          <a:solidFill>
                            <a:schemeClr val="tx1"/>
                          </a:solidFill>
                          <a:effectLst/>
                          <a:hlinkClick r:id="rId11"/>
                        </a:rPr>
                        <a:t>Пункт 8 части 3 статьи 28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ru-RU" sz="1400" u="none" strike="noStrike" spc="-5" dirty="0">
                          <a:solidFill>
                            <a:schemeClr val="tx1"/>
                          </a:solidFill>
                          <a:effectLst/>
                          <a:hlinkClick r:id="rId12"/>
                        </a:rPr>
                        <a:t>часть 2 статьи 30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ru-RU" sz="1400" u="none" strike="noStrike" spc="-5" dirty="0">
                          <a:solidFill>
                            <a:schemeClr val="tx1"/>
                          </a:solidFill>
                          <a:effectLst/>
                          <a:hlinkClick r:id="rId13"/>
                        </a:rPr>
                        <a:t>часть 9 статьи 55 </a:t>
                      </a:r>
                      <a:r>
                        <a:rPr lang="ru-RU" sz="1400" u="none" strike="noStrike" spc="0" dirty="0">
                          <a:solidFill>
                            <a:schemeClr val="tx1"/>
                          </a:solidFill>
                          <a:effectLst/>
                          <a:hlinkClick r:id="rId13"/>
                        </a:rPr>
                        <a:t>273-ФЗ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117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5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Документы, регламентирующие случаи выдачи документов, подтверждающих обучение в организации, осуществляющей образовательную деятельность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400" u="none" strike="noStrike" spc="-5" dirty="0">
                          <a:solidFill>
                            <a:schemeClr val="tx1"/>
                          </a:solidFill>
                          <a:effectLst/>
                          <a:hlinkClick r:id="rId9"/>
                        </a:rPr>
                        <a:t>часть 4 статьи 33 273-ФЗ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08846" y="996692"/>
            <a:ext cx="831300" cy="83047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42281612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96093" y="576100"/>
            <a:ext cx="1231232" cy="357698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37825" y="1109877"/>
            <a:ext cx="1889495" cy="25279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308426" y="1669055"/>
            <a:ext cx="248093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Montserrat SemiBold"/>
              <a:cs typeface="Montserrat SemiBold"/>
              <a:sym typeface="Montserrat SemiBold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Montserrat SemiBold"/>
                <a:cs typeface="Montserrat SemiBold"/>
                <a:sym typeface="Montserrat SemiBold"/>
              </a:rPr>
              <a:t>Задать вопросы, сообщить об избыточной нагрузке </a:t>
            </a: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Обязательные локальные нормативные акты 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4655491"/>
              </p:ext>
            </p:extLst>
          </p:nvPr>
        </p:nvGraphicFramePr>
        <p:xfrm>
          <a:off x="152400" y="1454827"/>
          <a:ext cx="8915400" cy="33771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83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468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901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942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</a:rPr>
                        <a:t>№ п/п</a:t>
                      </a:r>
                      <a:endParaRPr lang="ru-RU" sz="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Наименование локального нормативного акта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Ссылка на статью, часть статьи закона или иного нормативного правового акта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474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6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Режим занятий обучающихся в образовательной организации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u="none" strike="noStrike" spc="-5" dirty="0">
                          <a:solidFill>
                            <a:schemeClr val="tx1"/>
                          </a:solidFill>
                          <a:effectLst/>
                          <a:hlinkClick r:id="rId5"/>
                        </a:rPr>
                        <a:t>Часть 2 статьи 30 273-ФЗ 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474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7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Документы, регламентирующие порядок и основания перевода, отчисления обучающихся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u="none" strike="noStrike" spc="-5" dirty="0">
                          <a:solidFill>
                            <a:schemeClr val="tx1"/>
                          </a:solidFill>
                          <a:effectLst/>
                          <a:hlinkClick r:id="rId5"/>
                        </a:rPr>
                        <a:t>Часть 2 статьи 30 273-ФЗ 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800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8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Документы, регламентирующие порядок оформления возникновения, приостановления и прекращения отношений между образовательной организацией и обучающимися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u="none" strike="noStrike" spc="-5" dirty="0">
                          <a:solidFill>
                            <a:schemeClr val="tx1"/>
                          </a:solidFill>
                          <a:effectLst/>
                          <a:hlinkClick r:id="rId5"/>
                        </a:rPr>
                        <a:t>Часть 2 статьи 30</a:t>
                      </a:r>
                      <a:r>
                        <a:rPr lang="ru-RU" sz="1800" u="none" strike="noStrike" spc="0" dirty="0">
                          <a:solidFill>
                            <a:schemeClr val="tx1"/>
                          </a:solidFill>
                          <a:effectLst/>
                          <a:hlinkClick r:id="rId5"/>
                        </a:rPr>
                        <a:t> </a:t>
                      </a:r>
                      <a:r>
                        <a:rPr lang="ru-RU" sz="1800" u="none" strike="noStrike" spc="-5" dirty="0">
                          <a:solidFill>
                            <a:schemeClr val="tx1"/>
                          </a:solidFill>
                          <a:effectLst/>
                          <a:hlinkClick r:id="rId5"/>
                        </a:rPr>
                        <a:t>273-ФЗ 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800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9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Порядок, регламентирующий пользование лечебно-оздоровительной инфраструктурой, объектами культуры и объектами спорта образовательной организации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u="none" strike="noStrike" spc="-5" dirty="0">
                          <a:solidFill>
                            <a:schemeClr val="tx1"/>
                          </a:solidFill>
                          <a:effectLst/>
                          <a:hlinkClick r:id="rId6"/>
                        </a:rPr>
                        <a:t>Пункт 21 части 1 статьи 34 273-ФЗ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08846" y="996692"/>
            <a:ext cx="831300" cy="83047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10604496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96093" y="576100"/>
            <a:ext cx="1231232" cy="357698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37825" y="1109877"/>
            <a:ext cx="1889495" cy="25279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308426" y="1669055"/>
            <a:ext cx="248093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Montserrat SemiBold"/>
              <a:cs typeface="Montserrat SemiBold"/>
              <a:sym typeface="Montserrat SemiBold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Montserrat SemiBold"/>
                <a:cs typeface="Montserrat SemiBold"/>
                <a:sym typeface="Montserrat SemiBold"/>
              </a:rPr>
              <a:t>Задать вопросы, сообщить об избыточной нагрузке </a:t>
            </a: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Обязательные локальные нормативные акты 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0939529"/>
              </p:ext>
            </p:extLst>
          </p:nvPr>
        </p:nvGraphicFramePr>
        <p:xfrm>
          <a:off x="152400" y="1454827"/>
          <a:ext cx="8610600" cy="33427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20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332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152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11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</a:rPr>
                        <a:t>№ п/п</a:t>
                      </a:r>
                      <a:endParaRPr lang="ru-RU" sz="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Наименование локального нормативного акта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Ссылка на статью, часть статьи закона или иного нормативного правового акта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800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10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Порядок создания, организации работы, принятия решений комиссией по урегулированию споров между участниками образовательных отношений и их исполнения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u="none" strike="noStrike" spc="-5" dirty="0">
                          <a:solidFill>
                            <a:schemeClr val="tx1"/>
                          </a:solidFill>
                          <a:effectLst/>
                          <a:hlinkClick r:id="rId5"/>
                        </a:rPr>
                        <a:t>Часть 6 статьи 45 273-ФЗ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477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11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Порядок, регламентирующий бесплатное пользование </a:t>
                      </a:r>
                      <a:r>
                        <a:rPr lang="ru-RU" sz="1800" dirty="0" err="1">
                          <a:effectLst/>
                        </a:rPr>
                        <a:t>пед</a:t>
                      </a:r>
                      <a:r>
                        <a:rPr lang="ru-RU" sz="1800" dirty="0">
                          <a:effectLst/>
                        </a:rPr>
                        <a:t>. работниками образовательной организации библиотеками и информационными ресурсами, а также доступ к информационно-телекоммуникационным сетям и базам данных, учебным и методическим материалам, музейным фондам, материально-техническим средствам обеспечения образовательной деятельности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u="none" strike="noStrike" spc="-5" dirty="0">
                          <a:solidFill>
                            <a:schemeClr val="tx1"/>
                          </a:solidFill>
                          <a:effectLst/>
                          <a:hlinkClick r:id="rId6"/>
                        </a:rPr>
                        <a:t>Пункт 7 части 3 статьи 47 273-ФЗ 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08846" y="996692"/>
            <a:ext cx="831300" cy="83047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5562397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96093" y="576100"/>
            <a:ext cx="1231232" cy="357698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37825" y="1109877"/>
            <a:ext cx="1889495" cy="25279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308426" y="1669055"/>
            <a:ext cx="248093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Montserrat SemiBold"/>
              <a:cs typeface="Montserrat SemiBold"/>
              <a:sym typeface="Montserrat SemiBold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Montserrat SemiBold"/>
                <a:cs typeface="Montserrat SemiBold"/>
                <a:sym typeface="Montserrat SemiBold"/>
              </a:rPr>
              <a:t>Задать вопросы, сообщить об избыточной нагрузке </a:t>
            </a: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Обязательные локальные нормативные акты 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786330"/>
              </p:ext>
            </p:extLst>
          </p:nvPr>
        </p:nvGraphicFramePr>
        <p:xfrm>
          <a:off x="152400" y="1454827"/>
          <a:ext cx="8610600" cy="28379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20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332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152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094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</a:rPr>
                        <a:t>№ п/п</a:t>
                      </a:r>
                      <a:endParaRPr lang="ru-RU" sz="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Наименование локального нормативного акта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Ссылка на статью, часть статьи закона или иного нормативного правового акта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27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12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Порядок, регламентирующий пользование педагогическими работниками образовательной организации образовательными, методическими и научными услугами организации, осуществляющей образовательную деятельность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u="none" strike="noStrike" spc="-5" dirty="0">
                          <a:solidFill>
                            <a:schemeClr val="tx1"/>
                          </a:solidFill>
                          <a:effectLst/>
                          <a:hlinkClick r:id="rId5"/>
                        </a:rPr>
                        <a:t>Пункт 8 части 3 статьи 47 273-ФЗ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  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6474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13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Нормы профессиональной этики педагогических работников образовательной организации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u="none" strike="noStrike" spc="-5" dirty="0">
                          <a:solidFill>
                            <a:schemeClr val="tx1"/>
                          </a:solidFill>
                          <a:effectLst/>
                          <a:hlinkClick r:id="rId6"/>
                        </a:rPr>
                        <a:t>Часть 4 статьи 47 статьи 273-ФЗ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08846" y="996692"/>
            <a:ext cx="831300" cy="83047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25068078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96093" y="576100"/>
            <a:ext cx="1231232" cy="357698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37825" y="1109877"/>
            <a:ext cx="1889495" cy="252799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52400" y="514350"/>
            <a:ext cx="7010400" cy="539353"/>
          </a:xfrm>
        </p:spPr>
        <p:txBody>
          <a:bodyPr/>
          <a:lstStyle/>
          <a:p>
            <a:r>
              <a:rPr lang="ru-RU" dirty="0"/>
              <a:t>Перечень обязательных сведений и (или) документов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228600" y="1362676"/>
            <a:ext cx="8763000" cy="3877985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Организационно-правовые документы (общие)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Документы, регламентирующие права и обязанности обучающихся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Документы по разработке и реализации образовательных программ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Документы и сведения о педагогических работниках, обеспечивающих реализацию образовательных программ, их правах и обязанностях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Документы по организации приема, перевода, отчисления детей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Документы по охране здоровья детей, по обеспечению безопасности во время нахождения в образовательной организации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Документы и сведения по организации обучения лиц с ограниченными возможностями здоровья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и документы по оказанию платных образовательных услуг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по обеспечению открытости информации</a:t>
            </a:r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2785182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96093" y="576100"/>
            <a:ext cx="1231232" cy="357698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37825" y="1109877"/>
            <a:ext cx="1889495" cy="25279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295400" y="3486150"/>
            <a:ext cx="248093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rgbClr val="FFFFFF"/>
              </a:solidFill>
              <a:latin typeface="+mj-lt"/>
              <a:ea typeface="Montserrat SemiBold"/>
              <a:cs typeface="Montserrat SemiBold"/>
              <a:sym typeface="Montserrat SemiBold"/>
            </a:endParaRPr>
          </a:p>
          <a:p>
            <a:r>
              <a:rPr lang="ru-RU" dirty="0">
                <a:solidFill>
                  <a:srgbClr val="FFFFFF"/>
                </a:solidFill>
                <a:latin typeface="+mj-lt"/>
                <a:ea typeface="Montserrat SemiBold"/>
                <a:cs typeface="Montserrat SemiBold"/>
                <a:sym typeface="Montserrat SemiBold"/>
              </a:rPr>
              <a:t>Задать вопросы, сообщить об избыточной нагрузке </a:t>
            </a: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Перечень обязательных сведений и (или) документов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57600" y="1849901"/>
            <a:ext cx="5259229" cy="295831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" y="1504950"/>
            <a:ext cx="4560570" cy="305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3095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96093" y="576100"/>
            <a:ext cx="1231232" cy="357698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37825" y="1109877"/>
            <a:ext cx="1889495" cy="25279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308426" y="1669055"/>
            <a:ext cx="248093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rgbClr val="FFFFFF"/>
              </a:solidFill>
              <a:latin typeface="+mj-lt"/>
              <a:ea typeface="Montserrat SemiBold"/>
              <a:cs typeface="Montserrat SemiBold"/>
              <a:sym typeface="Montserrat SemiBold"/>
            </a:endParaRPr>
          </a:p>
          <a:p>
            <a:r>
              <a:rPr lang="ru-RU" dirty="0">
                <a:solidFill>
                  <a:srgbClr val="FFFFFF"/>
                </a:solidFill>
                <a:latin typeface="+mj-lt"/>
                <a:ea typeface="Montserrat SemiBold"/>
                <a:cs typeface="Montserrat SemiBold"/>
                <a:sym typeface="Montserrat SemiBold"/>
              </a:rPr>
              <a:t>Задать вопросы, сообщить об избыточной нагрузке </a:t>
            </a: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Примеры неэффективных документов, увеличивающих </a:t>
            </a:r>
            <a:br>
              <a:rPr lang="ru-RU" dirty="0"/>
            </a:br>
            <a:r>
              <a:rPr lang="ru-RU" dirty="0"/>
              <a:t>бюрократическую нагрузку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39" y="1854048"/>
            <a:ext cx="4574161" cy="33084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43052" y="2293742"/>
            <a:ext cx="4572000" cy="9928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51824" y="3268209"/>
            <a:ext cx="4572000" cy="83924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43053" y="4028418"/>
            <a:ext cx="4589543" cy="100856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391400" y="3867150"/>
            <a:ext cx="1725814" cy="129426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rgbClr val="FF0000"/>
                </a:solidFill>
              </a:rPr>
              <a:t>62</a:t>
            </a:r>
          </a:p>
          <a:p>
            <a:pPr algn="ctr"/>
            <a:r>
              <a:rPr lang="ru-RU" dirty="0">
                <a:solidFill>
                  <a:srgbClr val="FF0000"/>
                </a:solidFill>
              </a:rPr>
              <a:t> локальных нормативных акта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581693" y="1412342"/>
            <a:ext cx="1339535" cy="42529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Дублирование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027785" y="1431234"/>
            <a:ext cx="1600200" cy="42281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Не соответствует законодательству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772400" y="1428751"/>
            <a:ext cx="1295402" cy="4361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Ухудшение положения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895600" y="1428751"/>
            <a:ext cx="1560149" cy="4252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Нецелесообразно</a:t>
            </a: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flipV="1">
            <a:off x="1600200" y="1854048"/>
            <a:ext cx="1600200" cy="5536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stCxn id="5" idx="1"/>
            <a:endCxn id="16" idx="2"/>
          </p:cNvCxnSpPr>
          <p:nvPr/>
        </p:nvCxnSpPr>
        <p:spPr>
          <a:xfrm flipH="1" flipV="1">
            <a:off x="3675675" y="1854049"/>
            <a:ext cx="867377" cy="9361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H="1" flipV="1">
            <a:off x="3429000" y="1864864"/>
            <a:ext cx="1114052" cy="14033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 flipV="1">
            <a:off x="3228689" y="1854048"/>
            <a:ext cx="1323135" cy="21743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H="1" flipV="1">
            <a:off x="3344815" y="1854048"/>
            <a:ext cx="1189465" cy="17845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V="1">
            <a:off x="1600200" y="1854048"/>
            <a:ext cx="3200400" cy="1251102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V="1">
            <a:off x="2133600" y="1854048"/>
            <a:ext cx="2895600" cy="1414161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V="1">
            <a:off x="2514600" y="1885950"/>
            <a:ext cx="2514600" cy="243840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V="1">
            <a:off x="2118218" y="1864864"/>
            <a:ext cx="2928526" cy="3278636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V="1">
            <a:off x="4550771" y="1864863"/>
            <a:ext cx="451002" cy="4452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4588400" y="1864864"/>
            <a:ext cx="440800" cy="6936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V="1">
            <a:off x="4556461" y="1861614"/>
            <a:ext cx="504805" cy="675856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>
            <a:stCxn id="5" idx="1"/>
          </p:cNvCxnSpPr>
          <p:nvPr/>
        </p:nvCxnSpPr>
        <p:spPr>
          <a:xfrm flipV="1">
            <a:off x="4543052" y="1875994"/>
            <a:ext cx="509489" cy="914166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V="1">
            <a:off x="4539934" y="1854048"/>
            <a:ext cx="527602" cy="1197264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>
            <a:stCxn id="7" idx="1"/>
          </p:cNvCxnSpPr>
          <p:nvPr/>
        </p:nvCxnSpPr>
        <p:spPr>
          <a:xfrm flipV="1">
            <a:off x="4543053" y="1870457"/>
            <a:ext cx="501530" cy="2662244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flipV="1">
            <a:off x="4566154" y="1854048"/>
            <a:ext cx="485418" cy="3003702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 flipV="1">
            <a:off x="2757503" y="1837639"/>
            <a:ext cx="503077" cy="20295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 flipV="1">
            <a:off x="4588400" y="1885950"/>
            <a:ext cx="3665907" cy="1382259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 flipV="1">
            <a:off x="65054" y="1906197"/>
            <a:ext cx="8189253" cy="29280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>
            <a:stCxn id="6" idx="1"/>
          </p:cNvCxnSpPr>
          <p:nvPr/>
        </p:nvCxnSpPr>
        <p:spPr>
          <a:xfrm flipV="1">
            <a:off x="4551824" y="1903633"/>
            <a:ext cx="3702483" cy="178419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flipV="1">
            <a:off x="2579354" y="1903714"/>
            <a:ext cx="5674953" cy="2409903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 flipV="1">
            <a:off x="65053" y="1903633"/>
            <a:ext cx="8198025" cy="2610649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flipV="1">
            <a:off x="1828800" y="1874080"/>
            <a:ext cx="1399888" cy="7232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 flipV="1">
            <a:off x="1804207" y="1854047"/>
            <a:ext cx="2996393" cy="738665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 flipV="1">
            <a:off x="1816504" y="1874079"/>
            <a:ext cx="4784732" cy="71704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 flipV="1">
            <a:off x="1600199" y="1883601"/>
            <a:ext cx="5029201" cy="103476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единительная линия 82"/>
          <p:cNvCxnSpPr/>
          <p:nvPr/>
        </p:nvCxnSpPr>
        <p:spPr>
          <a:xfrm flipV="1">
            <a:off x="2757503" y="1906197"/>
            <a:ext cx="3842949" cy="19662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/>
          <p:nvPr/>
        </p:nvCxnSpPr>
        <p:spPr>
          <a:xfrm flipV="1">
            <a:off x="151136" y="1896639"/>
            <a:ext cx="6441223" cy="261764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единительная линия 86"/>
          <p:cNvCxnSpPr/>
          <p:nvPr/>
        </p:nvCxnSpPr>
        <p:spPr>
          <a:xfrm flipV="1">
            <a:off x="110023" y="1903633"/>
            <a:ext cx="6490429" cy="311006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единительная линия 88"/>
          <p:cNvCxnSpPr/>
          <p:nvPr/>
        </p:nvCxnSpPr>
        <p:spPr>
          <a:xfrm flipV="1">
            <a:off x="4610646" y="1866513"/>
            <a:ext cx="1989806" cy="103263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/>
          <p:cNvCxnSpPr>
            <a:stCxn id="5" idx="1"/>
          </p:cNvCxnSpPr>
          <p:nvPr/>
        </p:nvCxnSpPr>
        <p:spPr>
          <a:xfrm flipV="1">
            <a:off x="4543052" y="1902285"/>
            <a:ext cx="2037225" cy="8878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единительная линия 92"/>
          <p:cNvCxnSpPr/>
          <p:nvPr/>
        </p:nvCxnSpPr>
        <p:spPr>
          <a:xfrm flipV="1">
            <a:off x="81859" y="1903633"/>
            <a:ext cx="8172448" cy="220382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единительная линия 94"/>
          <p:cNvCxnSpPr/>
          <p:nvPr/>
        </p:nvCxnSpPr>
        <p:spPr>
          <a:xfrm flipV="1">
            <a:off x="110023" y="1897566"/>
            <a:ext cx="6442076" cy="217928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единительная линия 96"/>
          <p:cNvCxnSpPr/>
          <p:nvPr/>
        </p:nvCxnSpPr>
        <p:spPr>
          <a:xfrm flipV="1">
            <a:off x="1600199" y="1870457"/>
            <a:ext cx="1660381" cy="10479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Прямая соединительная линия 98"/>
          <p:cNvCxnSpPr/>
          <p:nvPr/>
        </p:nvCxnSpPr>
        <p:spPr>
          <a:xfrm flipV="1">
            <a:off x="1600199" y="1837639"/>
            <a:ext cx="3276601" cy="1080724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80310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96093" y="576100"/>
            <a:ext cx="1231232" cy="357698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37825" y="1109877"/>
            <a:ext cx="1889495" cy="25279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308426" y="1669055"/>
            <a:ext cx="248093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rgbClr val="FFFFFF"/>
              </a:solidFill>
              <a:latin typeface="+mj-lt"/>
              <a:ea typeface="Montserrat SemiBold"/>
              <a:cs typeface="Montserrat SemiBold"/>
              <a:sym typeface="Montserrat SemiBold"/>
            </a:endParaRPr>
          </a:p>
          <a:p>
            <a:r>
              <a:rPr lang="ru-RU" dirty="0">
                <a:solidFill>
                  <a:srgbClr val="FFFFFF"/>
                </a:solidFill>
                <a:latin typeface="+mj-lt"/>
                <a:ea typeface="Montserrat SemiBold"/>
                <a:cs typeface="Montserrat SemiBold"/>
                <a:sym typeface="Montserrat SemiBold"/>
              </a:rPr>
              <a:t>Задать вопросы, сообщить об избыточной нагрузке </a:t>
            </a: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Психолого-педагогическое сопровождение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398490"/>
            <a:ext cx="5429250" cy="20383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2400" y="3259543"/>
            <a:ext cx="5600700" cy="7239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6800" y="4020270"/>
            <a:ext cx="5181600" cy="24765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36930" y="4255411"/>
            <a:ext cx="5105400" cy="66675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35722" y="1433611"/>
            <a:ext cx="4803908" cy="151702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153025" y="2897876"/>
            <a:ext cx="3990975" cy="1195798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1438275" y="3339813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891359" y="3958521"/>
            <a:ext cx="1605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823389" y="4267894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5279983" y="2755524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783660" y="2278637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5268709" y="3800465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5274805" y="3644897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4793549" y="2109894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4774042" y="2500665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5227079" y="3325581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629400" y="4093674"/>
            <a:ext cx="2202899" cy="99267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9 </a:t>
            </a:r>
          </a:p>
          <a:p>
            <a:pPr algn="ctr"/>
            <a:r>
              <a:rPr lang="ru-RU" dirty="0">
                <a:solidFill>
                  <a:srgbClr val="FF0000"/>
                </a:solidFill>
              </a:rPr>
              <a:t>локальных нормативных актов</a:t>
            </a:r>
          </a:p>
        </p:txBody>
      </p:sp>
    </p:spTree>
    <p:extLst>
      <p:ext uri="{BB962C8B-B14F-4D97-AF65-F5344CB8AC3E}">
        <p14:creationId xmlns:p14="http://schemas.microsoft.com/office/powerpoint/2010/main" val="20810180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96093" y="576100"/>
            <a:ext cx="1231232" cy="357698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37825" y="1109877"/>
            <a:ext cx="1889495" cy="25279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308426" y="1669055"/>
            <a:ext cx="248093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rgbClr val="FFFFFF"/>
              </a:solidFill>
              <a:latin typeface="+mj-lt"/>
              <a:ea typeface="Montserrat SemiBold"/>
              <a:cs typeface="Montserrat SemiBold"/>
              <a:sym typeface="Montserrat SemiBold"/>
            </a:endParaRPr>
          </a:p>
          <a:p>
            <a:r>
              <a:rPr lang="ru-RU" dirty="0">
                <a:solidFill>
                  <a:srgbClr val="FFFFFF"/>
                </a:solidFill>
                <a:latin typeface="+mj-lt"/>
                <a:ea typeface="Montserrat SemiBold"/>
                <a:cs typeface="Montserrat SemiBold"/>
                <a:sym typeface="Montserrat SemiBold"/>
              </a:rPr>
              <a:t>Задать вопросы, сообщить об избыточной нагрузке </a:t>
            </a: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Бюрократическая гильотина: 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444458" y="1548282"/>
            <a:ext cx="2236114" cy="5083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lt1"/>
                </a:solidFill>
              </a:rPr>
              <a:t>Обоснованная необходимость</a:t>
            </a:r>
            <a:endParaRPr lang="ru-RU" sz="1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444458" y="2161330"/>
            <a:ext cx="2236114" cy="4616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lt1"/>
                </a:solidFill>
              </a:rPr>
              <a:t>Системность</a:t>
            </a:r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470772" y="2760020"/>
            <a:ext cx="2236114" cy="4953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lt1"/>
                </a:solidFill>
              </a:rPr>
              <a:t>Универсальность</a:t>
            </a:r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464487" y="3392350"/>
            <a:ext cx="2236114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lt1"/>
                </a:solidFill>
              </a:rPr>
              <a:t>Подзаконный характер</a:t>
            </a:r>
            <a:endParaRPr lang="ru-RU" sz="1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483929" y="4017320"/>
            <a:ext cx="2236114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lt1"/>
                </a:solidFill>
              </a:rPr>
              <a:t>Недопустимость ухудшения</a:t>
            </a:r>
            <a:r>
              <a:rPr lang="ru-RU" sz="1600" dirty="0">
                <a:solidFill>
                  <a:schemeClr val="lt1"/>
                </a:solidFill>
              </a:rPr>
              <a:t> </a:t>
            </a:r>
            <a:r>
              <a:rPr lang="ru-RU" sz="1600" b="1" dirty="0">
                <a:solidFill>
                  <a:schemeClr val="lt1"/>
                </a:solidFill>
              </a:rPr>
              <a:t>положения</a:t>
            </a:r>
            <a:endParaRPr lang="ru-RU" sz="16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831" y="1351667"/>
            <a:ext cx="2149189" cy="115284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8776" y="4881793"/>
            <a:ext cx="1662630" cy="180030"/>
          </a:xfrm>
          <a:prstGeom prst="rect">
            <a:avLst/>
          </a:prstGeom>
        </p:spPr>
      </p:pic>
      <p:cxnSp>
        <p:nvCxnSpPr>
          <p:cNvPr id="31" name="Прямая соединительная линия 30"/>
          <p:cNvCxnSpPr/>
          <p:nvPr/>
        </p:nvCxnSpPr>
        <p:spPr>
          <a:xfrm>
            <a:off x="2338020" y="1669055"/>
            <a:ext cx="86238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3200400" y="1669055"/>
            <a:ext cx="3289" cy="334109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3177376" y="5010150"/>
            <a:ext cx="238522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5921342" y="1517306"/>
            <a:ext cx="2994058" cy="539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Так ли необходим документ?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921341" y="3339602"/>
            <a:ext cx="3004964" cy="5374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Соблюдены ли требования действующего законодательства?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921341" y="4040117"/>
            <a:ext cx="2998385" cy="4878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Не нарушает ли права тех, на кого он рассчитан?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921341" y="2124478"/>
            <a:ext cx="2994058" cy="4985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Заполняет пробел в действующих документах, не дублирует ли их?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921341" y="2721920"/>
            <a:ext cx="2994058" cy="5075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Понятен ли для всех заинтересованных лиц, на какое количество лиц рассчитан?</a:t>
            </a:r>
          </a:p>
        </p:txBody>
      </p:sp>
      <p:cxnSp>
        <p:nvCxnSpPr>
          <p:cNvPr id="19" name="Прямая соединительная линия 18"/>
          <p:cNvCxnSpPr>
            <a:stCxn id="2" idx="3"/>
          </p:cNvCxnSpPr>
          <p:nvPr/>
        </p:nvCxnSpPr>
        <p:spPr>
          <a:xfrm>
            <a:off x="5680572" y="1802470"/>
            <a:ext cx="567828" cy="728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stCxn id="3" idx="3"/>
          </p:cNvCxnSpPr>
          <p:nvPr/>
        </p:nvCxnSpPr>
        <p:spPr>
          <a:xfrm>
            <a:off x="5680572" y="2392160"/>
            <a:ext cx="415428" cy="15559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5720043" y="2952750"/>
            <a:ext cx="375957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5720043" y="3594875"/>
            <a:ext cx="528357" cy="446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>
            <a:stCxn id="7" idx="3"/>
          </p:cNvCxnSpPr>
          <p:nvPr/>
        </p:nvCxnSpPr>
        <p:spPr>
          <a:xfrm>
            <a:off x="5720043" y="4284020"/>
            <a:ext cx="452157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-1" y="2952750"/>
            <a:ext cx="2999103" cy="1929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Отсечь всё лишнее: неиспользуемое,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дублирующее,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непонятное,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неактуальное,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незаконное</a:t>
            </a:r>
          </a:p>
        </p:txBody>
      </p:sp>
    </p:spTree>
    <p:extLst>
      <p:ext uri="{BB962C8B-B14F-4D97-AF65-F5344CB8AC3E}">
        <p14:creationId xmlns:p14="http://schemas.microsoft.com/office/powerpoint/2010/main" val="13875787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96093" y="576100"/>
            <a:ext cx="1231232" cy="357698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37825" y="1109877"/>
            <a:ext cx="1889495" cy="25279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308426" y="1669055"/>
            <a:ext cx="248093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rgbClr val="FFFFFF"/>
              </a:solidFill>
              <a:latin typeface="+mj-lt"/>
              <a:ea typeface="Montserrat SemiBold"/>
              <a:cs typeface="Montserrat SemiBold"/>
              <a:sym typeface="Montserrat SemiBold"/>
            </a:endParaRPr>
          </a:p>
          <a:p>
            <a:r>
              <a:rPr lang="ru-RU" dirty="0">
                <a:solidFill>
                  <a:srgbClr val="FFFFFF"/>
                </a:solidFill>
                <a:latin typeface="+mj-lt"/>
                <a:ea typeface="Montserrat SemiBold"/>
                <a:cs typeface="Montserrat SemiBold"/>
                <a:sym typeface="Montserrat SemiBold"/>
              </a:rPr>
              <a:t>Задать вопросы, сообщить об избыточной нагрузке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Вопросы, поступающие в чат-бот </a:t>
            </a:r>
            <a:br>
              <a:rPr lang="ru-RU" dirty="0"/>
            </a:br>
            <a:r>
              <a:rPr lang="ru-RU" dirty="0"/>
              <a:t>«Помощник Рособрнадзора»</a:t>
            </a:r>
            <a:br>
              <a:rPr lang="ru-RU" dirty="0"/>
            </a:b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0" y="1428750"/>
            <a:ext cx="7696200" cy="4678204"/>
          </a:xfrm>
        </p:spPr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b="1" dirty="0">
                <a:latin typeface="+mj-lt"/>
              </a:rPr>
              <a:t>Должен ли воспитатель писать перспективный план деятельности по всем образовательным областям с детьми по годовым задачам ДОУ? </a:t>
            </a:r>
          </a:p>
          <a:p>
            <a:endParaRPr lang="ru-RU" sz="1000" b="1" dirty="0">
              <a:latin typeface="+mj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b="1" dirty="0">
                <a:latin typeface="+mj-lt"/>
              </a:rPr>
              <a:t>Должен ли воспитатель писать ежедневный план, если этого требует должностная инструкция? </a:t>
            </a:r>
          </a:p>
          <a:p>
            <a:endParaRPr lang="ru-RU" sz="1000" b="1" dirty="0">
              <a:latin typeface="+mj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b="1" dirty="0">
                <a:latin typeface="+mj-lt"/>
              </a:rPr>
              <a:t>Нужно ли составлять план и отчет по самообразованию? </a:t>
            </a:r>
          </a:p>
          <a:p>
            <a:endParaRPr lang="ru-RU" sz="1000" b="1" dirty="0">
              <a:latin typeface="+mj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b="1" dirty="0">
                <a:latin typeface="+mj-lt"/>
              </a:rPr>
              <a:t>Должны ли воспитатели и специалисты писать отдельный календарно-тематический план в летний оздоровительный период? </a:t>
            </a:r>
          </a:p>
          <a:p>
            <a:endParaRPr lang="ru-RU" sz="1000" b="1" dirty="0">
              <a:latin typeface="+mj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b="1" dirty="0">
                <a:latin typeface="+mj-lt"/>
              </a:rPr>
              <a:t>Распространяется ли действие приказа Минпросвещения №779 на логопедов (дефектологов, музыкальных руководителей, педагогов-психологов) ?</a:t>
            </a:r>
          </a:p>
          <a:p>
            <a:endParaRPr lang="ru-RU" sz="1000" b="1" dirty="0">
              <a:latin typeface="+mj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b="1" dirty="0">
                <a:latin typeface="+mj-lt"/>
              </a:rPr>
              <a:t>Нужно ли воспитателям оформлять индивидуальные образовательные маршруты на каждого воспитанника? </a:t>
            </a:r>
          </a:p>
          <a:p>
            <a:endParaRPr lang="ru-RU" sz="1000" b="1" dirty="0">
              <a:latin typeface="+mj-lt"/>
            </a:endParaRP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1000" b="1" dirty="0">
                <a:solidFill>
                  <a:schemeClr val="tx1"/>
                </a:solidFill>
                <a:latin typeface="+mj-lt"/>
              </a:rPr>
              <a:t>Правомерно ли для прохождении аттестации  заполнять много форм, чтобы получить баллы?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ru-RU" sz="1000" b="1" dirty="0">
              <a:solidFill>
                <a:schemeClr val="tx1"/>
              </a:solidFill>
              <a:latin typeface="+mj-lt"/>
            </a:endParaRP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100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Обязаны ли воспитатели вести журналы генеральной уборки, кварцевания, журнал смены питьевой воды в группе и т.п.?</a:t>
            </a: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ru-RU" sz="1000" b="1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ru-RU" sz="1000" b="1" dirty="0"/>
              <a:t>Правомерны ли требования администрации детского сада о предоставлении маршрута дня, плана работы с родителями с отчетом о его выполнении и т.п.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endParaRPr lang="ru-RU" sz="1000" b="1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ru-RU" sz="100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Можно ли локальным нормативным актом расширить Перечень документов?</a:t>
            </a:r>
          </a:p>
          <a:p>
            <a:endParaRPr lang="ru-RU" sz="1200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620000" y="1408064"/>
            <a:ext cx="79768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НЕТ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620000" y="1794205"/>
            <a:ext cx="79768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НЕТ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620000" y="2157295"/>
            <a:ext cx="79768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НЕТ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620000" y="2494301"/>
            <a:ext cx="79768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НЕТ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620000" y="2827403"/>
            <a:ext cx="79768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НЕТ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7620000" y="3159987"/>
            <a:ext cx="79768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НЕТ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7620760" y="3534692"/>
            <a:ext cx="79768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НЕТ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7614066" y="3839492"/>
            <a:ext cx="79768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НЕТ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7627227" y="4192228"/>
            <a:ext cx="79768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НЕТ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7627227" y="4533923"/>
            <a:ext cx="79768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НЕТ</a:t>
            </a:r>
          </a:p>
        </p:txBody>
      </p:sp>
    </p:spTree>
    <p:extLst>
      <p:ext uri="{BB962C8B-B14F-4D97-AF65-F5344CB8AC3E}">
        <p14:creationId xmlns:p14="http://schemas.microsoft.com/office/powerpoint/2010/main" val="10146435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96093" y="576100"/>
            <a:ext cx="1231232" cy="357698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37825" y="1109877"/>
            <a:ext cx="1889495" cy="252799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311700" y="445025"/>
            <a:ext cx="6165300" cy="526525"/>
          </a:xfrm>
        </p:spPr>
        <p:txBody>
          <a:bodyPr/>
          <a:lstStyle/>
          <a:p>
            <a:r>
              <a:rPr lang="ru-RU" spc="70" dirty="0"/>
              <a:t>Бюрократическая</a:t>
            </a:r>
            <a:r>
              <a:rPr lang="ru-RU" spc="-35" dirty="0"/>
              <a:t> </a:t>
            </a:r>
            <a:r>
              <a:rPr lang="ru-RU" dirty="0"/>
              <a:t>нагрузка:</a:t>
            </a:r>
            <a:r>
              <a:rPr lang="ru-RU" spc="-40" dirty="0"/>
              <a:t> </a:t>
            </a:r>
            <a:r>
              <a:rPr lang="ru-RU" spc="85" dirty="0"/>
              <a:t>типовые</a:t>
            </a:r>
            <a:r>
              <a:rPr lang="ru-RU" spc="-40" dirty="0"/>
              <a:t> </a:t>
            </a:r>
            <a:r>
              <a:rPr lang="ru-RU" spc="75" dirty="0"/>
              <a:t>проблемы</a:t>
            </a:r>
            <a:endParaRPr lang="ru-RU" dirty="0"/>
          </a:p>
        </p:txBody>
      </p:sp>
      <p:sp>
        <p:nvSpPr>
          <p:cNvPr id="17" name="object 16"/>
          <p:cNvSpPr/>
          <p:nvPr/>
        </p:nvSpPr>
        <p:spPr>
          <a:xfrm>
            <a:off x="294131" y="2033016"/>
            <a:ext cx="457200" cy="320040"/>
          </a:xfrm>
          <a:custGeom>
            <a:avLst/>
            <a:gdLst/>
            <a:ahLst/>
            <a:cxnLst/>
            <a:rect l="l" t="t" r="r" b="b"/>
            <a:pathLst>
              <a:path w="457200" h="320039">
                <a:moveTo>
                  <a:pt x="0" y="160020"/>
                </a:moveTo>
                <a:lnTo>
                  <a:pt x="23235" y="89640"/>
                </a:lnTo>
                <a:lnTo>
                  <a:pt x="50221" y="59929"/>
                </a:lnTo>
                <a:lnTo>
                  <a:pt x="85623" y="35149"/>
                </a:lnTo>
                <a:lnTo>
                  <a:pt x="128068" y="16261"/>
                </a:lnTo>
                <a:lnTo>
                  <a:pt x="176184" y="4225"/>
                </a:lnTo>
                <a:lnTo>
                  <a:pt x="228599" y="0"/>
                </a:lnTo>
                <a:lnTo>
                  <a:pt x="281015" y="4225"/>
                </a:lnTo>
                <a:lnTo>
                  <a:pt x="329131" y="16261"/>
                </a:lnTo>
                <a:lnTo>
                  <a:pt x="371576" y="35149"/>
                </a:lnTo>
                <a:lnTo>
                  <a:pt x="406978" y="59929"/>
                </a:lnTo>
                <a:lnTo>
                  <a:pt x="433964" y="89640"/>
                </a:lnTo>
                <a:lnTo>
                  <a:pt x="457200" y="160020"/>
                </a:lnTo>
                <a:lnTo>
                  <a:pt x="451162" y="196715"/>
                </a:lnTo>
                <a:lnTo>
                  <a:pt x="406978" y="260110"/>
                </a:lnTo>
                <a:lnTo>
                  <a:pt x="371576" y="284890"/>
                </a:lnTo>
                <a:lnTo>
                  <a:pt x="329131" y="303778"/>
                </a:lnTo>
                <a:lnTo>
                  <a:pt x="281015" y="315814"/>
                </a:lnTo>
                <a:lnTo>
                  <a:pt x="228599" y="320039"/>
                </a:lnTo>
                <a:lnTo>
                  <a:pt x="176184" y="315814"/>
                </a:lnTo>
                <a:lnTo>
                  <a:pt x="128068" y="303778"/>
                </a:lnTo>
                <a:lnTo>
                  <a:pt x="85623" y="284890"/>
                </a:lnTo>
                <a:lnTo>
                  <a:pt x="50221" y="260110"/>
                </a:lnTo>
                <a:lnTo>
                  <a:pt x="23235" y="230399"/>
                </a:lnTo>
                <a:lnTo>
                  <a:pt x="0" y="160020"/>
                </a:lnTo>
                <a:close/>
              </a:path>
            </a:pathLst>
          </a:custGeom>
          <a:ln w="952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94412" y="1615440"/>
            <a:ext cx="3772788" cy="5753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500"/>
              </a:lnSpc>
              <a:spcBef>
                <a:spcPts val="135"/>
              </a:spcBef>
            </a:pPr>
            <a:r>
              <a:rPr lang="ru-RU" spc="75" dirty="0">
                <a:solidFill>
                  <a:srgbClr val="FFFFFF"/>
                </a:solidFill>
                <a:latin typeface="Trebuchet MS"/>
                <a:cs typeface="Trebuchet MS"/>
              </a:rPr>
              <a:t>Неэффективная</a:t>
            </a:r>
            <a:endParaRPr lang="ru-RU" dirty="0">
              <a:latin typeface="Trebuchet MS"/>
              <a:cs typeface="Trebuchet MS"/>
            </a:endParaRPr>
          </a:p>
          <a:p>
            <a:pPr algn="ctr">
              <a:lnSpc>
                <a:spcPts val="1500"/>
              </a:lnSpc>
            </a:pPr>
            <a:r>
              <a:rPr lang="ru-RU" spc="120" dirty="0">
                <a:solidFill>
                  <a:srgbClr val="FFFFFF"/>
                </a:solidFill>
                <a:latin typeface="Trebuchet MS"/>
                <a:cs typeface="Trebuchet MS"/>
              </a:rPr>
              <a:t>организация</a:t>
            </a:r>
            <a:r>
              <a:rPr lang="ru-RU" spc="-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ru-RU" spc="100" dirty="0">
                <a:solidFill>
                  <a:srgbClr val="FFFFFF"/>
                </a:solidFill>
                <a:latin typeface="Trebuchet MS"/>
                <a:cs typeface="Trebuchet MS"/>
              </a:rPr>
              <a:t>работ</a:t>
            </a:r>
            <a:endParaRPr lang="ru-RU" dirty="0">
              <a:latin typeface="Trebuchet MS"/>
              <a:cs typeface="Trebuchet M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953000" y="1615440"/>
            <a:ext cx="3820668" cy="5545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2700" marR="5080" indent="127635" algn="ctr">
              <a:lnSpc>
                <a:spcPts val="1440"/>
              </a:lnSpc>
              <a:spcBef>
                <a:spcPts val="280"/>
              </a:spcBef>
            </a:pPr>
            <a:r>
              <a:rPr lang="ru-RU" spc="75" dirty="0">
                <a:solidFill>
                  <a:srgbClr val="FFFFFF"/>
                </a:solidFill>
                <a:latin typeface="Trebuchet MS"/>
                <a:cs typeface="Trebuchet MS"/>
              </a:rPr>
              <a:t>Неэффективные</a:t>
            </a:r>
          </a:p>
          <a:p>
            <a:pPr marL="12700" marR="5080" indent="127635" algn="ctr">
              <a:lnSpc>
                <a:spcPts val="1440"/>
              </a:lnSpc>
              <a:spcBef>
                <a:spcPts val="280"/>
              </a:spcBef>
            </a:pPr>
            <a:r>
              <a:rPr lang="ru-RU" spc="75" dirty="0">
                <a:solidFill>
                  <a:srgbClr val="FFFFFF"/>
                </a:solidFill>
                <a:latin typeface="Trebuchet MS"/>
                <a:cs typeface="Trebuchet MS"/>
              </a:rPr>
              <a:t> документы/отчеты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94412" y="2353056"/>
            <a:ext cx="3772788" cy="26570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b="1" dirty="0">
                <a:solidFill>
                  <a:schemeClr val="lt1"/>
                </a:solidFill>
                <a:latin typeface="+mj-lt"/>
                <a:ea typeface="+mn-ea"/>
                <a:cs typeface="+mn-cs"/>
              </a:rPr>
              <a:t>Нехватка ресурсов</a:t>
            </a:r>
            <a:endParaRPr lang="ru-RU" sz="1200" dirty="0">
              <a:solidFill>
                <a:schemeClr val="lt1"/>
              </a:solidFill>
              <a:latin typeface="+mj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b="1" dirty="0">
                <a:solidFill>
                  <a:schemeClr val="lt1"/>
                </a:solidFill>
                <a:latin typeface="+mj-lt"/>
                <a:ea typeface="+mn-ea"/>
                <a:cs typeface="+mn-cs"/>
              </a:rPr>
              <a:t>Нерациональное распределение обязанностей, дублирование функций и (или) отсутствие четких регламентов </a:t>
            </a:r>
            <a:endParaRPr lang="ru-RU" sz="1200" dirty="0">
              <a:solidFill>
                <a:schemeClr val="lt1"/>
              </a:solidFill>
              <a:latin typeface="+mj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b="1" dirty="0">
                <a:solidFill>
                  <a:schemeClr val="lt1"/>
                </a:solidFill>
                <a:latin typeface="+mj-lt"/>
                <a:ea typeface="+mn-ea"/>
                <a:cs typeface="+mn-cs"/>
              </a:rPr>
              <a:t>Избыточная бюрократия (различные сложные согласования, многочисленные этапы утверждения, строгие «монолитные» регламенты)</a:t>
            </a:r>
            <a:endParaRPr lang="ru-RU" sz="1200" dirty="0">
              <a:solidFill>
                <a:schemeClr val="lt1"/>
              </a:solidFill>
              <a:latin typeface="+mj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b="1" dirty="0">
                <a:solidFill>
                  <a:schemeClr val="lt1"/>
                </a:solidFill>
                <a:latin typeface="+mj-lt"/>
                <a:ea typeface="+mn-ea"/>
                <a:cs typeface="+mn-cs"/>
              </a:rPr>
              <a:t>Излишний информационный поток</a:t>
            </a:r>
            <a:endParaRPr lang="ru-RU" sz="1200" dirty="0">
              <a:solidFill>
                <a:schemeClr val="lt1"/>
              </a:solidFill>
              <a:latin typeface="+mj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b="1" dirty="0">
                <a:solidFill>
                  <a:schemeClr val="lt1"/>
                </a:solidFill>
                <a:latin typeface="+mj-lt"/>
                <a:ea typeface="+mn-ea"/>
                <a:cs typeface="+mn-cs"/>
              </a:rPr>
              <a:t>Неэффективная автоматизация процесса</a:t>
            </a:r>
            <a:endParaRPr lang="ru-RU" sz="1200" dirty="0">
              <a:solidFill>
                <a:schemeClr val="lt1"/>
              </a:solidFill>
              <a:latin typeface="+mj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b="1" dirty="0">
                <a:solidFill>
                  <a:schemeClr val="lt1"/>
                </a:solidFill>
                <a:latin typeface="+mj-lt"/>
                <a:ea typeface="+mn-ea"/>
                <a:cs typeface="+mn-cs"/>
              </a:rPr>
              <a:t>Человеческий фактор (недостаточная квалификация сотрудников, низкая мотивация, излишний консерватизм)</a:t>
            </a:r>
            <a:endParaRPr lang="ru-RU" sz="1200" dirty="0">
              <a:solidFill>
                <a:schemeClr val="lt1"/>
              </a:solidFill>
              <a:latin typeface="+mj-lt"/>
              <a:ea typeface="+mn-ea"/>
              <a:cs typeface="+mn-cs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53000" y="2353056"/>
            <a:ext cx="3820668" cy="26570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 </a:t>
            </a:r>
            <a:endParaRPr lang="ru-RU" sz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b="1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Избыточные отчеты / требования документов</a:t>
            </a:r>
            <a:endParaRPr lang="ru-RU" sz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b="1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Наличие неактуальных/неиспользуемых документов</a:t>
            </a:r>
            <a:endParaRPr lang="ru-RU" sz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b="1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Дублирование информации </a:t>
            </a:r>
            <a:endParaRPr lang="ru-RU" sz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b="1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Использование устаревших форм</a:t>
            </a:r>
            <a:endParaRPr lang="ru-RU" sz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b="1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Запрос информации, имеющейся в ИС, в открытых источниках</a:t>
            </a:r>
            <a:endParaRPr lang="ru-RU" sz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b="1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Большой объем документов, сложная подача информации</a:t>
            </a:r>
            <a:r>
              <a:rPr lang="ru-RU" sz="1200" dirty="0"/>
              <a:t> </a:t>
            </a:r>
            <a:r>
              <a:rPr lang="ru-RU" sz="1200" b="1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 документе</a:t>
            </a:r>
            <a:endParaRPr lang="ru-RU" sz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b="1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Отсутствие автоматизации ссылок и связей между документами</a:t>
            </a:r>
          </a:p>
          <a:p>
            <a:pPr lvl="0"/>
            <a:endParaRPr lang="ru-RU" sz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65531" y="1504950"/>
            <a:ext cx="914400" cy="528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1</a:t>
            </a:r>
          </a:p>
        </p:txBody>
      </p:sp>
      <p:sp>
        <p:nvSpPr>
          <p:cNvPr id="21" name="Овал 20"/>
          <p:cNvSpPr/>
          <p:nvPr/>
        </p:nvSpPr>
        <p:spPr>
          <a:xfrm>
            <a:off x="4419600" y="1504949"/>
            <a:ext cx="914400" cy="52806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6589538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96093" y="576100"/>
            <a:ext cx="1231232" cy="357698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37825" y="1109877"/>
            <a:ext cx="1889495" cy="25279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308426" y="1669055"/>
            <a:ext cx="248093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rgbClr val="FFFFFF"/>
              </a:solidFill>
              <a:latin typeface="+mj-lt"/>
              <a:ea typeface="Montserrat SemiBold"/>
              <a:cs typeface="Montserrat SemiBold"/>
              <a:sym typeface="Montserrat SemiBold"/>
            </a:endParaRPr>
          </a:p>
          <a:p>
            <a:r>
              <a:rPr lang="ru-RU" dirty="0">
                <a:solidFill>
                  <a:srgbClr val="FFFFFF"/>
                </a:solidFill>
                <a:latin typeface="+mj-lt"/>
                <a:ea typeface="Montserrat SemiBold"/>
                <a:cs typeface="Montserrat SemiBold"/>
                <a:sym typeface="Montserrat SemiBold"/>
              </a:rPr>
              <a:t>Задать вопросы, сообщить об избыточной нагрузке </a:t>
            </a: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96660" y="438150"/>
            <a:ext cx="5999340" cy="307777"/>
          </a:xfrm>
        </p:spPr>
        <p:txBody>
          <a:bodyPr/>
          <a:lstStyle/>
          <a:p>
            <a:r>
              <a:rPr lang="ru-RU" dirty="0"/>
              <a:t>Вопросы, характерные для г. Санкт-Петербург</a:t>
            </a:r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0" y="1362676"/>
            <a:ext cx="5258348" cy="3724096"/>
          </a:xfrm>
        </p:spPr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dirty="0"/>
              <a:t>Должны воспитатели дошкольных образовательных учреждений писать свою рабочую программу на основе программы учреждения?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dirty="0"/>
              <a:t>Добрый вечер! Рабочие программы писать воспитателям в Санкт-Петербурге обязательно?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dirty="0"/>
              <a:t>Добрый день! Разъясните, пожалуйста, нужно ли публиковать на сайте дошкольной образовательной организации рабочие программы педагогов? Если да, то кто их должен написать?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dirty="0"/>
              <a:t>Добрый день. Требуется ли педагогическим работникам дошкольных образовательных организаций составлять рабочие программы?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dirty="0"/>
              <a:t>Нужно ли писать воспитателю программу?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dirty="0"/>
              <a:t>Нужны ли рабочие программы в детском саду?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dirty="0"/>
              <a:t>Должна ли быть рабочая программа специалиста в дошкольном учреждении в 2025 году?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dirty="0"/>
              <a:t>Ведение какой документации обязательно для воспитателей  детского сада? А как быть с  рабочими программами?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dirty="0"/>
              <a:t>Обязательно ли ведение рабочих программ воспитателям? Какой документ это регламентирует?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dirty="0"/>
              <a:t>Правильно ли я понимаю, что на федеральном уровне установлены 2 документа, а на региональном дополнительные?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dirty="0"/>
              <a:t>Санкт-Петербург, написание рабочих программ обязательно, так говорит ОО. У региона свои требования</a:t>
            </a:r>
          </a:p>
          <a:p>
            <a:endParaRPr lang="ru-RU" sz="11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50465" y="1362677"/>
            <a:ext cx="2916864" cy="24282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50675" y="3790950"/>
            <a:ext cx="3593325" cy="127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4829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96093" y="576100"/>
            <a:ext cx="1231232" cy="357698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37825" y="1109877"/>
            <a:ext cx="1889495" cy="25279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308426" y="1669055"/>
            <a:ext cx="248093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rgbClr val="FFFFFF"/>
              </a:solidFill>
              <a:latin typeface="+mj-lt"/>
              <a:ea typeface="Montserrat SemiBold"/>
              <a:cs typeface="Montserrat SemiBold"/>
              <a:sym typeface="Montserrat SemiBold"/>
            </a:endParaRPr>
          </a:p>
          <a:p>
            <a:r>
              <a:rPr lang="ru-RU" dirty="0">
                <a:solidFill>
                  <a:srgbClr val="FFFFFF"/>
                </a:solidFill>
                <a:latin typeface="+mj-lt"/>
                <a:ea typeface="Montserrat SemiBold"/>
                <a:cs typeface="Montserrat SemiBold"/>
                <a:sym typeface="Montserrat SemiBold"/>
              </a:rPr>
              <a:t>Задать вопросы, сообщить об избыточной нагрузке </a:t>
            </a: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Вопросы, требующие внимания</a:t>
            </a:r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0" y="1504950"/>
            <a:ext cx="4405449" cy="3739485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100" i="1" dirty="0"/>
              <a:t>Может ли детский сад определить ведение дополнительного перечня документов на уровне учреждения??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100" i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100" i="1" dirty="0"/>
              <a:t>Могут ли локальные акты МДОУ противоречить   приказу Минпросвещения РФ в части дополнительного перечня документов? </a:t>
            </a:r>
          </a:p>
          <a:p>
            <a:endParaRPr lang="ru-RU" sz="1100" i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100" i="1" dirty="0"/>
              <a:t>Если ведение не установленной в приказе 779 документации закрепить в должностных инструкциях воспитателей и оплачивать ведение этой документации стимулирующей надбавкой, будет ли это считаться нарушением закона?</a:t>
            </a:r>
          </a:p>
          <a:p>
            <a:endParaRPr lang="ru-RU" sz="1100" i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100" i="1" dirty="0"/>
              <a:t>Правильно ли будет если мы в должностной инструкции воспитателя пропишем вот такой пункт, в части ведения документов: «В случае, если воспитатель ведет иную документацию, не предусмотренную должностной инструкцией, то условия выполнения такого дополнительного вида работы должны быть оговорены в дополнительном соглашении к трудовому договору, подписанном в двустороннем порядке, либо в порядке, установленном Положением о стимулировании работников образовательной организации»?</a:t>
            </a:r>
            <a:endParaRPr lang="ru-RU" sz="1100" dirty="0"/>
          </a:p>
          <a:p>
            <a:endParaRPr lang="ru-RU" sz="1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19600" y="1362676"/>
            <a:ext cx="4557575" cy="2131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4501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806696" y="525780"/>
            <a:ext cx="1347215" cy="391667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443471" y="525780"/>
            <a:ext cx="2069592" cy="277367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05612" y="803148"/>
            <a:ext cx="3811524" cy="414832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517136" y="1606294"/>
            <a:ext cx="3788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1A1A1A"/>
                </a:solidFill>
                <a:effectLst/>
                <a:latin typeface="YS Text"/>
              </a:rPr>
              <a:t>Ссылка на чат-бот </a:t>
            </a:r>
            <a:r>
              <a:rPr lang="ru-RU" b="0" i="0" dirty="0">
                <a:effectLst/>
                <a:latin typeface="YS Text"/>
                <a:hlinkClick r:id="rId6"/>
              </a:rPr>
              <a:t>https://max.ru/POMSH_RON_BOT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96093" y="576100"/>
            <a:ext cx="1231232" cy="357698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37825" y="1109877"/>
            <a:ext cx="1889495" cy="25279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308426" y="1669055"/>
            <a:ext cx="248093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rgbClr val="FFFFFF"/>
              </a:solidFill>
              <a:latin typeface="+mj-lt"/>
              <a:ea typeface="Montserrat SemiBold"/>
              <a:cs typeface="Montserrat SemiBold"/>
              <a:sym typeface="Montserrat SemiBold"/>
            </a:endParaRPr>
          </a:p>
          <a:p>
            <a:r>
              <a:rPr lang="ru-RU" dirty="0">
                <a:solidFill>
                  <a:srgbClr val="FFFFFF"/>
                </a:solidFill>
                <a:latin typeface="+mj-lt"/>
                <a:ea typeface="Montserrat SemiBold"/>
                <a:cs typeface="Montserrat SemiBold"/>
                <a:sym typeface="Montserrat SemiBold"/>
              </a:rPr>
              <a:t>Задать вопросы, сообщить об избыточной нагрузке </a:t>
            </a: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0" y="235837"/>
            <a:ext cx="8520600" cy="572700"/>
          </a:xfrm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бюрократической нагрузки: основные подходы</a:t>
            </a:r>
            <a:endParaRPr lang="ru-RU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381000" y="1464645"/>
            <a:ext cx="7467600" cy="363696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>
                <a:latin typeface="+mn-lt"/>
                <a:ea typeface="+mn-ea"/>
                <a:cs typeface="+mn-cs"/>
              </a:defRPr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>
                <a:latin typeface="+mn-lt"/>
                <a:ea typeface="+mn-ea"/>
                <a:cs typeface="+mn-cs"/>
              </a:defRPr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>
                <a:latin typeface="+mn-lt"/>
                <a:ea typeface="+mn-ea"/>
                <a:cs typeface="+mn-cs"/>
              </a:defRPr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>
                <a:latin typeface="+mn-lt"/>
                <a:ea typeface="+mn-ea"/>
                <a:cs typeface="+mn-cs"/>
              </a:defRPr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>
                <a:latin typeface="+mn-lt"/>
                <a:ea typeface="+mn-ea"/>
                <a:cs typeface="+mn-cs"/>
              </a:defRPr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>
                <a:latin typeface="+mn-lt"/>
                <a:ea typeface="+mn-ea"/>
                <a:cs typeface="+mn-cs"/>
              </a:defRPr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>
                <a:latin typeface="+mn-lt"/>
                <a:ea typeface="+mn-ea"/>
                <a:cs typeface="+mn-cs"/>
              </a:defRPr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>
                <a:latin typeface="+mn-lt"/>
                <a:ea typeface="+mn-ea"/>
                <a:cs typeface="+mn-cs"/>
              </a:defRPr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Минимизация бюрократической нагрузки на педагогов и                    высвобождение времени для работы с детьми</a:t>
            </a:r>
          </a:p>
          <a:p>
            <a:pPr marL="0" indent="0">
              <a:buFontTx/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Tx/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задачи:</a:t>
            </a:r>
          </a:p>
          <a:p>
            <a:pPr marL="0" indent="0">
              <a:buFontTx/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Tx/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FontTx/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0706" y="2717991"/>
            <a:ext cx="1494112" cy="18246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/>
              <a:t>Снижение и конкретизация объема документации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961781" y="2723610"/>
            <a:ext cx="1447800" cy="18157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/>
              <a:t>Снижение объема мониторингов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686545" y="2737177"/>
            <a:ext cx="1571256" cy="18157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/>
              <a:t>Оптимизация и интеграция информационных систем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579131" y="2737177"/>
            <a:ext cx="1418323" cy="18157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/>
              <a:t>Снижение количества запросов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258741" y="2717991"/>
            <a:ext cx="1428060" cy="18157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/>
              <a:t>Конкретизация функционала педагогических работников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6200" y="2571751"/>
            <a:ext cx="1752600" cy="2133600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 flipH="1">
            <a:off x="7115546" y="2571752"/>
            <a:ext cx="1723654" cy="2133600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40980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96093" y="576100"/>
            <a:ext cx="1231232" cy="357698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37825" y="1109877"/>
            <a:ext cx="1889495" cy="25279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308426" y="1669055"/>
            <a:ext cx="248093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rgbClr val="FFFFFF"/>
              </a:solidFill>
              <a:latin typeface="+mj-lt"/>
              <a:ea typeface="Montserrat SemiBold"/>
              <a:cs typeface="Montserrat SemiBold"/>
              <a:sym typeface="Montserrat SemiBold"/>
            </a:endParaRPr>
          </a:p>
          <a:p>
            <a:r>
              <a:rPr lang="ru-RU" dirty="0">
                <a:solidFill>
                  <a:srgbClr val="FFFFFF"/>
                </a:solidFill>
                <a:latin typeface="+mj-lt"/>
                <a:ea typeface="Montserrat SemiBold"/>
                <a:cs typeface="Montserrat SemiBold"/>
                <a:sym typeface="Montserrat SemiBold"/>
              </a:rPr>
              <a:t>Задать вопросы, сообщить об избыточной нагрузке </a:t>
            </a: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76200" y="31899"/>
            <a:ext cx="6553200" cy="572700"/>
          </a:xfrm>
        </p:spPr>
        <p:txBody>
          <a:bodyPr>
            <a:normAutofit fontScale="90000"/>
          </a:bodyPr>
          <a:lstStyle/>
          <a:p>
            <a:r>
              <a:rPr lang="ru-RU" dirty="0"/>
              <a:t>Номенклатура дел – это систематизированный перечень документов, который помогает классифицировать накапливающуюся документацию, контролировать сроки её хранения и ускорять процесс её обработки.</a:t>
            </a:r>
            <a:br>
              <a:rPr lang="ru-RU" dirty="0"/>
            </a:b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76200" y="1962150"/>
            <a:ext cx="5029200" cy="304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</a:rPr>
              <a:t>Федеральный закон от 22 октября 2004 г. N 125-ФЗ "Об архивном деле в Российской Федерации"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</a:rPr>
              <a:t>Приказ Федерального архивного агентства от 20 декабря 2019 г. N 236 "Об утверждении Перечня типовых управленческих архивных документов, образующихся в процессе деятельности государственных органов, органов местного самоуправления и организаций, с указанием сроков их хранения"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</a:rPr>
              <a:t>Приказ Министерства просвещения СССР от 30 декабря 1980 г. N 176 "О введении в действие Перечня документов со сроками хранения Министерства просвещения СССР, органов, учреждений, организаций системы просвещения"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</a:rPr>
              <a:t>Приказ Министерства просвещения РФ от 15 апреля 2021 г. N 175 "О признании не действующим на территории Российской Федерации приказа Министерства просвещения СССР от 30 декабря 1980 г. N 176 "О введении в действие Перечня документов со сроками хранения Министерства просвещения СССР, органов, учреждений, организаций системы просвещения" (документ не вступил в силу)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6200" y="1504950"/>
            <a:ext cx="5029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Нормативные правовые документы: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562600" y="1493318"/>
            <a:ext cx="3352800" cy="19449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Образовательная организация обладает автономией, под которой понимается самостоятельность в осуществлении образовательной, научной, административной, финансово-экономической деятельности, разработке и принятии локальных нормативных актов в соответствии с настоящим Федеральным законом, иными нормативными правовыми актами Российской Федерации и уставом </a:t>
            </a:r>
            <a:r>
              <a:rPr lang="ru-RU" sz="1000" dirty="0">
                <a:solidFill>
                  <a:schemeClr val="lt1"/>
                </a:solidFill>
              </a:rPr>
              <a:t>образовательной организации </a:t>
            </a:r>
            <a:r>
              <a:rPr lang="ru-RU" sz="1000" b="1" dirty="0">
                <a:solidFill>
                  <a:schemeClr val="lt1"/>
                </a:solidFill>
              </a:rPr>
              <a:t>(часть 1 статьи 28 Федерального закона от 29 декабря 2012 г. N 273-ФЗ</a:t>
            </a:r>
            <a:br>
              <a:rPr lang="ru-RU" sz="1000" b="1" dirty="0"/>
            </a:br>
            <a:r>
              <a:rPr lang="ru-RU" sz="1000" b="1" dirty="0">
                <a:solidFill>
                  <a:schemeClr val="lt1"/>
                </a:solidFill>
              </a:rPr>
              <a:t>"Об образовании в Российской Федерации«) </a:t>
            </a:r>
            <a:endParaRPr lang="ru-RU" sz="10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867400" y="3867150"/>
            <a:ext cx="3048000" cy="1143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 каждой образовательной организации - индивидуальная номенклатура дел</a:t>
            </a:r>
            <a:endParaRPr lang="ru-RU" dirty="0"/>
          </a:p>
        </p:txBody>
      </p:sp>
      <p:sp>
        <p:nvSpPr>
          <p:cNvPr id="13" name="Стрелка вправо 12"/>
          <p:cNvSpPr/>
          <p:nvPr/>
        </p:nvSpPr>
        <p:spPr>
          <a:xfrm>
            <a:off x="5181600" y="4326991"/>
            <a:ext cx="609600" cy="14975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трелка вниз 15"/>
          <p:cNvSpPr/>
          <p:nvPr/>
        </p:nvSpPr>
        <p:spPr>
          <a:xfrm>
            <a:off x="7239000" y="3486150"/>
            <a:ext cx="1524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61250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96093" y="576100"/>
            <a:ext cx="1231232" cy="357698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37825" y="1109877"/>
            <a:ext cx="1889495" cy="25279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308426" y="1669055"/>
            <a:ext cx="248093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rgbClr val="FFFFFF"/>
              </a:solidFill>
              <a:latin typeface="+mj-lt"/>
              <a:ea typeface="Montserrat SemiBold"/>
              <a:cs typeface="Montserrat SemiBold"/>
              <a:sym typeface="Montserrat SemiBold"/>
            </a:endParaRPr>
          </a:p>
          <a:p>
            <a:r>
              <a:rPr lang="ru-RU" dirty="0">
                <a:solidFill>
                  <a:srgbClr val="FFFFFF"/>
                </a:solidFill>
                <a:latin typeface="+mj-lt"/>
                <a:ea typeface="Montserrat SemiBold"/>
                <a:cs typeface="Montserrat SemiBold"/>
                <a:sym typeface="Montserrat SemiBold"/>
              </a:rPr>
              <a:t>Задать вопросы, сообщить об избыточной нагрузке </a:t>
            </a: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Номенклатура дел образовательной организации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-2" y="1504950"/>
            <a:ext cx="2514600" cy="4397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Типичное содержание: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1944666"/>
            <a:ext cx="2514598" cy="29892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b="1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Руководство (канцелярия)</a:t>
            </a:r>
            <a:endParaRPr lang="ru-RU" sz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b="1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Образовательная деятельность</a:t>
            </a:r>
            <a:endParaRPr lang="ru-RU" sz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b="1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Методическая деятельность</a:t>
            </a:r>
            <a:endParaRPr lang="ru-RU" sz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b="1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Кадровое обеспечение</a:t>
            </a:r>
            <a:endParaRPr lang="ru-RU" sz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b="1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Бухгалтерский учет и отчетность</a:t>
            </a:r>
            <a:endParaRPr lang="ru-RU" sz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b="1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Библиотека</a:t>
            </a:r>
            <a:endParaRPr lang="ru-RU" sz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b="1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Архив</a:t>
            </a:r>
            <a:endParaRPr lang="ru-RU" sz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b="1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Медицинское отделение</a:t>
            </a:r>
            <a:endParaRPr lang="ru-RU" sz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b="1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Пищеблок</a:t>
            </a:r>
            <a:endParaRPr lang="ru-RU" sz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b="1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Безопасность</a:t>
            </a:r>
            <a:endParaRPr lang="ru-RU" sz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b="1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Охрана труда</a:t>
            </a:r>
            <a:endParaRPr lang="ru-RU" sz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b="1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Профсоюзный комитет</a:t>
            </a:r>
            <a:endParaRPr lang="ru-RU" sz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149546" y="2724150"/>
            <a:ext cx="2746054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2895600" y="1504950"/>
            <a:ext cx="2819400" cy="34290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НОРМАТИВНЫХ ПРАВОВЫХ АКТОВ (ИХ ОТДЕЛЬНЫХ ПОЛОЖЕНИЙ) В СФЕРЕ ОБЩЕГО ОБРАЗОВАНИЯ, СРЕДНЕГО ПРОФЕССИОНАЛЬНОГО ОБРАЗОВАНИЯ И СООТВЕТСТВУЮЩЕГО ДОПОЛНИТЕЛЬНОГО ПРОФЕССИОНАЛЬНОГО ОБРАЗОВАНИЯ, ПРОФЕССИОНАЛЬНОГО ОБУЧЕНИЯ, ДОПОЛНИТЕЛЬНОГО ОБРАЗОВАНИЯ ДЕТЕЙ И ВЗРОСЛЫХ, СОДЕРЖАЩИХ ОБЯЗАТЕЛЬНЫЕ ТРЕБОВАНИЯ</a:t>
            </a: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000" b="1" dirty="0">
                <a:solidFill>
                  <a:schemeClr val="tx1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СОБЛЮДЕНИЯ КОТОРЫХ ОСУЩЕСТВЛЯЕТСЯ ОРГАНАМИ ГОСУДАРСТВЕННОЙ ВЛАСТИ СУБЪЕКТОВ РОССИЙСКОЙ ФЕДЕРАЦИИ</a:t>
            </a: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ОСУЩЕСТВЛЯЮЩИМИ ПЕРЕДАННЫЕ ПОЛНОМОЧИЯ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ФЕДЕРАЦИИ В СФЕРЕ ОБРАЗОВАНИЯ, В РАМКАХ ФЕДЕРАЛЬНОГО ГОСУДАРСТВЕННОГО КОНТРОЛЯ (НАДЗОРА) В СФЕРЕ ОБРАЗОВАНИЯ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019800" y="1504950"/>
            <a:ext cx="2959610" cy="34246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1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1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1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1200" dirty="0"/>
          </a:p>
          <a:p>
            <a:pPr algn="ctr">
              <a:defRPr/>
            </a:pPr>
            <a:endParaRPr lang="ru-RU" sz="1200" dirty="0"/>
          </a:p>
          <a:p>
            <a:pPr algn="ctr">
              <a:defRPr/>
            </a:pPr>
            <a:r>
              <a:rPr lang="ru-RU" sz="1200" dirty="0"/>
              <a:t>В соответствии с пунктом 9 части 3 статьи 46 Федеральный закон от 31 июля 2020 г. N 248-ФЗ «О государстве(надзоре) и муниципальном контроле в Российской </a:t>
            </a:r>
            <a:r>
              <a:rPr lang="ru-RU" sz="1200" dirty="0" err="1"/>
              <a:t>Федерациинном</a:t>
            </a:r>
            <a:r>
              <a:rPr lang="ru-RU" sz="1200" dirty="0"/>
              <a:t> контроле»  контрольный (надзорный) орган обязан размещать и поддерживать в актуальном состоянии на своем официальном сайте в сети «Интернет»</a:t>
            </a:r>
          </a:p>
          <a:p>
            <a:pPr algn="ctr">
              <a:defRPr/>
            </a:pPr>
            <a:endParaRPr lang="ru-RU" sz="1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Исчерпывающий перечень сведений, которые могут запрашиваться контрольным (надзорным ) органом у контролируемого лица</a:t>
            </a:r>
          </a:p>
          <a:p>
            <a:pPr algn="ctr">
              <a:defRPr/>
            </a:pPr>
            <a:endParaRPr lang="ru-RU" sz="1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1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1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1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1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1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1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5715000" y="2724150"/>
            <a:ext cx="304800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41027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96093" y="576100"/>
            <a:ext cx="1231232" cy="357698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37825" y="1109877"/>
            <a:ext cx="1889495" cy="25279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308426" y="1669055"/>
            <a:ext cx="248093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rgbClr val="FFFFFF"/>
              </a:solidFill>
              <a:latin typeface="+mj-lt"/>
              <a:ea typeface="Montserrat SemiBold"/>
              <a:cs typeface="Montserrat SemiBold"/>
              <a:sym typeface="Montserrat SemiBold"/>
            </a:endParaRPr>
          </a:p>
          <a:p>
            <a:r>
              <a:rPr lang="ru-RU" dirty="0">
                <a:solidFill>
                  <a:srgbClr val="FFFFFF"/>
                </a:solidFill>
                <a:latin typeface="+mj-lt"/>
                <a:ea typeface="Montserrat SemiBold"/>
                <a:cs typeface="Montserrat SemiBold"/>
                <a:sym typeface="Montserrat SemiBold"/>
              </a:rPr>
              <a:t>Задать вопросы, сообщить об избыточной нагрузке </a:t>
            </a: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Принципы локального регулирования. </a:t>
            </a:r>
            <a:br>
              <a:rPr lang="ru-RU" dirty="0"/>
            </a:br>
            <a:endParaRPr lang="ru-RU" dirty="0"/>
          </a:p>
        </p:txBody>
      </p:sp>
      <p:sp>
        <p:nvSpPr>
          <p:cNvPr id="2" name="Выгнутая вправо стрелка 1"/>
          <p:cNvSpPr/>
          <p:nvPr/>
        </p:nvSpPr>
        <p:spPr>
          <a:xfrm rot="16200000">
            <a:off x="2739539" y="210713"/>
            <a:ext cx="381000" cy="2785441"/>
          </a:xfrm>
          <a:prstGeom prst="curvedLef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099340" y="2548415"/>
            <a:ext cx="2882957" cy="25950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00" b="1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Обоснованная необходимость  - </a:t>
            </a:r>
            <a:r>
              <a:rPr lang="ru-RU" sz="10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недопустимо принимать и сохранять действие декларативных (необеспеченных ресурсами) и декоративных (скрывающих истинные отношения) актов и норм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b="1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Системность – </a:t>
            </a:r>
            <a:r>
              <a:rPr lang="ru-RU" sz="10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связанность с другими локальными актами, отсутствие дублирования норм различных актов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00" b="1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Универсальность</a:t>
            </a:r>
            <a:r>
              <a:rPr lang="ru-RU" sz="10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 – акты распространяются на широкий круг лиц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b="1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Подзаконный характер</a:t>
            </a:r>
            <a:r>
              <a:rPr lang="ru-RU" sz="10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 – не допускается противоречие нормам законодательства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00" b="1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Недопустимость ухудшения</a:t>
            </a:r>
            <a:r>
              <a:rPr lang="ru-RU" sz="10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000" b="1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положения </a:t>
            </a:r>
            <a:r>
              <a:rPr lang="ru-RU" sz="10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лиц по сравнению с установленным законодательством  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0" y="1809749"/>
            <a:ext cx="2895600" cy="5979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Понятие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124200" y="1809749"/>
            <a:ext cx="2743200" cy="5979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Функции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086698" y="1775634"/>
            <a:ext cx="2895600" cy="61417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Принципы формирования</a:t>
            </a:r>
          </a:p>
        </p:txBody>
      </p:sp>
      <p:sp>
        <p:nvSpPr>
          <p:cNvPr id="13" name="Выгнутая вверх стрелка 12"/>
          <p:cNvSpPr/>
          <p:nvPr/>
        </p:nvSpPr>
        <p:spPr>
          <a:xfrm>
            <a:off x="4876800" y="1404760"/>
            <a:ext cx="2590800" cy="370874"/>
          </a:xfrm>
          <a:prstGeom prst="curved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0" y="2548414"/>
            <a:ext cx="2895600" cy="259508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l" rtl="0"/>
            <a:r>
              <a:rPr lang="ru-RU" sz="1000" b="1" dirty="0"/>
              <a:t>Локальный акт образовательной организации – основанный </a:t>
            </a:r>
            <a:br>
              <a:rPr lang="ru-RU" sz="1000" b="1" dirty="0"/>
            </a:br>
            <a:r>
              <a:rPr lang="ru-RU" sz="1000" b="1" dirty="0"/>
              <a:t>на нормах законодательства, принятый в письменной форме </a:t>
            </a:r>
            <a:br>
              <a:rPr lang="ru-RU" sz="1000" b="1" dirty="0"/>
            </a:br>
            <a:r>
              <a:rPr lang="ru-RU" sz="1000" b="1" dirty="0"/>
              <a:t>в установленном порядке уполномоченным должностным лицом или коллегиальным компетентным органом управления организации официальный документ, содержащий определенные нормы (правила поведения), обязательные для участников образовательных отношений, рассчитанный на неоднократное применение</a:t>
            </a:r>
            <a:r>
              <a:rPr lang="ru-RU" sz="1200" b="1" dirty="0"/>
              <a:t>, </a:t>
            </a:r>
            <a:r>
              <a:rPr lang="ru-RU" sz="1000" b="1" dirty="0"/>
              <a:t>направленный на регламентацию различных вопросов деятельности организации.</a:t>
            </a:r>
            <a:endParaRPr lang="ru-RU" sz="1000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110178" y="2548414"/>
            <a:ext cx="2833421" cy="25950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lvl="0" indent="-171450" algn="l" defTabSz="10668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r>
              <a:rPr lang="ru-RU" sz="1200" b="1" kern="1200" dirty="0"/>
              <a:t>ДЕТАЛИЗАЦИЯ</a:t>
            </a:r>
          </a:p>
          <a:p>
            <a:pPr marL="171450" lvl="0" indent="-171450" algn="l" defTabSz="10668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endParaRPr lang="ru-RU" sz="1200" b="1" kern="1200" dirty="0"/>
          </a:p>
          <a:p>
            <a:pPr marL="171450" indent="-171450" algn="l" defTabSz="10668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r>
              <a:rPr lang="ru-RU" sz="1200" b="1" dirty="0"/>
              <a:t>КОНКРЕТИЗАЦИЯ</a:t>
            </a:r>
          </a:p>
          <a:p>
            <a:pPr algn="l" defTabSz="10668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200" b="1" dirty="0"/>
          </a:p>
          <a:p>
            <a:pPr marL="171450" indent="-171450" algn="l" defTabSz="10668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r>
              <a:rPr lang="ru-RU" sz="1200" b="1" dirty="0"/>
              <a:t>ДОПОЛНЕНИЕ</a:t>
            </a:r>
          </a:p>
          <a:p>
            <a:pPr algn="l" defTabSz="10668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200" b="1" dirty="0"/>
          </a:p>
          <a:p>
            <a:pPr marL="171450" indent="-171450" algn="l" defTabSz="10668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r>
              <a:rPr lang="ru-RU" sz="1200" b="1" dirty="0"/>
              <a:t>ВОСПОЛНЕНИЕ ОБЩЕЙ ПРАВОВОЙ НОРМЫ (ОБЩЕГО ПРАВИЛА)</a:t>
            </a:r>
          </a:p>
          <a:p>
            <a:pPr algn="l" defTabSz="10668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200" b="1" dirty="0"/>
          </a:p>
        </p:txBody>
      </p:sp>
    </p:spTree>
    <p:extLst>
      <p:ext uri="{BB962C8B-B14F-4D97-AF65-F5344CB8AC3E}">
        <p14:creationId xmlns:p14="http://schemas.microsoft.com/office/powerpoint/2010/main" val="896149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96093" y="576100"/>
            <a:ext cx="1231232" cy="357698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37825" y="1109877"/>
            <a:ext cx="1889495" cy="25279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308426" y="1669055"/>
            <a:ext cx="248093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rgbClr val="FFFFFF"/>
              </a:solidFill>
              <a:latin typeface="+mj-lt"/>
              <a:ea typeface="Montserrat SemiBold"/>
              <a:cs typeface="Montserrat SemiBold"/>
              <a:sym typeface="Montserrat SemiBold"/>
            </a:endParaRPr>
          </a:p>
          <a:p>
            <a:r>
              <a:rPr lang="ru-RU" dirty="0">
                <a:solidFill>
                  <a:srgbClr val="FFFFFF"/>
                </a:solidFill>
                <a:latin typeface="+mj-lt"/>
                <a:ea typeface="Montserrat SemiBold"/>
                <a:cs typeface="Montserrat SemiBold"/>
                <a:sym typeface="Montserrat SemiBold"/>
              </a:rPr>
              <a:t>Задать вопросы, сообщить об избыточной нагрузке </a:t>
            </a: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Классификация локальных нормативных актов</a:t>
            </a:r>
            <a:br>
              <a:rPr lang="ru-RU" dirty="0"/>
            </a:br>
            <a:r>
              <a:rPr lang="ru-RU" dirty="0"/>
              <a:t>по обязательности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52400" y="1581186"/>
            <a:ext cx="2743200" cy="10667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Обязательные</a:t>
            </a:r>
          </a:p>
          <a:p>
            <a:endParaRPr lang="ru-RU" sz="14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  <a:p>
            <a:r>
              <a:rPr lang="ru-RU" sz="10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Документы, требование о разработке которых прямо предусмотрено в законодательстве, </a:t>
            </a:r>
            <a:r>
              <a:rPr lang="ru-RU" sz="1000" dirty="0">
                <a:solidFill>
                  <a:schemeClr val="lt1"/>
                </a:solidFill>
              </a:rPr>
              <a:t>и которые должны быть у каждой ОО</a:t>
            </a:r>
            <a:endParaRPr lang="ru-RU" sz="1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352800" y="1581187"/>
            <a:ext cx="2819400" cy="10667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/>
              <a:t>Условно обязательные</a:t>
            </a:r>
          </a:p>
          <a:p>
            <a:pPr algn="ctr"/>
            <a:r>
              <a:rPr lang="ru-RU" sz="1000" dirty="0">
                <a:solidFill>
                  <a:schemeClr val="lt1"/>
                </a:solidFill>
              </a:rPr>
              <a:t>Разрабатываются в случаях, если внедряется новый </a:t>
            </a:r>
            <a:r>
              <a:rPr lang="ru-RU" sz="1000" b="1" u="sng" dirty="0">
                <a:solidFill>
                  <a:schemeClr val="lt1"/>
                </a:solidFill>
              </a:rPr>
              <a:t>процесс, который должен быть урегулирован ЛНА</a:t>
            </a:r>
            <a:r>
              <a:rPr lang="ru-RU" sz="1000" dirty="0">
                <a:solidFill>
                  <a:schemeClr val="lt1"/>
                </a:solidFill>
              </a:rPr>
              <a:t>, и требование об этом есть в законодательстве; либо когда разработка ЛНА рекомендована, а не является обязательной</a:t>
            </a:r>
            <a:endParaRPr lang="ru-RU" sz="1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629400" y="1545067"/>
            <a:ext cx="2362200" cy="11028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/>
          </a:p>
          <a:p>
            <a:pPr algn="ctr"/>
            <a:r>
              <a:rPr lang="ru-RU" sz="1400" b="1" dirty="0"/>
              <a:t>Необязательные</a:t>
            </a:r>
          </a:p>
          <a:p>
            <a:pPr algn="ctr"/>
            <a:r>
              <a:rPr lang="ru-RU" sz="1000" dirty="0">
                <a:solidFill>
                  <a:schemeClr val="lt1"/>
                </a:solidFill>
              </a:rPr>
              <a:t>Организация разрабатывает и принимает их </a:t>
            </a:r>
            <a:r>
              <a:rPr lang="ru-RU" sz="1000" b="1" u="sng" dirty="0">
                <a:solidFill>
                  <a:schemeClr val="lt1"/>
                </a:solidFill>
              </a:rPr>
              <a:t>по собственной инициативе, чтобы урегулировать на постоянной основе какие-то отношения</a:t>
            </a:r>
            <a:endParaRPr lang="ru-RU" sz="1000" b="1" u="sng" dirty="0"/>
          </a:p>
          <a:p>
            <a:pPr algn="ctr"/>
            <a:endParaRPr lang="ru-RU" sz="1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14300" y="2952750"/>
            <a:ext cx="2767889" cy="2190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>
              <a:solidFill>
                <a:schemeClr val="tx1"/>
              </a:solidFill>
              <a:latin typeface="+mj-lt"/>
            </a:endParaRPr>
          </a:p>
          <a:p>
            <a:pPr algn="ctr"/>
            <a:r>
              <a:rPr lang="ru-RU" sz="1400" b="1" dirty="0">
                <a:solidFill>
                  <a:schemeClr val="tx1"/>
                </a:solidFill>
                <a:latin typeface="+mj-lt"/>
              </a:rPr>
              <a:t>Примеры:</a:t>
            </a:r>
          </a:p>
          <a:p>
            <a:pPr algn="ctr"/>
            <a:endParaRPr lang="ru-RU" sz="1400" b="1" dirty="0">
              <a:solidFill>
                <a:schemeClr val="tx1"/>
              </a:solidFill>
              <a:latin typeface="+mj-lt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Правила </a:t>
            </a:r>
            <a:r>
              <a:rPr lang="ru-RU" sz="1000" dirty="0">
                <a:solidFill>
                  <a:schemeClr val="tx1"/>
                </a:solidFill>
              </a:rPr>
              <a:t>внутреннего трудового распорядка образовательной организации (</a:t>
            </a:r>
            <a:r>
              <a:rPr lang="ru-RU" sz="1000" dirty="0">
                <a:solidFill>
                  <a:schemeClr val="lt1"/>
                </a:solidFill>
                <a:latin typeface="+mn-lt"/>
                <a:ea typeface="+mn-ea"/>
                <a:cs typeface="+mn-cs"/>
                <a:hlinkClick r:id="rId5"/>
              </a:rPr>
              <a:t>Пункт 1 части 3 статьи 28</a:t>
            </a:r>
            <a:r>
              <a:rPr lang="ru-RU" sz="10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, </a:t>
            </a:r>
            <a:r>
              <a:rPr lang="ru-RU" sz="1000" dirty="0">
                <a:solidFill>
                  <a:schemeClr val="lt1"/>
                </a:solidFill>
                <a:latin typeface="+mn-lt"/>
                <a:ea typeface="+mn-ea"/>
                <a:cs typeface="+mn-cs"/>
                <a:hlinkClick r:id="rId6"/>
              </a:rPr>
              <a:t>часть 7 статьи 47</a:t>
            </a:r>
            <a:r>
              <a:rPr lang="ru-RU" sz="10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, </a:t>
            </a:r>
            <a:r>
              <a:rPr lang="ru-RU" sz="1000" dirty="0">
                <a:solidFill>
                  <a:schemeClr val="lt1"/>
                </a:solidFill>
                <a:latin typeface="+mn-lt"/>
                <a:ea typeface="+mn-ea"/>
                <a:cs typeface="+mn-cs"/>
                <a:hlinkClick r:id="rId7"/>
              </a:rPr>
              <a:t>часть 3 статьи 52 </a:t>
            </a:r>
            <a:r>
              <a:rPr lang="ru-RU" sz="1000" dirty="0">
                <a:solidFill>
                  <a:schemeClr val="tx1"/>
                </a:solidFill>
                <a:hlinkClick r:id="rId8"/>
              </a:rPr>
              <a:t>Федерального закона «Об образовании в Российской Федерации»</a:t>
            </a:r>
            <a:r>
              <a:rPr lang="ru-RU" sz="1000" dirty="0">
                <a:solidFill>
                  <a:schemeClr val="tx1"/>
                </a:solidFill>
              </a:rPr>
              <a:t>) 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</a:rPr>
              <a:t>Правила приема обучающихся образовательной организации на образовательные программы (</a:t>
            </a:r>
            <a:r>
              <a:rPr lang="ru-RU" sz="10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9"/>
              </a:rPr>
              <a:t>Пункт 8 части 3 статьи 28</a:t>
            </a:r>
            <a:r>
              <a:rPr lang="ru-RU" sz="1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 </a:t>
            </a:r>
            <a:r>
              <a:rPr lang="ru-RU" sz="10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10"/>
              </a:rPr>
              <a:t>часть 2 статьи 30</a:t>
            </a:r>
            <a:r>
              <a:rPr lang="ru-RU" sz="1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 </a:t>
            </a:r>
            <a:r>
              <a:rPr lang="ru-RU" sz="1000" dirty="0">
                <a:solidFill>
                  <a:schemeClr val="tx1"/>
                </a:solidFill>
                <a:hlinkClick r:id="rId8"/>
              </a:rPr>
              <a:t>часть 9 статьи 55 Федерального закона «Об образовании в Российской Федерации»</a:t>
            </a:r>
            <a:r>
              <a:rPr lang="ru-RU" sz="1000" dirty="0">
                <a:solidFill>
                  <a:schemeClr val="tx1"/>
                </a:solidFill>
              </a:rPr>
              <a:t>)</a:t>
            </a:r>
            <a:endParaRPr lang="ru-RU" sz="1000" b="1" dirty="0">
              <a:solidFill>
                <a:schemeClr val="tx1"/>
              </a:solidFill>
              <a:latin typeface="+mj-lt"/>
            </a:endParaRPr>
          </a:p>
          <a:p>
            <a:pPr algn="just"/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07994" y="2939567"/>
            <a:ext cx="2895600" cy="2190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latin typeface="+mj-lt"/>
              </a:rPr>
              <a:t>Примеры:</a:t>
            </a:r>
          </a:p>
          <a:p>
            <a:pPr algn="ctr"/>
            <a:endParaRPr lang="ru-RU" sz="1400" b="1" dirty="0">
              <a:solidFill>
                <a:schemeClr val="tx1"/>
              </a:solidFill>
              <a:latin typeface="+mj-lt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Положение о структурном подразделении образовательной организации </a:t>
            </a:r>
            <a:r>
              <a:rPr lang="ru-RU" sz="1000" dirty="0">
                <a:solidFill>
                  <a:schemeClr val="tx1"/>
                </a:solidFill>
              </a:rPr>
              <a:t>(</a:t>
            </a:r>
            <a:r>
              <a:rPr lang="ru-RU" sz="10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11"/>
              </a:rPr>
              <a:t>Часть 2 и 4 статьи 27 </a:t>
            </a:r>
            <a:r>
              <a:rPr lang="ru-RU" sz="1000" dirty="0">
                <a:solidFill>
                  <a:schemeClr val="tx1"/>
                </a:solidFill>
                <a:hlinkClick r:id="rId8"/>
              </a:rPr>
              <a:t>Федерального закона «Об образовании в Российской Федерации»</a:t>
            </a:r>
            <a:r>
              <a:rPr lang="ru-RU" sz="1000" dirty="0">
                <a:solidFill>
                  <a:schemeClr val="tx1"/>
                </a:solidFill>
              </a:rPr>
              <a:t>)</a:t>
            </a:r>
            <a:r>
              <a:rPr lang="ru-RU" sz="10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 </a:t>
            </a:r>
            <a:endParaRPr lang="ru-RU" sz="1000" dirty="0"/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Порядок осуществления электронного документооборота </a:t>
            </a:r>
            <a:r>
              <a:rPr lang="ru-RU" sz="1000" dirty="0">
                <a:solidFill>
                  <a:schemeClr val="tx1"/>
                </a:solidFill>
              </a:rPr>
              <a:t>Федерального</a:t>
            </a:r>
            <a:r>
              <a:rPr lang="ru-RU" sz="1000" b="1" dirty="0">
                <a:solidFill>
                  <a:schemeClr val="tx1"/>
                </a:solidFill>
                <a:latin typeface="+mj-lt"/>
              </a:rPr>
              <a:t> (</a:t>
            </a:r>
            <a:r>
              <a:rPr lang="ru-RU" sz="1000" dirty="0">
                <a:hlinkClick r:id="rId12"/>
              </a:rPr>
              <a:t>Ч</a:t>
            </a:r>
            <a:r>
              <a:rPr lang="ru-RU" sz="1000" dirty="0">
                <a:solidFill>
                  <a:schemeClr val="lt1"/>
                </a:solidFill>
                <a:latin typeface="+mn-lt"/>
                <a:ea typeface="+mn-ea"/>
                <a:cs typeface="+mn-cs"/>
                <a:hlinkClick r:id="rId12"/>
              </a:rPr>
              <a:t>асть 8 статьи 28</a:t>
            </a:r>
            <a:r>
              <a:rPr lang="ru-RU" sz="10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000" dirty="0">
                <a:solidFill>
                  <a:schemeClr val="tx1"/>
                </a:solidFill>
                <a:hlinkClick r:id="rId8"/>
              </a:rPr>
              <a:t>Федерального закона «Об образовании в Российской Федерации»</a:t>
            </a:r>
            <a:r>
              <a:rPr lang="ru-RU" sz="1000" dirty="0">
                <a:solidFill>
                  <a:schemeClr val="tx1"/>
                </a:solidFill>
              </a:rPr>
              <a:t>)</a:t>
            </a:r>
            <a:endParaRPr lang="ru-RU" sz="1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629400" y="2926384"/>
            <a:ext cx="2362200" cy="221711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</a:rPr>
              <a:t>Примеры:</a:t>
            </a:r>
          </a:p>
          <a:p>
            <a:pPr algn="ctr"/>
            <a:endParaRPr lang="ru-RU" sz="1000" dirty="0">
              <a:solidFill>
                <a:schemeClr val="tx1"/>
              </a:solidFill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</a:rPr>
              <a:t>Положение об образовательных программах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</a:rPr>
              <a:t>Положение о внутренней системе оценки качества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</a:rPr>
              <a:t>Положение о ведении личных дел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</a:rPr>
              <a:t>Положение об оказании логопедической помощи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</a:rPr>
              <a:t>Регламент проведения совещаний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endParaRPr lang="ru-RU" sz="1000" dirty="0">
              <a:solidFill>
                <a:schemeClr val="tx1"/>
              </a:solidFill>
            </a:endParaRPr>
          </a:p>
          <a:p>
            <a:pPr algn="ctr"/>
            <a:endParaRPr lang="ru-RU" sz="1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81251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96093" y="576100"/>
            <a:ext cx="1231232" cy="357698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37825" y="1109877"/>
            <a:ext cx="1889495" cy="25279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308426" y="1669055"/>
            <a:ext cx="248093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rgbClr val="FFFFFF"/>
              </a:solidFill>
              <a:latin typeface="+mj-lt"/>
              <a:ea typeface="Montserrat SemiBold"/>
              <a:cs typeface="Montserrat SemiBold"/>
              <a:sym typeface="Montserrat SemiBold"/>
            </a:endParaRPr>
          </a:p>
          <a:p>
            <a:r>
              <a:rPr lang="ru-RU" dirty="0">
                <a:solidFill>
                  <a:srgbClr val="FFFFFF"/>
                </a:solidFill>
                <a:latin typeface="+mj-lt"/>
                <a:ea typeface="Montserrat SemiBold"/>
                <a:cs typeface="Montserrat SemiBold"/>
                <a:sym typeface="Montserrat SemiBold"/>
              </a:rPr>
              <a:t>Задать вопросы, сообщить об избыточной нагрузке </a:t>
            </a: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Обязательные локальные нормативные акты 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3461122"/>
              </p:ext>
            </p:extLst>
          </p:nvPr>
        </p:nvGraphicFramePr>
        <p:xfrm>
          <a:off x="152400" y="1454827"/>
          <a:ext cx="8610600" cy="35553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20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332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152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898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</a:rPr>
                        <a:t>№ п/п</a:t>
                      </a:r>
                      <a:endParaRPr lang="ru-RU" sz="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Наименование локального нормативного акта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Ссылка на статью, часть статьи закона или иного нормативного правового акта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661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1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Документ о языке, языках образования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u="none" strike="noStrike" spc="-5" dirty="0">
                          <a:solidFill>
                            <a:schemeClr val="tx1"/>
                          </a:solidFill>
                          <a:effectLst/>
                          <a:hlinkClick r:id="rId5"/>
                        </a:rPr>
                        <a:t>Часть 6 статьи 14 273-ФЗ 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935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2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Правила внутреннего распорядка обучающихся образовательной организации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u="none" strike="noStrike" spc="-5" dirty="0">
                          <a:solidFill>
                            <a:schemeClr val="tx1"/>
                          </a:solidFill>
                          <a:effectLst/>
                          <a:hlinkClick r:id="rId6"/>
                        </a:rPr>
                        <a:t>Пункт 1 части 3 статьи 28</a:t>
                      </a: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ru-RU" sz="800" u="none" strike="noStrike" spc="-5" dirty="0">
                          <a:solidFill>
                            <a:schemeClr val="tx1"/>
                          </a:solidFill>
                          <a:effectLst/>
                          <a:hlinkClick r:id="rId7"/>
                        </a:rPr>
                        <a:t>часть 4 статьи 43</a:t>
                      </a: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ru-RU" sz="800" u="none" strike="noStrike" spc="-5" dirty="0">
                          <a:solidFill>
                            <a:schemeClr val="tx1"/>
                          </a:solidFill>
                          <a:effectLst/>
                          <a:hlinkClick r:id="rId8"/>
                        </a:rPr>
                        <a:t>подп. «д» пункта 2 части 2 статьи 29 273-ФЗ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418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3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Правила внутреннего трудового распорядка образовательной организации, коллективный договор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u="none" strike="noStrike" spc="-5" dirty="0">
                          <a:solidFill>
                            <a:schemeClr val="tx1"/>
                          </a:solidFill>
                          <a:effectLst/>
                          <a:hlinkClick r:id="rId6"/>
                        </a:rPr>
                        <a:t>Пункт 1 части 3 статьи 28</a:t>
                      </a: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ru-RU" sz="800" u="none" strike="noStrike" spc="-5" dirty="0">
                          <a:solidFill>
                            <a:schemeClr val="tx1"/>
                          </a:solidFill>
                          <a:effectLst/>
                          <a:hlinkClick r:id="rId7"/>
                        </a:rPr>
                        <a:t>часть 4 статьи 43</a:t>
                      </a: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ru-RU" sz="800" u="none" strike="noStrike" spc="-5" dirty="0">
                          <a:solidFill>
                            <a:schemeClr val="tx1"/>
                          </a:solidFill>
                          <a:effectLst/>
                          <a:hlinkClick r:id="rId8"/>
                        </a:rPr>
                        <a:t>подп. «д» пункта 2 части 2 статьи 29</a:t>
                      </a:r>
                      <a:r>
                        <a:rPr lang="ru-RU" sz="800" u="none" strike="noStrike" spc="-5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ru-RU" sz="800" u="none" strike="noStrike" spc="-5" dirty="0">
                          <a:solidFill>
                            <a:schemeClr val="tx1"/>
                          </a:solidFill>
                          <a:effectLst/>
                          <a:hlinkClick r:id="rId9"/>
                        </a:rPr>
                        <a:t>часть 7 статьи 47</a:t>
                      </a: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ru-RU" sz="800" u="none" strike="noStrike" spc="-5" dirty="0">
                          <a:solidFill>
                            <a:schemeClr val="tx1"/>
                          </a:solidFill>
                          <a:effectLst/>
                          <a:hlinkClick r:id="rId10"/>
                        </a:rPr>
                        <a:t>часть 3 статьи 52 273-ФЗ </a:t>
                      </a: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935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Правила приема обучающихся образовательной организации на образовательные программы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u="none" strike="noStrike" spc="-5" dirty="0">
                          <a:solidFill>
                            <a:schemeClr val="tx1"/>
                          </a:solidFill>
                          <a:effectLst/>
                          <a:hlinkClick r:id="rId11"/>
                        </a:rPr>
                        <a:t>Пункт 8 части 3 статьи 28</a:t>
                      </a: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ru-RU" sz="800" u="none" strike="noStrike" spc="-5" dirty="0">
                          <a:solidFill>
                            <a:schemeClr val="tx1"/>
                          </a:solidFill>
                          <a:effectLst/>
                          <a:hlinkClick r:id="rId12"/>
                        </a:rPr>
                        <a:t>часть 2 статьи 30</a:t>
                      </a: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ru-RU" sz="800" u="none" strike="noStrike" spc="-5" dirty="0">
                          <a:solidFill>
                            <a:schemeClr val="tx1"/>
                          </a:solidFill>
                          <a:effectLst/>
                          <a:hlinkClick r:id="rId13"/>
                        </a:rPr>
                        <a:t>часть 9 статьи 55 </a:t>
                      </a:r>
                      <a:r>
                        <a:rPr lang="ru-RU" sz="800" u="none" strike="noStrike" spc="0" dirty="0">
                          <a:solidFill>
                            <a:schemeClr val="tx1"/>
                          </a:solidFill>
                          <a:effectLst/>
                          <a:hlinkClick r:id="rId13"/>
                        </a:rPr>
                        <a:t>273-ФЗ 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935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5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Документы, регламентирующие случаи выдачи документов, подтверждающих обучение в организации, осуществляющей образовательную деятельность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800" u="none" strike="noStrike" spc="-5" dirty="0">
                          <a:solidFill>
                            <a:schemeClr val="tx1"/>
                          </a:solidFill>
                          <a:effectLst/>
                          <a:hlinkClick r:id="rId9"/>
                        </a:rPr>
                        <a:t>часть 4 статьи 33 273-ФЗ </a:t>
                      </a: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661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6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Режим занятий обучающихся в образовательной организации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u="none" strike="noStrike" spc="-5" dirty="0">
                          <a:solidFill>
                            <a:schemeClr val="tx1"/>
                          </a:solidFill>
                          <a:effectLst/>
                          <a:hlinkClick r:id="rId12"/>
                        </a:rPr>
                        <a:t>Часть 2 статьи 30 273-ФЗ 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08846" y="996692"/>
            <a:ext cx="831300" cy="83047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FF0000"/>
                </a:solidFill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7402819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96093" y="576100"/>
            <a:ext cx="1231232" cy="357698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37825" y="1109877"/>
            <a:ext cx="1889495" cy="25279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308426" y="1669055"/>
            <a:ext cx="248093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Montserrat SemiBold"/>
              <a:cs typeface="Montserrat SemiBold"/>
              <a:sym typeface="Montserrat SemiBold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Montserrat SemiBold"/>
                <a:cs typeface="Montserrat SemiBold"/>
                <a:sym typeface="Montserrat SemiBold"/>
              </a:rPr>
              <a:t>Задать вопросы, сообщить об избыточной нагрузке </a:t>
            </a: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Обязательные локальные нормативные акты 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" y="1454827"/>
          <a:ext cx="8610600" cy="37425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20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332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152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942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</a:rPr>
                        <a:t>№ п/п</a:t>
                      </a:r>
                      <a:endParaRPr lang="ru-RU" sz="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Наименование локального нормативного акта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Ссылка на статью, часть статьи закона или иного нормативного правового акта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474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1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Документ о языке, языках образования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u="none" strike="noStrike" spc="-5" dirty="0">
                          <a:solidFill>
                            <a:schemeClr val="tx1"/>
                          </a:solidFill>
                          <a:effectLst/>
                          <a:hlinkClick r:id="rId5"/>
                        </a:rPr>
                        <a:t>Часть 6 статьи 14 273-ФЗ 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800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2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Правила внутреннего распорядка обучающихся образовательной организации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u="none" strike="noStrike" spc="-5" dirty="0">
                          <a:solidFill>
                            <a:schemeClr val="tx1"/>
                          </a:solidFill>
                          <a:effectLst/>
                          <a:hlinkClick r:id="rId6"/>
                        </a:rPr>
                        <a:t>Пункт 1 части 3 статьи 28</a:t>
                      </a: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ru-RU" sz="800" u="none" strike="noStrike" spc="-5" dirty="0">
                          <a:solidFill>
                            <a:schemeClr val="tx1"/>
                          </a:solidFill>
                          <a:effectLst/>
                          <a:hlinkClick r:id="rId7"/>
                        </a:rPr>
                        <a:t>часть 4 статьи 43</a:t>
                      </a: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ru-RU" sz="800" u="none" strike="noStrike" spc="-5" dirty="0">
                          <a:solidFill>
                            <a:schemeClr val="tx1"/>
                          </a:solidFill>
                          <a:effectLst/>
                          <a:hlinkClick r:id="rId8"/>
                        </a:rPr>
                        <a:t>подп. «д» пункта 2 части 2 статьи 29 273-ФЗ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800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3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Правила внутреннего трудового распорядка образовательной организации, коллективный договор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u="none" strike="noStrike" spc="-5" dirty="0">
                          <a:solidFill>
                            <a:schemeClr val="tx1"/>
                          </a:solidFill>
                          <a:effectLst/>
                          <a:hlinkClick r:id="rId6"/>
                        </a:rPr>
                        <a:t>Пункт 1 части 3 статьи 28</a:t>
                      </a: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ru-RU" sz="800" u="none" strike="noStrike" spc="-5" dirty="0">
                          <a:solidFill>
                            <a:schemeClr val="tx1"/>
                          </a:solidFill>
                          <a:effectLst/>
                          <a:hlinkClick r:id="rId7"/>
                        </a:rPr>
                        <a:t>часть 4 статьи 43</a:t>
                      </a: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ru-RU" sz="800" u="none" strike="noStrike" spc="-5" dirty="0">
                          <a:solidFill>
                            <a:schemeClr val="tx1"/>
                          </a:solidFill>
                          <a:effectLst/>
                          <a:hlinkClick r:id="rId8"/>
                        </a:rPr>
                        <a:t>подп. «д» пункта 2 части 2 статьи 29</a:t>
                      </a:r>
                      <a:r>
                        <a:rPr lang="ru-RU" sz="800" u="none" strike="noStrike" spc="-5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ru-RU" sz="800" u="none" strike="noStrike" spc="-5" dirty="0">
                          <a:solidFill>
                            <a:schemeClr val="tx1"/>
                          </a:solidFill>
                          <a:effectLst/>
                          <a:hlinkClick r:id="rId9"/>
                        </a:rPr>
                        <a:t>часть 7 статьи 47</a:t>
                      </a: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ru-RU" sz="800" u="none" strike="noStrike" spc="-5" dirty="0">
                          <a:solidFill>
                            <a:schemeClr val="tx1"/>
                          </a:solidFill>
                          <a:effectLst/>
                          <a:hlinkClick r:id="rId10"/>
                        </a:rPr>
                        <a:t>часть 3 статьи 52 273-ФЗ </a:t>
                      </a: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800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Правила приема обучающихся образовательной организации на образовательные программы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u="none" strike="noStrike" spc="-5" dirty="0">
                          <a:solidFill>
                            <a:schemeClr val="tx1"/>
                          </a:solidFill>
                          <a:effectLst/>
                          <a:hlinkClick r:id="rId11"/>
                        </a:rPr>
                        <a:t>Пункт 8 части 3 статьи 28</a:t>
                      </a: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ru-RU" sz="800" u="none" strike="noStrike" spc="-5" dirty="0">
                          <a:solidFill>
                            <a:schemeClr val="tx1"/>
                          </a:solidFill>
                          <a:effectLst/>
                          <a:hlinkClick r:id="rId12"/>
                        </a:rPr>
                        <a:t>часть 2 статьи 30</a:t>
                      </a: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ru-RU" sz="800" u="none" strike="noStrike" spc="-5" dirty="0">
                          <a:solidFill>
                            <a:schemeClr val="tx1"/>
                          </a:solidFill>
                          <a:effectLst/>
                          <a:hlinkClick r:id="rId13"/>
                        </a:rPr>
                        <a:t>часть 9 статьи 55 </a:t>
                      </a:r>
                      <a:r>
                        <a:rPr lang="ru-RU" sz="800" u="none" strike="noStrike" spc="0" dirty="0">
                          <a:solidFill>
                            <a:schemeClr val="tx1"/>
                          </a:solidFill>
                          <a:effectLst/>
                          <a:hlinkClick r:id="rId13"/>
                        </a:rPr>
                        <a:t>273-ФЗ 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800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5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Документы, регламентирующие случаи выдачи документов, подтверждающих обучение в организации, осуществляющей образовательную деятельность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800" u="none" strike="noStrike" spc="-5" dirty="0">
                          <a:solidFill>
                            <a:schemeClr val="tx1"/>
                          </a:solidFill>
                          <a:effectLst/>
                          <a:hlinkClick r:id="rId9"/>
                        </a:rPr>
                        <a:t>часть 4 статьи 33 273-ФЗ </a:t>
                      </a: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474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6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Режим занятий обучающихся в образовательной организации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u="none" strike="noStrike" spc="-5" dirty="0">
                          <a:solidFill>
                            <a:schemeClr val="tx1"/>
                          </a:solidFill>
                          <a:effectLst/>
                          <a:hlinkClick r:id="rId12"/>
                        </a:rPr>
                        <a:t>Часть 2 статьи 30 273-ФЗ 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474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7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Документы, регламентирующие порядок и основания перевода, отчисления обучающихся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u="none" strike="noStrike" spc="-5" dirty="0">
                          <a:solidFill>
                            <a:schemeClr val="tx1"/>
                          </a:solidFill>
                          <a:effectLst/>
                          <a:hlinkClick r:id="rId12"/>
                        </a:rPr>
                        <a:t>Часть 2 статьи 30 273-ФЗ 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800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8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Документы, регламентирующие порядок оформления возникновения, приостановления и прекращения отношений между образовательной организацией и обучающимися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u="none" strike="noStrike" spc="-5" dirty="0">
                          <a:solidFill>
                            <a:schemeClr val="tx1"/>
                          </a:solidFill>
                          <a:effectLst/>
                          <a:hlinkClick r:id="rId12"/>
                        </a:rPr>
                        <a:t>Часть 2 статьи 30</a:t>
                      </a:r>
                      <a:r>
                        <a:rPr lang="ru-RU" sz="800" u="none" strike="noStrike" spc="0" dirty="0">
                          <a:solidFill>
                            <a:schemeClr val="tx1"/>
                          </a:solidFill>
                          <a:effectLst/>
                          <a:hlinkClick r:id="rId12"/>
                        </a:rPr>
                        <a:t> </a:t>
                      </a:r>
                      <a:r>
                        <a:rPr lang="ru-RU" sz="800" u="none" strike="noStrike" spc="-5" dirty="0">
                          <a:solidFill>
                            <a:schemeClr val="tx1"/>
                          </a:solidFill>
                          <a:effectLst/>
                          <a:hlinkClick r:id="rId12"/>
                        </a:rPr>
                        <a:t>273-ФЗ 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800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9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Порядок, регламентирующий пользование лечебно-оздоровительной инфраструктурой, объектами культуры и объектами спорта образовательной организации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u="none" strike="noStrike" spc="-5" dirty="0">
                          <a:solidFill>
                            <a:schemeClr val="tx1"/>
                          </a:solidFill>
                          <a:effectLst/>
                          <a:hlinkClick r:id="rId14"/>
                        </a:rPr>
                        <a:t>Пункт 21 части 1 статьи 34 273-ФЗ </a:t>
                      </a: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800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10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Порядок создания, организации работы, принятия решений комиссией по урегулированию споров между участниками образовательных отношений и их исполнения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u="none" strike="noStrike" spc="-5" dirty="0">
                          <a:solidFill>
                            <a:schemeClr val="tx1"/>
                          </a:solidFill>
                          <a:effectLst/>
                          <a:hlinkClick r:id="rId15"/>
                        </a:rPr>
                        <a:t>Часть 6 статьи 45 273-ФЗ </a:t>
                      </a: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477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11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Порядок, регламентирующий бесплатное пользование педагогическими работниками образовательной организации библиотеками и информационными ресурсами, а также доступ к информационно-телекоммуникационным сетям и базам данных, учебным и методическим материалам, музейным фондам, материально-техническим средствам обеспечения образовательной деятельности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u="none" strike="noStrike" spc="-5" dirty="0">
                          <a:solidFill>
                            <a:schemeClr val="tx1"/>
                          </a:solidFill>
                          <a:effectLst/>
                          <a:hlinkClick r:id="rId16"/>
                        </a:rPr>
                        <a:t>Пункт 7 части 3 статьи 47 273-ФЗ 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727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12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Порядок, регламентирующий пользование педагогическими работниками образовательной организации образовательными, методическими и научными услугами организации, осуществляющей образовательную деятельность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u="none" strike="noStrike" spc="-5" dirty="0">
                          <a:solidFill>
                            <a:schemeClr val="tx1"/>
                          </a:solidFill>
                          <a:effectLst/>
                          <a:hlinkClick r:id="rId17"/>
                        </a:rPr>
                        <a:t>Пункт 8 части 3 статьи 47 273-ФЗ </a:t>
                      </a: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</a:rPr>
                        <a:t>  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6474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13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Нормы профессиональной этики педагогических работников образовательной организации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u="none" strike="noStrike" spc="-5" dirty="0">
                          <a:solidFill>
                            <a:schemeClr val="tx1"/>
                          </a:solidFill>
                          <a:effectLst/>
                          <a:hlinkClick r:id="rId18"/>
                        </a:rPr>
                        <a:t>Часть 4 статьи 47 статьи 273-ФЗ </a:t>
                      </a: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08846" y="996692"/>
            <a:ext cx="831300" cy="83047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27690998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96A7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2501</TotalTime>
  <Words>2217</Words>
  <Application>Microsoft Office PowerPoint</Application>
  <PresentationFormat>Экран (16:9)</PresentationFormat>
  <Paragraphs>388</Paragraphs>
  <Slides>22</Slides>
  <Notes>20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1" baseType="lpstr">
      <vt:lpstr>Arial</vt:lpstr>
      <vt:lpstr>Arial Black</vt:lpstr>
      <vt:lpstr>Calibri</vt:lpstr>
      <vt:lpstr>Microsoft Sans Serif</vt:lpstr>
      <vt:lpstr>Montserrat SemiBold</vt:lpstr>
      <vt:lpstr>Times New Roman</vt:lpstr>
      <vt:lpstr>Trebuchet MS</vt:lpstr>
      <vt:lpstr>YS Text</vt:lpstr>
      <vt:lpstr>Office Theme</vt:lpstr>
      <vt:lpstr>Номенклатура дел дошкольных образовательных организаций: перечень обязательных документов. Ответы на часто задаваемые вопросы</vt:lpstr>
      <vt:lpstr>Бюрократическая нагрузка: типовые проблемы</vt:lpstr>
      <vt:lpstr>Снижение бюрократической нагрузки: основные подходы</vt:lpstr>
      <vt:lpstr>Номенклатура дел – это систематизированный перечень документов, который помогает классифицировать накапливающуюся документацию, контролировать сроки её хранения и ускорять процесс её обработки. </vt:lpstr>
      <vt:lpstr>Номенклатура дел образовательной организации</vt:lpstr>
      <vt:lpstr>Принципы локального регулирования.  </vt:lpstr>
      <vt:lpstr>Классификация локальных нормативных актов по обязательности</vt:lpstr>
      <vt:lpstr>Обязательные локальные нормативные акты </vt:lpstr>
      <vt:lpstr>Обязательные локальные нормативные акты </vt:lpstr>
      <vt:lpstr>Обязательные локальные нормативные акты </vt:lpstr>
      <vt:lpstr>Обязательные локальные нормативные акты </vt:lpstr>
      <vt:lpstr>Обязательные локальные нормативные акты </vt:lpstr>
      <vt:lpstr>Обязательные локальные нормативные акты </vt:lpstr>
      <vt:lpstr>Перечень обязательных сведений и (или) документов</vt:lpstr>
      <vt:lpstr>Перечень обязательных сведений и (или) документов</vt:lpstr>
      <vt:lpstr>Примеры неэффективных документов, увеличивающих  бюрократическую нагрузку</vt:lpstr>
      <vt:lpstr>Психолого-педагогическое сопровождение</vt:lpstr>
      <vt:lpstr>Бюрократическая гильотина:  </vt:lpstr>
      <vt:lpstr>Вопросы, поступающие в чат-бот  «Помощник Рособрнадзора» </vt:lpstr>
      <vt:lpstr>Вопросы, характерные для г. Санкт-Петербург</vt:lpstr>
      <vt:lpstr>Вопросы, требующие внимания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Крицкая Ольга Анатольевна</dc:creator>
  <cp:lastModifiedBy>admin</cp:lastModifiedBy>
  <cp:revision>168</cp:revision>
  <cp:lastPrinted>2025-09-17T11:39:35Z</cp:lastPrinted>
  <dcterms:created xsi:type="dcterms:W3CDTF">2025-08-15T11:15:45Z</dcterms:created>
  <dcterms:modified xsi:type="dcterms:W3CDTF">2025-09-24T06:58:06Z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2025-05-28T00:00:00Z</vt:filetime>
  </property>
  <property fmtid="{D5CDD505-2E9C-101B-9397-08002B2CF9AE}" pid="3" name="Creator">
    <vt:lpwstr>Microsoft® PowerPoint® 2013</vt:lpwstr>
  </property>
  <property fmtid="{D5CDD505-2E9C-101B-9397-08002B2CF9AE}" pid="4" name="LastSaved">
    <vt:filetime>2025-08-15T00:00:00Z</vt:filetime>
  </property>
  <property fmtid="{D5CDD505-2E9C-101B-9397-08002B2CF9AE}" pid="5" name="Producer">
    <vt:lpwstr>Microsoft® PowerPoint® 2013</vt:lpwstr>
  </property>
</Properties>
</file>