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7" r:id="rId2"/>
    <p:sldId id="270" r:id="rId3"/>
    <p:sldId id="281" r:id="rId4"/>
    <p:sldId id="285" r:id="rId5"/>
    <p:sldId id="298" r:id="rId6"/>
    <p:sldId id="297" r:id="rId7"/>
    <p:sldId id="289" r:id="rId8"/>
    <p:sldId id="260" r:id="rId9"/>
    <p:sldId id="273" r:id="rId10"/>
    <p:sldId id="295" r:id="rId11"/>
    <p:sldId id="288" r:id="rId12"/>
    <p:sldId id="286" r:id="rId13"/>
    <p:sldId id="275" r:id="rId14"/>
    <p:sldId id="299" r:id="rId15"/>
    <p:sldId id="300" r:id="rId16"/>
    <p:sldId id="278" r:id="rId17"/>
    <p:sldId id="272" r:id="rId18"/>
    <p:sldId id="280" r:id="rId19"/>
    <p:sldId id="282" r:id="rId20"/>
    <p:sldId id="301" r:id="rId21"/>
    <p:sldId id="293" r:id="rId22"/>
    <p:sldId id="302" r:id="rId23"/>
    <p:sldId id="290" r:id="rId24"/>
    <p:sldId id="287" r:id="rId25"/>
    <p:sldId id="292" r:id="rId26"/>
    <p:sldId id="277" r:id="rId27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FF"/>
    <a:srgbClr val="324A99"/>
    <a:srgbClr val="C7A2D6"/>
    <a:srgbClr val="93CDDD"/>
    <a:srgbClr val="91A3D6"/>
    <a:srgbClr val="F29CAB"/>
    <a:srgbClr val="F6F8FB"/>
    <a:srgbClr val="0973F8"/>
    <a:srgbClr val="C6D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63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DFD90D-B80E-462F-8CA7-31BDEC78697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3A6DD8A-2EF7-4DD0-8405-EF93793C4F6E}">
      <dgm:prSet phldrT="[Текст]" custT="1"/>
      <dgm:spPr>
        <a:xfrm>
          <a:off x="453750" y="3082154"/>
          <a:ext cx="9444682" cy="61636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E55E54"/>
          </a:solidFill>
          <a:prstDash val="solid"/>
        </a:ln>
        <a:effectLst/>
      </dgm:spPr>
      <dgm:t>
        <a:bodyPr/>
        <a:lstStyle/>
        <a:p>
          <a:pPr>
            <a:spcAft>
              <a:spcPts val="0"/>
            </a:spcAft>
            <a:buNone/>
          </a:pPr>
          <a:r>
            <a:rPr lang="ru-RU" sz="27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Недостаточность квалифицированных кадров и/или их недоступность для семьи</a:t>
          </a:r>
          <a:endParaRPr lang="ru-RU" sz="2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A34CE36-E932-42E5-BA94-46B84B971E0D}" type="parTrans" cxnId="{BC040065-160E-4CA4-9BF1-F886E75FA517}">
      <dgm:prSet/>
      <dgm:spPr/>
      <dgm:t>
        <a:bodyPr/>
        <a:lstStyle/>
        <a:p>
          <a:endParaRPr lang="ru-RU" sz="2700"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FE1FF5C-BC90-49EC-B7AC-C805E9D33EF7}" type="sibTrans" cxnId="{BC040065-160E-4CA4-9BF1-F886E75FA517}">
      <dgm:prSet/>
      <dgm:spPr/>
      <dgm:t>
        <a:bodyPr/>
        <a:lstStyle/>
        <a:p>
          <a:endParaRPr lang="ru-RU" sz="2700"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F467FEB-1837-4A05-A689-82445A7072B9}">
      <dgm:prSet custT="1"/>
      <dgm:spPr>
        <a:xfrm>
          <a:off x="453750" y="308023"/>
          <a:ext cx="9444682" cy="616366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FF0000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27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Низкая </a:t>
          </a:r>
          <a:r>
            <a:rPr lang="ru-RU" sz="27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осведомленность </a:t>
          </a:r>
          <a:r>
            <a:rPr lang="ru-RU" sz="27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родителей о детском развитии и системе </a:t>
          </a:r>
          <a:r>
            <a:rPr lang="ru-RU" sz="27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специальной помощи</a:t>
          </a:r>
          <a:endParaRPr lang="ru-RU" sz="2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4183FD0-95A3-463F-9C18-5BF310806FBF}" type="parTrans" cxnId="{692AD2BA-98C9-4BD0-8D76-1EE49C53AA0D}">
      <dgm:prSet/>
      <dgm:spPr/>
      <dgm:t>
        <a:bodyPr/>
        <a:lstStyle/>
        <a:p>
          <a:endParaRPr lang="ru-RU" sz="2700"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36781DC-8E71-4DFC-9059-D6EF08649FC3}" type="sibTrans" cxnId="{692AD2BA-98C9-4BD0-8D76-1EE49C53AA0D}">
      <dgm:prSet/>
      <dgm:spPr>
        <a:xfrm>
          <a:off x="-4529332" y="-694525"/>
          <a:ext cx="5395596" cy="5395596"/>
        </a:xfrm>
        <a:prstGeom prst="blockArc">
          <a:avLst>
            <a:gd name="adj1" fmla="val 18900000"/>
            <a:gd name="adj2" fmla="val 2700000"/>
            <a:gd name="adj3" fmla="val 400"/>
          </a:avLst>
        </a:prstGeom>
        <a:solidFill>
          <a:srgbClr val="9ACD4C">
            <a:lumMod val="75000"/>
          </a:srgbClr>
        </a:solidFill>
        <a:ln w="15875" cap="flat" cmpd="sng" algn="ctr">
          <a:solidFill>
            <a:srgbClr val="FF0000"/>
          </a:solidFill>
          <a:prstDash val="solid"/>
        </a:ln>
        <a:effectLst/>
      </dgm:spPr>
      <dgm:t>
        <a:bodyPr/>
        <a:lstStyle/>
        <a:p>
          <a:endParaRPr lang="ru-RU" sz="2700"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2E1C384-4942-49B2-8B9B-C9A897ABF766}">
      <dgm:prSet phldrT="[Текст]" custT="1"/>
      <dgm:spPr>
        <a:xfrm>
          <a:off x="807128" y="2157444"/>
          <a:ext cx="9091304" cy="61636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E55E54"/>
          </a:solidFill>
          <a:prstDash val="solid"/>
        </a:ln>
        <a:effectLst/>
      </dgm:spPr>
      <dgm:t>
        <a:bodyPr/>
        <a:lstStyle/>
        <a:p>
          <a:pPr>
            <a:spcAft>
              <a:spcPts val="0"/>
            </a:spcAft>
            <a:buNone/>
          </a:pPr>
          <a:r>
            <a:rPr lang="ru-RU" sz="27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Нехватка диагностического </a:t>
          </a:r>
          <a:r>
            <a:rPr lang="ru-RU" sz="27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инструментария, разночтения </a:t>
          </a:r>
          <a:r>
            <a:rPr lang="ru-RU" sz="27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в формулировках заключений</a:t>
          </a:r>
        </a:p>
      </dgm:t>
    </dgm:pt>
    <dgm:pt modelId="{6267C4CB-0378-43FE-802F-F3D24859C2FD}" type="sibTrans" cxnId="{04A249C6-86DF-4A51-B111-7BEE2F594F78}">
      <dgm:prSet/>
      <dgm:spPr/>
      <dgm:t>
        <a:bodyPr/>
        <a:lstStyle/>
        <a:p>
          <a:endParaRPr lang="ru-RU" sz="2700"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D0686AA-D690-41D0-BE5C-B09641DD6A2D}" type="parTrans" cxnId="{04A249C6-86DF-4A51-B111-7BEE2F594F78}">
      <dgm:prSet/>
      <dgm:spPr/>
      <dgm:t>
        <a:bodyPr/>
        <a:lstStyle/>
        <a:p>
          <a:endParaRPr lang="ru-RU" sz="2700"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FB3FE0C-7A4E-4AD0-B086-2AD8F1DF6A4F}">
      <dgm:prSet custT="1"/>
      <dgm:spPr>
        <a:xfrm>
          <a:off x="780490" y="1241467"/>
          <a:ext cx="9091304" cy="61636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FF0000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27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Выжидательная позиция семьи, </a:t>
          </a:r>
          <a:r>
            <a:rPr lang="ru-RU" sz="27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избегание медицинской помощи, поиск «волшебной таблетки»</a:t>
          </a:r>
          <a:endParaRPr lang="ru-RU" sz="2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461882F-D2E4-4516-B248-11CEE8D2C662}" type="parTrans" cxnId="{DA47C148-489D-44D1-847F-982F146E8FB4}">
      <dgm:prSet/>
      <dgm:spPr/>
      <dgm:t>
        <a:bodyPr/>
        <a:lstStyle/>
        <a:p>
          <a:endParaRPr lang="ru-RU" sz="2700"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94CE90D-BCCC-459E-9F40-28CDC08870C8}" type="sibTrans" cxnId="{DA47C148-489D-44D1-847F-982F146E8FB4}">
      <dgm:prSet/>
      <dgm:spPr/>
      <dgm:t>
        <a:bodyPr/>
        <a:lstStyle/>
        <a:p>
          <a:endParaRPr lang="ru-RU" sz="2700"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A1C4584-36C0-467D-ADFF-2519427B35D4}">
      <dgm:prSet custT="1"/>
      <dgm:spPr>
        <a:xfrm>
          <a:off x="453750" y="308023"/>
          <a:ext cx="9444682" cy="61636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FF0000"/>
          </a:solidFill>
          <a:prstDash val="solid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7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Низкий уровень возможностей и ресурсов семьи, а также мотивации к сотрудничеству</a:t>
          </a:r>
        </a:p>
      </dgm:t>
    </dgm:pt>
    <dgm:pt modelId="{5E3962CB-F68D-4226-8AB3-BE3430A9CC63}" type="parTrans" cxnId="{6F93401D-1BB0-4FD8-B4AF-A5F136D14488}">
      <dgm:prSet/>
      <dgm:spPr/>
      <dgm:t>
        <a:bodyPr/>
        <a:lstStyle/>
        <a:p>
          <a:endParaRPr lang="ru-RU" sz="2700">
            <a:latin typeface="+mn-lt"/>
          </a:endParaRPr>
        </a:p>
      </dgm:t>
    </dgm:pt>
    <dgm:pt modelId="{A6685706-B49D-49D4-A5A1-46E03E811342}" type="sibTrans" cxnId="{6F93401D-1BB0-4FD8-B4AF-A5F136D14488}">
      <dgm:prSet/>
      <dgm:spPr/>
      <dgm:t>
        <a:bodyPr/>
        <a:lstStyle/>
        <a:p>
          <a:endParaRPr lang="ru-RU" sz="2700">
            <a:latin typeface="+mn-lt"/>
          </a:endParaRPr>
        </a:p>
      </dgm:t>
    </dgm:pt>
    <dgm:pt modelId="{7A06C4E4-5582-445E-9ECC-44779761F365}">
      <dgm:prSet custT="1"/>
      <dgm:spPr>
        <a:xfrm>
          <a:off x="453750" y="308023"/>
          <a:ext cx="9444682" cy="616366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FF0000"/>
          </a:solidFill>
          <a:prstDash val="solid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7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Высокий уровень эмоционально-психологической травмированности родителей </a:t>
          </a:r>
        </a:p>
      </dgm:t>
    </dgm:pt>
    <dgm:pt modelId="{2EC77FB8-BDEB-428F-A9CD-39239E84F0CA}" type="parTrans" cxnId="{88C8E65D-5C06-45AE-B1E7-7A790DF34233}">
      <dgm:prSet/>
      <dgm:spPr/>
      <dgm:t>
        <a:bodyPr/>
        <a:lstStyle/>
        <a:p>
          <a:endParaRPr lang="ru-RU" sz="2700">
            <a:latin typeface="+mn-lt"/>
          </a:endParaRPr>
        </a:p>
      </dgm:t>
    </dgm:pt>
    <dgm:pt modelId="{9949516F-D2C4-4B1D-BB97-2B6005EB44E1}" type="sibTrans" cxnId="{88C8E65D-5C06-45AE-B1E7-7A790DF34233}">
      <dgm:prSet/>
      <dgm:spPr/>
      <dgm:t>
        <a:bodyPr/>
        <a:lstStyle/>
        <a:p>
          <a:endParaRPr lang="ru-RU" sz="2700">
            <a:latin typeface="+mn-lt"/>
          </a:endParaRPr>
        </a:p>
      </dgm:t>
    </dgm:pt>
    <dgm:pt modelId="{D9A09378-16DD-4384-9D85-9443AD1843B0}" type="pres">
      <dgm:prSet presAssocID="{23DFD90D-B80E-462F-8CA7-31BDEC78697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64BC8A8-4C97-4848-AB47-A1D752CFCFDF}" type="pres">
      <dgm:prSet presAssocID="{23DFD90D-B80E-462F-8CA7-31BDEC786974}" presName="Name1" presStyleCnt="0"/>
      <dgm:spPr/>
    </dgm:pt>
    <dgm:pt modelId="{8C1DDB7D-CE90-43FC-9C0B-DBC94BF33B4A}" type="pres">
      <dgm:prSet presAssocID="{23DFD90D-B80E-462F-8CA7-31BDEC786974}" presName="cycle" presStyleCnt="0"/>
      <dgm:spPr/>
    </dgm:pt>
    <dgm:pt modelId="{2BBD34CF-A812-45CD-95B4-211244F1765C}" type="pres">
      <dgm:prSet presAssocID="{23DFD90D-B80E-462F-8CA7-31BDEC786974}" presName="srcNode" presStyleLbl="node1" presStyleIdx="0" presStyleCnt="6"/>
      <dgm:spPr/>
    </dgm:pt>
    <dgm:pt modelId="{FEEB259A-EC13-42D3-9A11-440564F17567}" type="pres">
      <dgm:prSet presAssocID="{23DFD90D-B80E-462F-8CA7-31BDEC786974}" presName="conn" presStyleLbl="parChTrans1D2" presStyleIdx="0" presStyleCnt="1"/>
      <dgm:spPr/>
      <dgm:t>
        <a:bodyPr/>
        <a:lstStyle/>
        <a:p>
          <a:endParaRPr lang="ru-RU"/>
        </a:p>
      </dgm:t>
    </dgm:pt>
    <dgm:pt modelId="{61626571-5EC3-4AAF-84C0-9A2B7733645D}" type="pres">
      <dgm:prSet presAssocID="{23DFD90D-B80E-462F-8CA7-31BDEC786974}" presName="extraNode" presStyleLbl="node1" presStyleIdx="0" presStyleCnt="6"/>
      <dgm:spPr/>
    </dgm:pt>
    <dgm:pt modelId="{844D0EEA-027B-4353-A8F1-36F6373CE147}" type="pres">
      <dgm:prSet presAssocID="{23DFD90D-B80E-462F-8CA7-31BDEC786974}" presName="dstNode" presStyleLbl="node1" presStyleIdx="0" presStyleCnt="6"/>
      <dgm:spPr/>
    </dgm:pt>
    <dgm:pt modelId="{5463CE2A-1D1E-46F1-BF37-40F4510AA99B}" type="pres">
      <dgm:prSet presAssocID="{9F467FEB-1837-4A05-A689-82445A7072B9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02314-A82D-4733-B4BF-E31553E0D3DD}" type="pres">
      <dgm:prSet presAssocID="{9F467FEB-1837-4A05-A689-82445A7072B9}" presName="accent_1" presStyleCnt="0"/>
      <dgm:spPr/>
    </dgm:pt>
    <dgm:pt modelId="{EFC0FBF5-51E0-4C76-8FDE-0B739FC4416F}" type="pres">
      <dgm:prSet presAssocID="{9F467FEB-1837-4A05-A689-82445A7072B9}" presName="accentRepeatNode" presStyleLbl="solidFgAcc1" presStyleIdx="0" presStyleCnt="6"/>
      <dgm:spPr>
        <a:xfrm>
          <a:off x="68521" y="230977"/>
          <a:ext cx="770458" cy="770458"/>
        </a:xfrm>
        <a:prstGeom prst="ellipse">
          <a:avLst/>
        </a:prstGeom>
        <a:solidFill>
          <a:srgbClr val="B4FFFF"/>
        </a:solidFill>
        <a:ln w="15875" cap="flat" cmpd="sng" algn="ctr">
          <a:solidFill>
            <a:srgbClr val="FF0000"/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B2AFAB1F-9B3F-4A52-A152-44923F51E698}" type="pres">
      <dgm:prSet presAssocID="{7A1C4584-36C0-467D-ADFF-2519427B35D4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4F894-6531-43C0-B7DE-FF8522DF49BC}" type="pres">
      <dgm:prSet presAssocID="{7A1C4584-36C0-467D-ADFF-2519427B35D4}" presName="accent_2" presStyleCnt="0"/>
      <dgm:spPr/>
    </dgm:pt>
    <dgm:pt modelId="{4C49E6EF-37D2-4A35-BE63-D22728FB202B}" type="pres">
      <dgm:prSet presAssocID="{7A1C4584-36C0-467D-ADFF-2519427B35D4}" presName="accentRepeatNode" presStyleLbl="solidFgAcc1" presStyleIdx="1" presStyleCnt="6"/>
      <dgm:spPr>
        <a:solidFill>
          <a:srgbClr val="E6FFFF"/>
        </a:solid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466B8D08-A15C-45A6-AA3F-88E6A0B446BA}" type="pres">
      <dgm:prSet presAssocID="{7A06C4E4-5582-445E-9ECC-44779761F365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15C4F-75CF-4671-BE96-648B71B50EF9}" type="pres">
      <dgm:prSet presAssocID="{7A06C4E4-5582-445E-9ECC-44779761F365}" presName="accent_3" presStyleCnt="0"/>
      <dgm:spPr/>
    </dgm:pt>
    <dgm:pt modelId="{32649093-CCBB-4942-BDB0-7F201889898E}" type="pres">
      <dgm:prSet presAssocID="{7A06C4E4-5582-445E-9ECC-44779761F365}" presName="accentRepeatNode" presStyleLbl="solidFgAcc1" presStyleIdx="2" presStyleCnt="6"/>
      <dgm:spPr>
        <a:solidFill>
          <a:srgbClr val="B4FFFF"/>
        </a:solid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51D56711-8E18-4269-B88C-CF3B02D9E8C3}" type="pres">
      <dgm:prSet presAssocID="{CFB3FE0C-7A4E-4AD0-B086-2AD8F1DF6A4F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A627E-82EF-47FF-B67F-05C954B21916}" type="pres">
      <dgm:prSet presAssocID="{CFB3FE0C-7A4E-4AD0-B086-2AD8F1DF6A4F}" presName="accent_4" presStyleCnt="0"/>
      <dgm:spPr/>
    </dgm:pt>
    <dgm:pt modelId="{8C55CB64-0FAB-4C72-9EF2-5E594201CDB9}" type="pres">
      <dgm:prSet presAssocID="{CFB3FE0C-7A4E-4AD0-B086-2AD8F1DF6A4F}" presName="accentRepeatNode" presStyleLbl="solidFgAcc1" presStyleIdx="3" presStyleCnt="6"/>
      <dgm:spPr>
        <a:xfrm>
          <a:off x="421898" y="1155687"/>
          <a:ext cx="770458" cy="770458"/>
        </a:xfrm>
        <a:prstGeom prst="ellipse">
          <a:avLst/>
        </a:prstGeom>
        <a:solidFill>
          <a:srgbClr val="E6FFFF"/>
        </a:solidFill>
        <a:ln w="15875" cap="flat" cmpd="sng" algn="ctr">
          <a:solidFill>
            <a:srgbClr val="FF0000"/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661B06E9-8E3C-48F6-86DD-3789168D2FCD}" type="pres">
      <dgm:prSet presAssocID="{22E1C384-4942-49B2-8B9B-C9A897ABF766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B8764-1D4A-4FB9-8D70-A216ACBEFCD7}" type="pres">
      <dgm:prSet presAssocID="{22E1C384-4942-49B2-8B9B-C9A897ABF766}" presName="accent_5" presStyleCnt="0"/>
      <dgm:spPr/>
    </dgm:pt>
    <dgm:pt modelId="{11E83AAC-3C5A-4970-8F1B-19B4D741DC53}" type="pres">
      <dgm:prSet presAssocID="{22E1C384-4942-49B2-8B9B-C9A897ABF766}" presName="accentRepeatNode" presStyleLbl="solidFgAcc1" presStyleIdx="4" presStyleCnt="6" custLinFactNeighborX="-1198" custLinFactNeighborY="-4953"/>
      <dgm:spPr>
        <a:xfrm>
          <a:off x="412668" y="2042237"/>
          <a:ext cx="770458" cy="770458"/>
        </a:xfrm>
        <a:prstGeom prst="ellipse">
          <a:avLst/>
        </a:prstGeom>
        <a:solidFill>
          <a:srgbClr val="B4FFFF"/>
        </a:solidFill>
        <a:ln w="15875" cap="flat" cmpd="sng" algn="ctr">
          <a:solidFill>
            <a:srgbClr val="FF0000"/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04D27D43-293F-4E59-BA89-6D5D6667FAFA}" type="pres">
      <dgm:prSet presAssocID="{93A6DD8A-2EF7-4DD0-8405-EF93793C4F6E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9DB40-D64E-46C3-A5C5-5E3C3385C4F9}" type="pres">
      <dgm:prSet presAssocID="{93A6DD8A-2EF7-4DD0-8405-EF93793C4F6E}" presName="accent_6" presStyleCnt="0"/>
      <dgm:spPr/>
    </dgm:pt>
    <dgm:pt modelId="{B7420AB6-261C-47C8-84C4-3985A5253EE1}" type="pres">
      <dgm:prSet presAssocID="{93A6DD8A-2EF7-4DD0-8405-EF93793C4F6E}" presName="accentRepeatNode" presStyleLbl="solidFgAcc1" presStyleIdx="5" presStyleCnt="6" custLinFactNeighborX="-1198" custLinFactNeighborY="-4953"/>
      <dgm:spPr>
        <a:xfrm>
          <a:off x="59291" y="2966948"/>
          <a:ext cx="770458" cy="770458"/>
        </a:xfrm>
        <a:prstGeom prst="ellipse">
          <a:avLst/>
        </a:prstGeom>
        <a:solidFill>
          <a:srgbClr val="E6FFFF"/>
        </a:solidFill>
        <a:ln w="15875" cap="flat" cmpd="sng" algn="ctr">
          <a:solidFill>
            <a:srgbClr val="FF0000"/>
          </a:solidFill>
          <a:prstDash val="solid"/>
        </a:ln>
        <a:effectLst/>
      </dgm:spPr>
      <dgm:t>
        <a:bodyPr/>
        <a:lstStyle/>
        <a:p>
          <a:endParaRPr lang="ru-RU"/>
        </a:p>
      </dgm:t>
    </dgm:pt>
  </dgm:ptLst>
  <dgm:cxnLst>
    <dgm:cxn modelId="{C739EE82-2D5E-4247-AD55-D9AB42A0D510}" type="presOf" srcId="{7A1C4584-36C0-467D-ADFF-2519427B35D4}" destId="{B2AFAB1F-9B3F-4A52-A152-44923F51E698}" srcOrd="0" destOrd="0" presId="urn:microsoft.com/office/officeart/2008/layout/VerticalCurvedList"/>
    <dgm:cxn modelId="{AD6CD133-07B5-4494-910D-DAAD4271FE82}" type="presOf" srcId="{93A6DD8A-2EF7-4DD0-8405-EF93793C4F6E}" destId="{04D27D43-293F-4E59-BA89-6D5D6667FAFA}" srcOrd="0" destOrd="0" presId="urn:microsoft.com/office/officeart/2008/layout/VerticalCurvedList"/>
    <dgm:cxn modelId="{760B311F-245D-4CFF-A016-D47278597477}" type="presOf" srcId="{736781DC-8E71-4DFC-9059-D6EF08649FC3}" destId="{FEEB259A-EC13-42D3-9A11-440564F17567}" srcOrd="0" destOrd="0" presId="urn:microsoft.com/office/officeart/2008/layout/VerticalCurvedList"/>
    <dgm:cxn modelId="{04A249C6-86DF-4A51-B111-7BEE2F594F78}" srcId="{23DFD90D-B80E-462F-8CA7-31BDEC786974}" destId="{22E1C384-4942-49B2-8B9B-C9A897ABF766}" srcOrd="4" destOrd="0" parTransId="{2D0686AA-D690-41D0-BE5C-B09641DD6A2D}" sibTransId="{6267C4CB-0378-43FE-802F-F3D24859C2FD}"/>
    <dgm:cxn modelId="{6681B0A6-09B6-4E41-A54C-046270EBAABE}" type="presOf" srcId="{23DFD90D-B80E-462F-8CA7-31BDEC786974}" destId="{D9A09378-16DD-4384-9D85-9443AD1843B0}" srcOrd="0" destOrd="0" presId="urn:microsoft.com/office/officeart/2008/layout/VerticalCurvedList"/>
    <dgm:cxn modelId="{6F93401D-1BB0-4FD8-B4AF-A5F136D14488}" srcId="{23DFD90D-B80E-462F-8CA7-31BDEC786974}" destId="{7A1C4584-36C0-467D-ADFF-2519427B35D4}" srcOrd="1" destOrd="0" parTransId="{5E3962CB-F68D-4226-8AB3-BE3430A9CC63}" sibTransId="{A6685706-B49D-49D4-A5A1-46E03E811342}"/>
    <dgm:cxn modelId="{B6479E39-23D6-4A6B-A8C4-8AEBE2A1ADB8}" type="presOf" srcId="{CFB3FE0C-7A4E-4AD0-B086-2AD8F1DF6A4F}" destId="{51D56711-8E18-4269-B88C-CF3B02D9E8C3}" srcOrd="0" destOrd="0" presId="urn:microsoft.com/office/officeart/2008/layout/VerticalCurvedList"/>
    <dgm:cxn modelId="{C3D00C60-8CCF-47B0-A0E1-11353716A133}" type="presOf" srcId="{9F467FEB-1837-4A05-A689-82445A7072B9}" destId="{5463CE2A-1D1E-46F1-BF37-40F4510AA99B}" srcOrd="0" destOrd="0" presId="urn:microsoft.com/office/officeart/2008/layout/VerticalCurvedList"/>
    <dgm:cxn modelId="{DA47C148-489D-44D1-847F-982F146E8FB4}" srcId="{23DFD90D-B80E-462F-8CA7-31BDEC786974}" destId="{CFB3FE0C-7A4E-4AD0-B086-2AD8F1DF6A4F}" srcOrd="3" destOrd="0" parTransId="{8461882F-D2E4-4516-B248-11CEE8D2C662}" sibTransId="{194CE90D-BCCC-459E-9F40-28CDC08870C8}"/>
    <dgm:cxn modelId="{BC040065-160E-4CA4-9BF1-F886E75FA517}" srcId="{23DFD90D-B80E-462F-8CA7-31BDEC786974}" destId="{93A6DD8A-2EF7-4DD0-8405-EF93793C4F6E}" srcOrd="5" destOrd="0" parTransId="{4A34CE36-E932-42E5-BA94-46B84B971E0D}" sibTransId="{CFE1FF5C-BC90-49EC-B7AC-C805E9D33EF7}"/>
    <dgm:cxn modelId="{88C8E65D-5C06-45AE-B1E7-7A790DF34233}" srcId="{23DFD90D-B80E-462F-8CA7-31BDEC786974}" destId="{7A06C4E4-5582-445E-9ECC-44779761F365}" srcOrd="2" destOrd="0" parTransId="{2EC77FB8-BDEB-428F-A9CD-39239E84F0CA}" sibTransId="{9949516F-D2C4-4B1D-BB97-2B6005EB44E1}"/>
    <dgm:cxn modelId="{7CD2EA5F-2C1A-4581-A7E8-BC095ED503AA}" type="presOf" srcId="{22E1C384-4942-49B2-8B9B-C9A897ABF766}" destId="{661B06E9-8E3C-48F6-86DD-3789168D2FCD}" srcOrd="0" destOrd="0" presId="urn:microsoft.com/office/officeart/2008/layout/VerticalCurvedList"/>
    <dgm:cxn modelId="{692AD2BA-98C9-4BD0-8D76-1EE49C53AA0D}" srcId="{23DFD90D-B80E-462F-8CA7-31BDEC786974}" destId="{9F467FEB-1837-4A05-A689-82445A7072B9}" srcOrd="0" destOrd="0" parTransId="{44183FD0-95A3-463F-9C18-5BF310806FBF}" sibTransId="{736781DC-8E71-4DFC-9059-D6EF08649FC3}"/>
    <dgm:cxn modelId="{61FF7B01-538E-43A0-9C07-6E297C63CFFB}" type="presOf" srcId="{7A06C4E4-5582-445E-9ECC-44779761F365}" destId="{466B8D08-A15C-45A6-AA3F-88E6A0B446BA}" srcOrd="0" destOrd="0" presId="urn:microsoft.com/office/officeart/2008/layout/VerticalCurvedList"/>
    <dgm:cxn modelId="{22A3FFFB-B0D0-4A95-98AF-E1D0BFC7E4BB}" type="presParOf" srcId="{D9A09378-16DD-4384-9D85-9443AD1843B0}" destId="{E64BC8A8-4C97-4848-AB47-A1D752CFCFDF}" srcOrd="0" destOrd="0" presId="urn:microsoft.com/office/officeart/2008/layout/VerticalCurvedList"/>
    <dgm:cxn modelId="{D2501165-3412-48A5-915A-F6EC05CDFB45}" type="presParOf" srcId="{E64BC8A8-4C97-4848-AB47-A1D752CFCFDF}" destId="{8C1DDB7D-CE90-43FC-9C0B-DBC94BF33B4A}" srcOrd="0" destOrd="0" presId="urn:microsoft.com/office/officeart/2008/layout/VerticalCurvedList"/>
    <dgm:cxn modelId="{58086EA3-E974-4871-860D-D6FB68940964}" type="presParOf" srcId="{8C1DDB7D-CE90-43FC-9C0B-DBC94BF33B4A}" destId="{2BBD34CF-A812-45CD-95B4-211244F1765C}" srcOrd="0" destOrd="0" presId="urn:microsoft.com/office/officeart/2008/layout/VerticalCurvedList"/>
    <dgm:cxn modelId="{F250EDF3-9466-4583-846F-C99A48EF3D64}" type="presParOf" srcId="{8C1DDB7D-CE90-43FC-9C0B-DBC94BF33B4A}" destId="{FEEB259A-EC13-42D3-9A11-440564F17567}" srcOrd="1" destOrd="0" presId="urn:microsoft.com/office/officeart/2008/layout/VerticalCurvedList"/>
    <dgm:cxn modelId="{698AC913-3F6F-4985-B874-7871CC2BD930}" type="presParOf" srcId="{8C1DDB7D-CE90-43FC-9C0B-DBC94BF33B4A}" destId="{61626571-5EC3-4AAF-84C0-9A2B7733645D}" srcOrd="2" destOrd="0" presId="urn:microsoft.com/office/officeart/2008/layout/VerticalCurvedList"/>
    <dgm:cxn modelId="{148ACDB3-F3F3-41CC-A6F9-9D8B76C2C6A5}" type="presParOf" srcId="{8C1DDB7D-CE90-43FC-9C0B-DBC94BF33B4A}" destId="{844D0EEA-027B-4353-A8F1-36F6373CE147}" srcOrd="3" destOrd="0" presId="urn:microsoft.com/office/officeart/2008/layout/VerticalCurvedList"/>
    <dgm:cxn modelId="{41B4969E-081E-4130-AB73-948FB2C0D792}" type="presParOf" srcId="{E64BC8A8-4C97-4848-AB47-A1D752CFCFDF}" destId="{5463CE2A-1D1E-46F1-BF37-40F4510AA99B}" srcOrd="1" destOrd="0" presId="urn:microsoft.com/office/officeart/2008/layout/VerticalCurvedList"/>
    <dgm:cxn modelId="{AB03C340-4F15-449F-9314-7FD91918FD7E}" type="presParOf" srcId="{E64BC8A8-4C97-4848-AB47-A1D752CFCFDF}" destId="{0E702314-A82D-4733-B4BF-E31553E0D3DD}" srcOrd="2" destOrd="0" presId="urn:microsoft.com/office/officeart/2008/layout/VerticalCurvedList"/>
    <dgm:cxn modelId="{E8679A4E-6E7A-4446-9B6E-A93E177E8BDD}" type="presParOf" srcId="{0E702314-A82D-4733-B4BF-E31553E0D3DD}" destId="{EFC0FBF5-51E0-4C76-8FDE-0B739FC4416F}" srcOrd="0" destOrd="0" presId="urn:microsoft.com/office/officeart/2008/layout/VerticalCurvedList"/>
    <dgm:cxn modelId="{5BBE1D7E-5445-45D6-A444-5AEB4A945BAC}" type="presParOf" srcId="{E64BC8A8-4C97-4848-AB47-A1D752CFCFDF}" destId="{B2AFAB1F-9B3F-4A52-A152-44923F51E698}" srcOrd="3" destOrd="0" presId="urn:microsoft.com/office/officeart/2008/layout/VerticalCurvedList"/>
    <dgm:cxn modelId="{C3397D11-CCF0-4B7B-93B0-2F8AB6A9F512}" type="presParOf" srcId="{E64BC8A8-4C97-4848-AB47-A1D752CFCFDF}" destId="{F124F894-6531-43C0-B7DE-FF8522DF49BC}" srcOrd="4" destOrd="0" presId="urn:microsoft.com/office/officeart/2008/layout/VerticalCurvedList"/>
    <dgm:cxn modelId="{F01CFF13-304C-4C2B-B943-28EA2F1498CE}" type="presParOf" srcId="{F124F894-6531-43C0-B7DE-FF8522DF49BC}" destId="{4C49E6EF-37D2-4A35-BE63-D22728FB202B}" srcOrd="0" destOrd="0" presId="urn:microsoft.com/office/officeart/2008/layout/VerticalCurvedList"/>
    <dgm:cxn modelId="{A6AC496A-5C68-412A-A3C8-2F1E8E9BDCE9}" type="presParOf" srcId="{E64BC8A8-4C97-4848-AB47-A1D752CFCFDF}" destId="{466B8D08-A15C-45A6-AA3F-88E6A0B446BA}" srcOrd="5" destOrd="0" presId="urn:microsoft.com/office/officeart/2008/layout/VerticalCurvedList"/>
    <dgm:cxn modelId="{5E52EFED-B963-46FC-9686-FDA53818A265}" type="presParOf" srcId="{E64BC8A8-4C97-4848-AB47-A1D752CFCFDF}" destId="{C3715C4F-75CF-4671-BE96-648B71B50EF9}" srcOrd="6" destOrd="0" presId="urn:microsoft.com/office/officeart/2008/layout/VerticalCurvedList"/>
    <dgm:cxn modelId="{22208D46-0F1F-4980-BD70-7AAFF33B1A8D}" type="presParOf" srcId="{C3715C4F-75CF-4671-BE96-648B71B50EF9}" destId="{32649093-CCBB-4942-BDB0-7F201889898E}" srcOrd="0" destOrd="0" presId="urn:microsoft.com/office/officeart/2008/layout/VerticalCurvedList"/>
    <dgm:cxn modelId="{A06905AB-8382-4303-B4A8-A57AEA50CF90}" type="presParOf" srcId="{E64BC8A8-4C97-4848-AB47-A1D752CFCFDF}" destId="{51D56711-8E18-4269-B88C-CF3B02D9E8C3}" srcOrd="7" destOrd="0" presId="urn:microsoft.com/office/officeart/2008/layout/VerticalCurvedList"/>
    <dgm:cxn modelId="{87B0A66C-889C-4530-AD56-75F9CC81173C}" type="presParOf" srcId="{E64BC8A8-4C97-4848-AB47-A1D752CFCFDF}" destId="{B5DA627E-82EF-47FF-B67F-05C954B21916}" srcOrd="8" destOrd="0" presId="urn:microsoft.com/office/officeart/2008/layout/VerticalCurvedList"/>
    <dgm:cxn modelId="{C08A1231-D557-4C6D-A44C-80AF89DB7ECD}" type="presParOf" srcId="{B5DA627E-82EF-47FF-B67F-05C954B21916}" destId="{8C55CB64-0FAB-4C72-9EF2-5E594201CDB9}" srcOrd="0" destOrd="0" presId="urn:microsoft.com/office/officeart/2008/layout/VerticalCurvedList"/>
    <dgm:cxn modelId="{BD21964B-1B28-425E-A79A-BC453A123852}" type="presParOf" srcId="{E64BC8A8-4C97-4848-AB47-A1D752CFCFDF}" destId="{661B06E9-8E3C-48F6-86DD-3789168D2FCD}" srcOrd="9" destOrd="0" presId="urn:microsoft.com/office/officeart/2008/layout/VerticalCurvedList"/>
    <dgm:cxn modelId="{361BC773-E85B-4F3D-8508-6C24DF6F1C5A}" type="presParOf" srcId="{E64BC8A8-4C97-4848-AB47-A1D752CFCFDF}" destId="{F02B8764-1D4A-4FB9-8D70-A216ACBEFCD7}" srcOrd="10" destOrd="0" presId="urn:microsoft.com/office/officeart/2008/layout/VerticalCurvedList"/>
    <dgm:cxn modelId="{5331703D-1E9E-4D56-897E-0B0C90A88A3E}" type="presParOf" srcId="{F02B8764-1D4A-4FB9-8D70-A216ACBEFCD7}" destId="{11E83AAC-3C5A-4970-8F1B-19B4D741DC53}" srcOrd="0" destOrd="0" presId="urn:microsoft.com/office/officeart/2008/layout/VerticalCurvedList"/>
    <dgm:cxn modelId="{F581A5CB-EDA2-4AEF-8742-7F3E7E62CDFB}" type="presParOf" srcId="{E64BC8A8-4C97-4848-AB47-A1D752CFCFDF}" destId="{04D27D43-293F-4E59-BA89-6D5D6667FAFA}" srcOrd="11" destOrd="0" presId="urn:microsoft.com/office/officeart/2008/layout/VerticalCurvedList"/>
    <dgm:cxn modelId="{9723F557-FAB6-461D-87BE-8EADA6A7F6EC}" type="presParOf" srcId="{E64BC8A8-4C97-4848-AB47-A1D752CFCFDF}" destId="{4D99DB40-D64E-46C3-A5C5-5E3C3385C4F9}" srcOrd="12" destOrd="0" presId="urn:microsoft.com/office/officeart/2008/layout/VerticalCurvedList"/>
    <dgm:cxn modelId="{BC9CCBC1-27F3-4AB8-8739-15141C333AD2}" type="presParOf" srcId="{4D99DB40-D64E-46C3-A5C5-5E3C3385C4F9}" destId="{B7420AB6-261C-47C8-84C4-3985A5253EE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184A48-60A8-44CA-8E9B-5D40BA39B84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3AF756B-8CE5-4A1A-8364-E6B5CA7E2151}">
      <dgm:prSet custT="1"/>
      <dgm:spPr/>
      <dgm:t>
        <a:bodyPr/>
        <a:lstStyle/>
        <a:p>
          <a:pPr rtl="0"/>
          <a:r>
            <a:rPr lang="ru-RU" sz="3800" dirty="0" smtClean="0"/>
            <a:t>Отставание/нарушения развития (чаще всего - речь!),</a:t>
          </a:r>
          <a:endParaRPr lang="ru-RU" sz="3800" dirty="0"/>
        </a:p>
      </dgm:t>
    </dgm:pt>
    <dgm:pt modelId="{291AF597-09B6-48B5-9F34-7631EC9B528E}" type="parTrans" cxnId="{9FA61E5F-F953-451A-AD4F-9C47FFF78ADD}">
      <dgm:prSet/>
      <dgm:spPr/>
      <dgm:t>
        <a:bodyPr/>
        <a:lstStyle/>
        <a:p>
          <a:endParaRPr lang="ru-RU" sz="3800"/>
        </a:p>
      </dgm:t>
    </dgm:pt>
    <dgm:pt modelId="{064963C0-0B27-40B7-8729-54F1C111B29C}" type="sibTrans" cxnId="{9FA61E5F-F953-451A-AD4F-9C47FFF78ADD}">
      <dgm:prSet/>
      <dgm:spPr/>
      <dgm:t>
        <a:bodyPr/>
        <a:lstStyle/>
        <a:p>
          <a:endParaRPr lang="ru-RU" sz="3800"/>
        </a:p>
      </dgm:t>
    </dgm:pt>
    <dgm:pt modelId="{C4DA591D-9625-4BFA-B7F9-92B3BBC3D285}">
      <dgm:prSet custT="1"/>
      <dgm:spPr/>
      <dgm:t>
        <a:bodyPr/>
        <a:lstStyle/>
        <a:p>
          <a:pPr rtl="0"/>
          <a:r>
            <a:rPr lang="ru-RU" sz="3800" dirty="0" smtClean="0"/>
            <a:t>Поведение/характер, возрастные кризисы, страхи,</a:t>
          </a:r>
          <a:endParaRPr lang="ru-RU" sz="3800" dirty="0"/>
        </a:p>
      </dgm:t>
    </dgm:pt>
    <dgm:pt modelId="{CF26B1DE-6E15-4681-B99B-89B2C980471D}" type="parTrans" cxnId="{806A6505-F8AC-4756-BFAC-662CB2C4B3D1}">
      <dgm:prSet/>
      <dgm:spPr/>
      <dgm:t>
        <a:bodyPr/>
        <a:lstStyle/>
        <a:p>
          <a:endParaRPr lang="ru-RU" sz="3800"/>
        </a:p>
      </dgm:t>
    </dgm:pt>
    <dgm:pt modelId="{498B07D8-2209-46D3-A01E-453D65D35206}" type="sibTrans" cxnId="{806A6505-F8AC-4756-BFAC-662CB2C4B3D1}">
      <dgm:prSet/>
      <dgm:spPr/>
      <dgm:t>
        <a:bodyPr/>
        <a:lstStyle/>
        <a:p>
          <a:endParaRPr lang="ru-RU" sz="3800"/>
        </a:p>
      </dgm:t>
    </dgm:pt>
    <dgm:pt modelId="{3A09EC99-E46B-43DC-9542-588EDB6382FE}">
      <dgm:prSet custT="1"/>
      <dgm:spPr/>
      <dgm:t>
        <a:bodyPr/>
        <a:lstStyle/>
        <a:p>
          <a:pPr rtl="0"/>
          <a:r>
            <a:rPr lang="ru-RU" sz="3800" smtClean="0"/>
            <a:t>Сложности в общении (со сверстниками и/или в семье),</a:t>
          </a:r>
          <a:endParaRPr lang="ru-RU" sz="3800"/>
        </a:p>
      </dgm:t>
    </dgm:pt>
    <dgm:pt modelId="{621AE4A8-2F65-4017-87E5-FFB103751923}" type="parTrans" cxnId="{0DDDB076-B116-4B6D-917B-0B7F47B3814A}">
      <dgm:prSet/>
      <dgm:spPr/>
      <dgm:t>
        <a:bodyPr/>
        <a:lstStyle/>
        <a:p>
          <a:endParaRPr lang="ru-RU" sz="3800"/>
        </a:p>
      </dgm:t>
    </dgm:pt>
    <dgm:pt modelId="{D89386DB-8469-4419-B518-0607DFB79C01}" type="sibTrans" cxnId="{0DDDB076-B116-4B6D-917B-0B7F47B3814A}">
      <dgm:prSet/>
      <dgm:spPr/>
      <dgm:t>
        <a:bodyPr/>
        <a:lstStyle/>
        <a:p>
          <a:endParaRPr lang="ru-RU" sz="3800"/>
        </a:p>
      </dgm:t>
    </dgm:pt>
    <dgm:pt modelId="{9A2747C4-73A0-4562-B336-6480FE0EFC91}">
      <dgm:prSet custT="1"/>
      <dgm:spPr/>
      <dgm:t>
        <a:bodyPr/>
        <a:lstStyle/>
        <a:p>
          <a:pPr rtl="0"/>
          <a:r>
            <a:rPr lang="ru-RU" sz="3800" smtClean="0"/>
            <a:t>Выбор образовательного маршрута / учреждения / возраста, адаптация.</a:t>
          </a:r>
          <a:endParaRPr lang="ru-RU" sz="3800"/>
        </a:p>
      </dgm:t>
    </dgm:pt>
    <dgm:pt modelId="{9C416E05-FA69-4D32-8EB0-D36200FDF9C9}" type="parTrans" cxnId="{182B0A93-BEA9-4632-8A12-D5606A28C88D}">
      <dgm:prSet/>
      <dgm:spPr/>
      <dgm:t>
        <a:bodyPr/>
        <a:lstStyle/>
        <a:p>
          <a:endParaRPr lang="ru-RU" sz="3800"/>
        </a:p>
      </dgm:t>
    </dgm:pt>
    <dgm:pt modelId="{82E1E3CE-5570-431A-8758-2BF948D4480E}" type="sibTrans" cxnId="{182B0A93-BEA9-4632-8A12-D5606A28C88D}">
      <dgm:prSet/>
      <dgm:spPr/>
      <dgm:t>
        <a:bodyPr/>
        <a:lstStyle/>
        <a:p>
          <a:endParaRPr lang="ru-RU" sz="3800"/>
        </a:p>
      </dgm:t>
    </dgm:pt>
    <dgm:pt modelId="{2A10DA21-BB09-4CC3-A9CB-F3F038BCC4E0}" type="pres">
      <dgm:prSet presAssocID="{CA184A48-60A8-44CA-8E9B-5D40BA39B84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2A346F5-09B0-4673-80D0-E70A3A6BC9B7}" type="pres">
      <dgm:prSet presAssocID="{CA184A48-60A8-44CA-8E9B-5D40BA39B841}" presName="Name1" presStyleCnt="0"/>
      <dgm:spPr/>
    </dgm:pt>
    <dgm:pt modelId="{D62F8989-8358-42B4-8B53-9AE45F562D1A}" type="pres">
      <dgm:prSet presAssocID="{CA184A48-60A8-44CA-8E9B-5D40BA39B841}" presName="cycle" presStyleCnt="0"/>
      <dgm:spPr/>
    </dgm:pt>
    <dgm:pt modelId="{E150ED8C-C045-425D-B2A8-F1C438B2D655}" type="pres">
      <dgm:prSet presAssocID="{CA184A48-60A8-44CA-8E9B-5D40BA39B841}" presName="srcNode" presStyleLbl="node1" presStyleIdx="0" presStyleCnt="4"/>
      <dgm:spPr/>
    </dgm:pt>
    <dgm:pt modelId="{CADF05D1-4EA2-4F25-9E96-BA10F9629A28}" type="pres">
      <dgm:prSet presAssocID="{CA184A48-60A8-44CA-8E9B-5D40BA39B841}" presName="conn" presStyleLbl="parChTrans1D2" presStyleIdx="0" presStyleCnt="1"/>
      <dgm:spPr/>
      <dgm:t>
        <a:bodyPr/>
        <a:lstStyle/>
        <a:p>
          <a:endParaRPr lang="ru-RU"/>
        </a:p>
      </dgm:t>
    </dgm:pt>
    <dgm:pt modelId="{0B9ED87A-BBF3-4322-B6F1-E0745006F5C4}" type="pres">
      <dgm:prSet presAssocID="{CA184A48-60A8-44CA-8E9B-5D40BA39B841}" presName="extraNode" presStyleLbl="node1" presStyleIdx="0" presStyleCnt="4"/>
      <dgm:spPr/>
    </dgm:pt>
    <dgm:pt modelId="{7F8870B5-CD4A-4B57-825F-0CBD2ED7E12C}" type="pres">
      <dgm:prSet presAssocID="{CA184A48-60A8-44CA-8E9B-5D40BA39B841}" presName="dstNode" presStyleLbl="node1" presStyleIdx="0" presStyleCnt="4"/>
      <dgm:spPr/>
    </dgm:pt>
    <dgm:pt modelId="{1BD08BB9-7BC8-45CF-826F-CE28121C293D}" type="pres">
      <dgm:prSet presAssocID="{43AF756B-8CE5-4A1A-8364-E6B5CA7E2151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671B8-22E5-4EFF-B584-69E2BCCFA391}" type="pres">
      <dgm:prSet presAssocID="{43AF756B-8CE5-4A1A-8364-E6B5CA7E2151}" presName="accent_1" presStyleCnt="0"/>
      <dgm:spPr/>
    </dgm:pt>
    <dgm:pt modelId="{CC37FB44-BD2A-49F6-AA49-CA309D807A4D}" type="pres">
      <dgm:prSet presAssocID="{43AF756B-8CE5-4A1A-8364-E6B5CA7E2151}" presName="accentRepeatNode" presStyleLbl="solidFgAcc1" presStyleIdx="0" presStyleCnt="4"/>
      <dgm:spPr>
        <a:solidFill>
          <a:srgbClr val="F29CAB"/>
        </a:solidFill>
      </dgm:spPr>
    </dgm:pt>
    <dgm:pt modelId="{8FF55431-9A2F-4910-AA1D-39010D429D20}" type="pres">
      <dgm:prSet presAssocID="{C4DA591D-9625-4BFA-B7F9-92B3BBC3D28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F187B4-F1C9-40E5-9653-8287F369C17D}" type="pres">
      <dgm:prSet presAssocID="{C4DA591D-9625-4BFA-B7F9-92B3BBC3D285}" presName="accent_2" presStyleCnt="0"/>
      <dgm:spPr/>
    </dgm:pt>
    <dgm:pt modelId="{41BADB14-BF7F-4BA2-8A5B-EF01E6F71B68}" type="pres">
      <dgm:prSet presAssocID="{C4DA591D-9625-4BFA-B7F9-92B3BBC3D285}" presName="accentRepeatNode" presStyleLbl="solidFgAcc1" presStyleIdx="1" presStyleCnt="4"/>
      <dgm:spPr>
        <a:solidFill>
          <a:srgbClr val="91A3D6"/>
        </a:solidFill>
      </dgm:spPr>
    </dgm:pt>
    <dgm:pt modelId="{39855FE5-F97F-4F10-A072-BE5101040F18}" type="pres">
      <dgm:prSet presAssocID="{3A09EC99-E46B-43DC-9542-588EDB6382F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172C9-CF08-4573-9E0D-15CFE4CEC330}" type="pres">
      <dgm:prSet presAssocID="{3A09EC99-E46B-43DC-9542-588EDB6382FE}" presName="accent_3" presStyleCnt="0"/>
      <dgm:spPr/>
    </dgm:pt>
    <dgm:pt modelId="{2B40133A-6654-4AAD-903C-2E628968AB7E}" type="pres">
      <dgm:prSet presAssocID="{3A09EC99-E46B-43DC-9542-588EDB6382FE}" presName="accentRepeatNode" presStyleLbl="solidFgAcc1" presStyleIdx="2" presStyleCnt="4"/>
      <dgm:spPr>
        <a:solidFill>
          <a:srgbClr val="F29CAB"/>
        </a:solidFill>
      </dgm:spPr>
    </dgm:pt>
    <dgm:pt modelId="{756A131C-B049-4214-A4AD-910CD3FD0832}" type="pres">
      <dgm:prSet presAssocID="{9A2747C4-73A0-4562-B336-6480FE0EFC9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EC582-B658-486A-AE50-7501D4CBB094}" type="pres">
      <dgm:prSet presAssocID="{9A2747C4-73A0-4562-B336-6480FE0EFC91}" presName="accent_4" presStyleCnt="0"/>
      <dgm:spPr/>
    </dgm:pt>
    <dgm:pt modelId="{8CCD5BDE-EF61-4B0B-AF52-45D3529E0295}" type="pres">
      <dgm:prSet presAssocID="{9A2747C4-73A0-4562-B336-6480FE0EFC91}" presName="accentRepeatNode" presStyleLbl="solidFgAcc1" presStyleIdx="3" presStyleCnt="4"/>
      <dgm:spPr>
        <a:solidFill>
          <a:srgbClr val="91A3D6"/>
        </a:solidFill>
      </dgm:spPr>
    </dgm:pt>
  </dgm:ptLst>
  <dgm:cxnLst>
    <dgm:cxn modelId="{DA398876-374A-49C1-8707-BFE861ADD633}" type="presOf" srcId="{9A2747C4-73A0-4562-B336-6480FE0EFC91}" destId="{756A131C-B049-4214-A4AD-910CD3FD0832}" srcOrd="0" destOrd="0" presId="urn:microsoft.com/office/officeart/2008/layout/VerticalCurvedList"/>
    <dgm:cxn modelId="{F32EE9A9-2601-42B3-91E8-BB977D8C8FA3}" type="presOf" srcId="{43AF756B-8CE5-4A1A-8364-E6B5CA7E2151}" destId="{1BD08BB9-7BC8-45CF-826F-CE28121C293D}" srcOrd="0" destOrd="0" presId="urn:microsoft.com/office/officeart/2008/layout/VerticalCurvedList"/>
    <dgm:cxn modelId="{012221A0-4F40-44FA-90AB-2AABB53F3D94}" type="presOf" srcId="{C4DA591D-9625-4BFA-B7F9-92B3BBC3D285}" destId="{8FF55431-9A2F-4910-AA1D-39010D429D20}" srcOrd="0" destOrd="0" presId="urn:microsoft.com/office/officeart/2008/layout/VerticalCurvedList"/>
    <dgm:cxn modelId="{CE278993-BC27-4B7A-A48C-7084696BC96C}" type="presOf" srcId="{3A09EC99-E46B-43DC-9542-588EDB6382FE}" destId="{39855FE5-F97F-4F10-A072-BE5101040F18}" srcOrd="0" destOrd="0" presId="urn:microsoft.com/office/officeart/2008/layout/VerticalCurvedList"/>
    <dgm:cxn modelId="{7F118C54-F797-4D8C-9F1C-6C760664D489}" type="presOf" srcId="{CA184A48-60A8-44CA-8E9B-5D40BA39B841}" destId="{2A10DA21-BB09-4CC3-A9CB-F3F038BCC4E0}" srcOrd="0" destOrd="0" presId="urn:microsoft.com/office/officeart/2008/layout/VerticalCurvedList"/>
    <dgm:cxn modelId="{806A6505-F8AC-4756-BFAC-662CB2C4B3D1}" srcId="{CA184A48-60A8-44CA-8E9B-5D40BA39B841}" destId="{C4DA591D-9625-4BFA-B7F9-92B3BBC3D285}" srcOrd="1" destOrd="0" parTransId="{CF26B1DE-6E15-4681-B99B-89B2C980471D}" sibTransId="{498B07D8-2209-46D3-A01E-453D65D35206}"/>
    <dgm:cxn modelId="{182B0A93-BEA9-4632-8A12-D5606A28C88D}" srcId="{CA184A48-60A8-44CA-8E9B-5D40BA39B841}" destId="{9A2747C4-73A0-4562-B336-6480FE0EFC91}" srcOrd="3" destOrd="0" parTransId="{9C416E05-FA69-4D32-8EB0-D36200FDF9C9}" sibTransId="{82E1E3CE-5570-431A-8758-2BF948D4480E}"/>
    <dgm:cxn modelId="{9FA61E5F-F953-451A-AD4F-9C47FFF78ADD}" srcId="{CA184A48-60A8-44CA-8E9B-5D40BA39B841}" destId="{43AF756B-8CE5-4A1A-8364-E6B5CA7E2151}" srcOrd="0" destOrd="0" parTransId="{291AF597-09B6-48B5-9F34-7631EC9B528E}" sibTransId="{064963C0-0B27-40B7-8729-54F1C111B29C}"/>
    <dgm:cxn modelId="{0DDDB076-B116-4B6D-917B-0B7F47B3814A}" srcId="{CA184A48-60A8-44CA-8E9B-5D40BA39B841}" destId="{3A09EC99-E46B-43DC-9542-588EDB6382FE}" srcOrd="2" destOrd="0" parTransId="{621AE4A8-2F65-4017-87E5-FFB103751923}" sibTransId="{D89386DB-8469-4419-B518-0607DFB79C01}"/>
    <dgm:cxn modelId="{930C4B69-8065-4BF7-A01F-9890DC9D3BE2}" type="presOf" srcId="{064963C0-0B27-40B7-8729-54F1C111B29C}" destId="{CADF05D1-4EA2-4F25-9E96-BA10F9629A28}" srcOrd="0" destOrd="0" presId="urn:microsoft.com/office/officeart/2008/layout/VerticalCurvedList"/>
    <dgm:cxn modelId="{2A1EF38C-370B-44B6-9033-9246CA75F772}" type="presParOf" srcId="{2A10DA21-BB09-4CC3-A9CB-F3F038BCC4E0}" destId="{82A346F5-09B0-4673-80D0-E70A3A6BC9B7}" srcOrd="0" destOrd="0" presId="urn:microsoft.com/office/officeart/2008/layout/VerticalCurvedList"/>
    <dgm:cxn modelId="{58F16936-C27D-4144-90A1-BEC2B2422551}" type="presParOf" srcId="{82A346F5-09B0-4673-80D0-E70A3A6BC9B7}" destId="{D62F8989-8358-42B4-8B53-9AE45F562D1A}" srcOrd="0" destOrd="0" presId="urn:microsoft.com/office/officeart/2008/layout/VerticalCurvedList"/>
    <dgm:cxn modelId="{A0B143DA-7C0A-4171-9D59-8030AD6A1D1F}" type="presParOf" srcId="{D62F8989-8358-42B4-8B53-9AE45F562D1A}" destId="{E150ED8C-C045-425D-B2A8-F1C438B2D655}" srcOrd="0" destOrd="0" presId="urn:microsoft.com/office/officeart/2008/layout/VerticalCurvedList"/>
    <dgm:cxn modelId="{8CCBEC86-4FB1-4D3B-A53F-8E180EEA3F3E}" type="presParOf" srcId="{D62F8989-8358-42B4-8B53-9AE45F562D1A}" destId="{CADF05D1-4EA2-4F25-9E96-BA10F9629A28}" srcOrd="1" destOrd="0" presId="urn:microsoft.com/office/officeart/2008/layout/VerticalCurvedList"/>
    <dgm:cxn modelId="{0020B8D7-2C7D-42FB-8387-177DB5FC2F30}" type="presParOf" srcId="{D62F8989-8358-42B4-8B53-9AE45F562D1A}" destId="{0B9ED87A-BBF3-4322-B6F1-E0745006F5C4}" srcOrd="2" destOrd="0" presId="urn:microsoft.com/office/officeart/2008/layout/VerticalCurvedList"/>
    <dgm:cxn modelId="{38901612-EC73-4372-A721-FEECA3AAADEA}" type="presParOf" srcId="{D62F8989-8358-42B4-8B53-9AE45F562D1A}" destId="{7F8870B5-CD4A-4B57-825F-0CBD2ED7E12C}" srcOrd="3" destOrd="0" presId="urn:microsoft.com/office/officeart/2008/layout/VerticalCurvedList"/>
    <dgm:cxn modelId="{DA4F74C7-F785-45FE-AA4D-B29CA21E5E15}" type="presParOf" srcId="{82A346F5-09B0-4673-80D0-E70A3A6BC9B7}" destId="{1BD08BB9-7BC8-45CF-826F-CE28121C293D}" srcOrd="1" destOrd="0" presId="urn:microsoft.com/office/officeart/2008/layout/VerticalCurvedList"/>
    <dgm:cxn modelId="{B56688A1-D7B0-4F4A-9D56-4131B62A7DAB}" type="presParOf" srcId="{82A346F5-09B0-4673-80D0-E70A3A6BC9B7}" destId="{0ED671B8-22E5-4EFF-B584-69E2BCCFA391}" srcOrd="2" destOrd="0" presId="urn:microsoft.com/office/officeart/2008/layout/VerticalCurvedList"/>
    <dgm:cxn modelId="{503FAEBB-43FC-4BCA-837C-BC2F3ED2FED2}" type="presParOf" srcId="{0ED671B8-22E5-4EFF-B584-69E2BCCFA391}" destId="{CC37FB44-BD2A-49F6-AA49-CA309D807A4D}" srcOrd="0" destOrd="0" presId="urn:microsoft.com/office/officeart/2008/layout/VerticalCurvedList"/>
    <dgm:cxn modelId="{C3E15742-E5EF-4EEA-806B-7283CDCF2A9B}" type="presParOf" srcId="{82A346F5-09B0-4673-80D0-E70A3A6BC9B7}" destId="{8FF55431-9A2F-4910-AA1D-39010D429D20}" srcOrd="3" destOrd="0" presId="urn:microsoft.com/office/officeart/2008/layout/VerticalCurvedList"/>
    <dgm:cxn modelId="{68C4AF37-3015-4F5E-9260-74C142974C21}" type="presParOf" srcId="{82A346F5-09B0-4673-80D0-E70A3A6BC9B7}" destId="{98F187B4-F1C9-40E5-9653-8287F369C17D}" srcOrd="4" destOrd="0" presId="urn:microsoft.com/office/officeart/2008/layout/VerticalCurvedList"/>
    <dgm:cxn modelId="{B2C41EAF-485A-4DC9-AD26-75CFA4650BFD}" type="presParOf" srcId="{98F187B4-F1C9-40E5-9653-8287F369C17D}" destId="{41BADB14-BF7F-4BA2-8A5B-EF01E6F71B68}" srcOrd="0" destOrd="0" presId="urn:microsoft.com/office/officeart/2008/layout/VerticalCurvedList"/>
    <dgm:cxn modelId="{235241B8-06F6-4C78-B0A2-C893F7DFD55C}" type="presParOf" srcId="{82A346F5-09B0-4673-80D0-E70A3A6BC9B7}" destId="{39855FE5-F97F-4F10-A072-BE5101040F18}" srcOrd="5" destOrd="0" presId="urn:microsoft.com/office/officeart/2008/layout/VerticalCurvedList"/>
    <dgm:cxn modelId="{C2AD49AD-A79C-4E70-8BF0-C9303499A0AB}" type="presParOf" srcId="{82A346F5-09B0-4673-80D0-E70A3A6BC9B7}" destId="{737172C9-CF08-4573-9E0D-15CFE4CEC330}" srcOrd="6" destOrd="0" presId="urn:microsoft.com/office/officeart/2008/layout/VerticalCurvedList"/>
    <dgm:cxn modelId="{C3563963-8EF7-4C1A-B1E6-9CEB383ACF7A}" type="presParOf" srcId="{737172C9-CF08-4573-9E0D-15CFE4CEC330}" destId="{2B40133A-6654-4AAD-903C-2E628968AB7E}" srcOrd="0" destOrd="0" presId="urn:microsoft.com/office/officeart/2008/layout/VerticalCurvedList"/>
    <dgm:cxn modelId="{22B18197-2CA8-4653-B077-BECBA4C12E1A}" type="presParOf" srcId="{82A346F5-09B0-4673-80D0-E70A3A6BC9B7}" destId="{756A131C-B049-4214-A4AD-910CD3FD0832}" srcOrd="7" destOrd="0" presId="urn:microsoft.com/office/officeart/2008/layout/VerticalCurvedList"/>
    <dgm:cxn modelId="{F4964227-7921-47A8-8C86-CDC91DBC3F1C}" type="presParOf" srcId="{82A346F5-09B0-4673-80D0-E70A3A6BC9B7}" destId="{8A5EC582-B658-486A-AE50-7501D4CBB094}" srcOrd="8" destOrd="0" presId="urn:microsoft.com/office/officeart/2008/layout/VerticalCurvedList"/>
    <dgm:cxn modelId="{755ED523-7418-405F-BCDA-3CBC68150628}" type="presParOf" srcId="{8A5EC582-B658-486A-AE50-7501D4CBB094}" destId="{8CCD5BDE-EF61-4B0B-AF52-45D3529E029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FE35DE-66CF-478F-AF58-CE0CFD605C9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6FEDB7-D09D-487C-9EA0-0092BF99308A}">
      <dgm:prSet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Ресурс – понятие широкое, междисциплинарное. Под понятием «</a:t>
          </a:r>
          <a:r>
            <a:rPr lang="ru-RU" sz="32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ресурс</a:t>
          </a:r>
          <a:r>
            <a:rPr lang="ru-RU" sz="3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» по отношению к семейной системе мы понимаем все качества / характеристики и условия, которые позволяют семье справляться с проблемами и задачами (в т.ч. с воспитанием детей).</a:t>
          </a:r>
          <a:endParaRPr lang="en-US" sz="3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09BF4874-F156-4FE2-BE55-FACB4C630B11}" type="parTrans" cxnId="{C017FCAA-A065-4D3A-BCBA-064B012D06CB}">
      <dgm:prSet/>
      <dgm:spPr/>
      <dgm:t>
        <a:bodyPr/>
        <a:lstStyle/>
        <a:p>
          <a:endParaRPr lang="en-US" sz="2200"/>
        </a:p>
      </dgm:t>
    </dgm:pt>
    <dgm:pt modelId="{164002A4-DCD1-453E-970E-04D942E33FF6}" type="sibTrans" cxnId="{C017FCAA-A065-4D3A-BCBA-064B012D06CB}">
      <dgm:prSet/>
      <dgm:spPr/>
      <dgm:t>
        <a:bodyPr/>
        <a:lstStyle/>
        <a:p>
          <a:endParaRPr lang="en-US" sz="2200"/>
        </a:p>
      </dgm:t>
    </dgm:pt>
    <dgm:pt modelId="{BDE2DC1D-FC5E-48B2-9D1C-06A678B8E2B3}" type="pres">
      <dgm:prSet presAssocID="{CFFE35DE-66CF-478F-AF58-CE0CFD605C9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0AD0095-7AA7-4A08-BC29-D0A9AEAF35E5}" type="pres">
      <dgm:prSet presAssocID="{0B6FEDB7-D09D-487C-9EA0-0092BF99308A}" presName="hierRoot1" presStyleCnt="0"/>
      <dgm:spPr/>
    </dgm:pt>
    <dgm:pt modelId="{6B94EA46-D7CA-4347-95F0-29D9276C016A}" type="pres">
      <dgm:prSet presAssocID="{0B6FEDB7-D09D-487C-9EA0-0092BF99308A}" presName="composite" presStyleCnt="0"/>
      <dgm:spPr/>
    </dgm:pt>
    <dgm:pt modelId="{8ABA17C0-B7D9-4C3B-AA7B-97C013A61C14}" type="pres">
      <dgm:prSet presAssocID="{0B6FEDB7-D09D-487C-9EA0-0092BF99308A}" presName="background" presStyleLbl="node0" presStyleIdx="0" presStyleCnt="1"/>
      <dgm:spPr>
        <a:solidFill>
          <a:schemeClr val="accent2">
            <a:lumMod val="20000"/>
            <a:lumOff val="80000"/>
          </a:schemeClr>
        </a:solidFill>
      </dgm:spPr>
    </dgm:pt>
    <dgm:pt modelId="{4AC8B086-8197-480B-9FED-1B41B272FBA1}" type="pres">
      <dgm:prSet presAssocID="{0B6FEDB7-D09D-487C-9EA0-0092BF99308A}" presName="text" presStyleLbl="fgAcc0" presStyleIdx="0" presStyleCnt="1" custScaleX="154049" custScaleY="51168" custLinFactNeighborX="-13528" custLinFactNeighborY="-61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983AAE-5F97-4246-B9BC-5AB3ED8CF203}" type="pres">
      <dgm:prSet presAssocID="{0B6FEDB7-D09D-487C-9EA0-0092BF99308A}" presName="hierChild2" presStyleCnt="0"/>
      <dgm:spPr/>
    </dgm:pt>
  </dgm:ptLst>
  <dgm:cxnLst>
    <dgm:cxn modelId="{870BB1F1-6B09-4EA5-9B6E-D55413ED212F}" type="presOf" srcId="{0B6FEDB7-D09D-487C-9EA0-0092BF99308A}" destId="{4AC8B086-8197-480B-9FED-1B41B272FBA1}" srcOrd="0" destOrd="0" presId="urn:microsoft.com/office/officeart/2005/8/layout/hierarchy1"/>
    <dgm:cxn modelId="{C6639B00-B7FB-4F0A-AD42-08EE7D994E7B}" type="presOf" srcId="{CFFE35DE-66CF-478F-AF58-CE0CFD605C9F}" destId="{BDE2DC1D-FC5E-48B2-9D1C-06A678B8E2B3}" srcOrd="0" destOrd="0" presId="urn:microsoft.com/office/officeart/2005/8/layout/hierarchy1"/>
    <dgm:cxn modelId="{C017FCAA-A065-4D3A-BCBA-064B012D06CB}" srcId="{CFFE35DE-66CF-478F-AF58-CE0CFD605C9F}" destId="{0B6FEDB7-D09D-487C-9EA0-0092BF99308A}" srcOrd="0" destOrd="0" parTransId="{09BF4874-F156-4FE2-BE55-FACB4C630B11}" sibTransId="{164002A4-DCD1-453E-970E-04D942E33FF6}"/>
    <dgm:cxn modelId="{93DC5077-22BA-4098-BFEA-B442FDB6AFD4}" type="presParOf" srcId="{BDE2DC1D-FC5E-48B2-9D1C-06A678B8E2B3}" destId="{10AD0095-7AA7-4A08-BC29-D0A9AEAF35E5}" srcOrd="0" destOrd="0" presId="urn:microsoft.com/office/officeart/2005/8/layout/hierarchy1"/>
    <dgm:cxn modelId="{A3D89E45-D52D-4868-B15A-9C768770CCB4}" type="presParOf" srcId="{10AD0095-7AA7-4A08-BC29-D0A9AEAF35E5}" destId="{6B94EA46-D7CA-4347-95F0-29D9276C016A}" srcOrd="0" destOrd="0" presId="urn:microsoft.com/office/officeart/2005/8/layout/hierarchy1"/>
    <dgm:cxn modelId="{0E9A1C8C-43C6-46B9-8B25-0560D714F1CF}" type="presParOf" srcId="{6B94EA46-D7CA-4347-95F0-29D9276C016A}" destId="{8ABA17C0-B7D9-4C3B-AA7B-97C013A61C14}" srcOrd="0" destOrd="0" presId="urn:microsoft.com/office/officeart/2005/8/layout/hierarchy1"/>
    <dgm:cxn modelId="{FF083FB2-C6F0-46C2-8BFA-79C8072F133E}" type="presParOf" srcId="{6B94EA46-D7CA-4347-95F0-29D9276C016A}" destId="{4AC8B086-8197-480B-9FED-1B41B272FBA1}" srcOrd="1" destOrd="0" presId="urn:microsoft.com/office/officeart/2005/8/layout/hierarchy1"/>
    <dgm:cxn modelId="{28EC09E5-F3A0-4F5C-9E1B-D520F1F24E55}" type="presParOf" srcId="{10AD0095-7AA7-4A08-BC29-D0A9AEAF35E5}" destId="{EC983AAE-5F97-4246-B9BC-5AB3ED8CF20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3B753D-BC9D-4A14-85D4-1452C4EA136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1123FD-AC7F-4F2E-BC8E-DB6C5C88BE2D}">
      <dgm:prSet/>
      <dgm:spPr>
        <a:solidFill>
          <a:srgbClr val="B3EBFF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Ресурсы семьи, на которые можно </a:t>
          </a:r>
          <a:r>
            <a:rPr lang="ru-RU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опереться</a:t>
          </a:r>
          <a:r>
            <a:rPr lang="ru-RU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</a:t>
          </a:r>
        </a:p>
      </dgm:t>
    </dgm:pt>
    <dgm:pt modelId="{649482BE-5D2C-4247-8185-833521039679}" type="parTrans" cxnId="{87A7E420-4FFD-4816-BC23-3283CE5EF0F3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8692C539-609B-4286-A49C-DA64A582279F}" type="sibTrans" cxnId="{87A7E420-4FFD-4816-BC23-3283CE5EF0F3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A1347F3F-E599-4200-8B58-43099CACC7CA}">
      <dgm:prSet/>
      <dgm:spPr>
        <a:solidFill>
          <a:srgbClr val="B3EBFF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Ресурсы семьи, которые можно активизировать, </a:t>
          </a:r>
          <a:r>
            <a:rPr lang="ru-RU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укрепить</a:t>
          </a:r>
        </a:p>
      </dgm:t>
    </dgm:pt>
    <dgm:pt modelId="{46A6849E-0769-4E39-902C-F926F2A9310E}" type="parTrans" cxnId="{984D8D1C-8923-45D2-A016-0FB6242333F8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F6A1B2D2-D563-49A4-A326-DB8B01FB8301}" type="sibTrans" cxnId="{984D8D1C-8923-45D2-A016-0FB6242333F8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559933AF-ABC7-4F97-81C8-90EBB58551B2}">
      <dgm:prSet/>
      <dgm:spPr>
        <a:solidFill>
          <a:srgbClr val="97FFC6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Внешние ресурсы, которые можно </a:t>
          </a:r>
          <a:r>
            <a:rPr lang="ru-RU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привлечь</a:t>
          </a:r>
          <a:endParaRPr lang="ru-RU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AA68BDDF-E77F-40BF-8091-0ED5D882259C}" type="parTrans" cxnId="{03F24E58-66DD-4680-AAAA-AAB2C3CAC5FB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82F564D9-2FB6-46AA-90E4-2CA582FBF4BC}" type="sibTrans" cxnId="{03F24E58-66DD-4680-AAAA-AAB2C3CAC5FB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B4C3513E-3B91-46B4-8457-AA93A52247AD}">
      <dgm:prSet/>
      <dgm:spPr>
        <a:solidFill>
          <a:srgbClr val="B3EBFF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Ресурсы семьи, на которые повлиять невозможно, но нужно </a:t>
          </a:r>
          <a:r>
            <a:rPr lang="ru-RU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учитывать</a:t>
          </a:r>
        </a:p>
      </dgm:t>
    </dgm:pt>
    <dgm:pt modelId="{FB1F615A-826C-40F0-9B39-6CE2000B2BBB}" type="parTrans" cxnId="{4C9B6002-713B-4BDF-8F88-D58F7072DAE5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B479E3FD-9F15-49A2-8522-3B3C6CD005D9}" type="sibTrans" cxnId="{4C9B6002-713B-4BDF-8F88-D58F7072DAE5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1E20FCBD-2936-4408-9A65-796F2DDF9391}" type="pres">
      <dgm:prSet presAssocID="{873B753D-BC9D-4A14-85D4-1452C4EA136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8E6A563-0DED-43C7-A9D2-40F535FA14ED}" type="pres">
      <dgm:prSet presAssocID="{873B753D-BC9D-4A14-85D4-1452C4EA1367}" presName="Name1" presStyleCnt="0"/>
      <dgm:spPr/>
    </dgm:pt>
    <dgm:pt modelId="{BFAEE83C-6CC7-4CC3-A489-76D82E25DD19}" type="pres">
      <dgm:prSet presAssocID="{873B753D-BC9D-4A14-85D4-1452C4EA1367}" presName="cycle" presStyleCnt="0"/>
      <dgm:spPr/>
    </dgm:pt>
    <dgm:pt modelId="{2F5D0513-5FAB-434F-A232-72DCAC674457}" type="pres">
      <dgm:prSet presAssocID="{873B753D-BC9D-4A14-85D4-1452C4EA1367}" presName="srcNode" presStyleLbl="node1" presStyleIdx="0" presStyleCnt="4"/>
      <dgm:spPr/>
    </dgm:pt>
    <dgm:pt modelId="{4ED2F2A4-833D-498A-A2F7-DAC5E82E8A31}" type="pres">
      <dgm:prSet presAssocID="{873B753D-BC9D-4A14-85D4-1452C4EA1367}" presName="conn" presStyleLbl="parChTrans1D2" presStyleIdx="0" presStyleCnt="1"/>
      <dgm:spPr/>
      <dgm:t>
        <a:bodyPr/>
        <a:lstStyle/>
        <a:p>
          <a:endParaRPr lang="ru-RU"/>
        </a:p>
      </dgm:t>
    </dgm:pt>
    <dgm:pt modelId="{D8E61286-C34F-4E97-924D-28B224D01942}" type="pres">
      <dgm:prSet presAssocID="{873B753D-BC9D-4A14-85D4-1452C4EA1367}" presName="extraNode" presStyleLbl="node1" presStyleIdx="0" presStyleCnt="4"/>
      <dgm:spPr/>
    </dgm:pt>
    <dgm:pt modelId="{FE11F382-F046-411B-A769-C62764B958AC}" type="pres">
      <dgm:prSet presAssocID="{873B753D-BC9D-4A14-85D4-1452C4EA1367}" presName="dstNode" presStyleLbl="node1" presStyleIdx="0" presStyleCnt="4"/>
      <dgm:spPr/>
    </dgm:pt>
    <dgm:pt modelId="{F36ED5F4-D591-4674-BAF8-10E499FD3BC5}" type="pres">
      <dgm:prSet presAssocID="{9C1123FD-AC7F-4F2E-BC8E-DB6C5C88BE2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F878C-20F2-4F83-B507-0C4D6D63303F}" type="pres">
      <dgm:prSet presAssocID="{9C1123FD-AC7F-4F2E-BC8E-DB6C5C88BE2D}" presName="accent_1" presStyleCnt="0"/>
      <dgm:spPr/>
    </dgm:pt>
    <dgm:pt modelId="{00DEEBE2-C625-4BC6-A440-EA92430B04C7}" type="pres">
      <dgm:prSet presAssocID="{9C1123FD-AC7F-4F2E-BC8E-DB6C5C88BE2D}" presName="accentRepeatNode" presStyleLbl="solidFgAcc1" presStyleIdx="0" presStyleCnt="4"/>
      <dgm:spPr>
        <a:solidFill>
          <a:srgbClr val="567EBC"/>
        </a:solidFill>
      </dgm:spPr>
    </dgm:pt>
    <dgm:pt modelId="{708B4A21-6592-4017-9B0F-C5A0D366B03F}" type="pres">
      <dgm:prSet presAssocID="{A1347F3F-E599-4200-8B58-43099CACC7C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49C18-8BE9-46F2-8A97-57D439F279DB}" type="pres">
      <dgm:prSet presAssocID="{A1347F3F-E599-4200-8B58-43099CACC7CA}" presName="accent_2" presStyleCnt="0"/>
      <dgm:spPr/>
    </dgm:pt>
    <dgm:pt modelId="{5DC6DEF8-C55F-41D3-A2D1-B2414F10358F}" type="pres">
      <dgm:prSet presAssocID="{A1347F3F-E599-4200-8B58-43099CACC7CA}" presName="accentRepeatNode" presStyleLbl="solidFgAcc1" presStyleIdx="1" presStyleCnt="4"/>
      <dgm:spPr>
        <a:solidFill>
          <a:srgbClr val="567EBC"/>
        </a:solidFill>
      </dgm:spPr>
    </dgm:pt>
    <dgm:pt modelId="{6E2E853E-F29D-451B-8BF7-3DF0A0BCD462}" type="pres">
      <dgm:prSet presAssocID="{B4C3513E-3B91-46B4-8457-AA93A52247A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51737-BD48-4122-915B-F9CBE643A730}" type="pres">
      <dgm:prSet presAssocID="{B4C3513E-3B91-46B4-8457-AA93A52247AD}" presName="accent_3" presStyleCnt="0"/>
      <dgm:spPr/>
    </dgm:pt>
    <dgm:pt modelId="{3B1860B3-8688-42DA-83EF-9DE41538202A}" type="pres">
      <dgm:prSet presAssocID="{B4C3513E-3B91-46B4-8457-AA93A52247AD}" presName="accentRepeatNode" presStyleLbl="solidFgAcc1" presStyleIdx="2" presStyleCnt="4"/>
      <dgm:spPr>
        <a:solidFill>
          <a:srgbClr val="567EBC"/>
        </a:solidFill>
      </dgm:spPr>
    </dgm:pt>
    <dgm:pt modelId="{41F71C7A-A1BD-4B50-8670-0606B263E3A7}" type="pres">
      <dgm:prSet presAssocID="{559933AF-ABC7-4F97-81C8-90EBB58551B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642E7-A5C2-453E-ABA5-74A4066AEDCD}" type="pres">
      <dgm:prSet presAssocID="{559933AF-ABC7-4F97-81C8-90EBB58551B2}" presName="accent_4" presStyleCnt="0"/>
      <dgm:spPr/>
    </dgm:pt>
    <dgm:pt modelId="{846EA114-1D21-4CB3-BC03-9B728E9881D8}" type="pres">
      <dgm:prSet presAssocID="{559933AF-ABC7-4F97-81C8-90EBB58551B2}" presName="accentRepeatNode" presStyleLbl="solidFgAcc1" presStyleIdx="3" presStyleCnt="4"/>
      <dgm:spPr>
        <a:solidFill>
          <a:srgbClr val="00B050"/>
        </a:solidFill>
      </dgm:spPr>
      <dgm:t>
        <a:bodyPr/>
        <a:lstStyle/>
        <a:p>
          <a:endParaRPr lang="ru-RU"/>
        </a:p>
      </dgm:t>
    </dgm:pt>
  </dgm:ptLst>
  <dgm:cxnLst>
    <dgm:cxn modelId="{CA20345F-6AE5-460E-874A-A62342633963}" type="presOf" srcId="{B4C3513E-3B91-46B4-8457-AA93A52247AD}" destId="{6E2E853E-F29D-451B-8BF7-3DF0A0BCD462}" srcOrd="0" destOrd="0" presId="urn:microsoft.com/office/officeart/2008/layout/VerticalCurvedList"/>
    <dgm:cxn modelId="{5F4DC353-6337-4054-9DEF-3D8009801E06}" type="presOf" srcId="{9C1123FD-AC7F-4F2E-BC8E-DB6C5C88BE2D}" destId="{F36ED5F4-D591-4674-BAF8-10E499FD3BC5}" srcOrd="0" destOrd="0" presId="urn:microsoft.com/office/officeart/2008/layout/VerticalCurvedList"/>
    <dgm:cxn modelId="{03F24E58-66DD-4680-AAAA-AAB2C3CAC5FB}" srcId="{873B753D-BC9D-4A14-85D4-1452C4EA1367}" destId="{559933AF-ABC7-4F97-81C8-90EBB58551B2}" srcOrd="3" destOrd="0" parTransId="{AA68BDDF-E77F-40BF-8091-0ED5D882259C}" sibTransId="{82F564D9-2FB6-46AA-90E4-2CA582FBF4BC}"/>
    <dgm:cxn modelId="{2BE745E1-208B-4FE1-B687-A8F40F6323E5}" type="presOf" srcId="{A1347F3F-E599-4200-8B58-43099CACC7CA}" destId="{708B4A21-6592-4017-9B0F-C5A0D366B03F}" srcOrd="0" destOrd="0" presId="urn:microsoft.com/office/officeart/2008/layout/VerticalCurvedList"/>
    <dgm:cxn modelId="{1C76B763-3C6E-4AE4-A409-29CCBBF3D75B}" type="presOf" srcId="{873B753D-BC9D-4A14-85D4-1452C4EA1367}" destId="{1E20FCBD-2936-4408-9A65-796F2DDF9391}" srcOrd="0" destOrd="0" presId="urn:microsoft.com/office/officeart/2008/layout/VerticalCurvedList"/>
    <dgm:cxn modelId="{87A7E420-4FFD-4816-BC23-3283CE5EF0F3}" srcId="{873B753D-BC9D-4A14-85D4-1452C4EA1367}" destId="{9C1123FD-AC7F-4F2E-BC8E-DB6C5C88BE2D}" srcOrd="0" destOrd="0" parTransId="{649482BE-5D2C-4247-8185-833521039679}" sibTransId="{8692C539-609B-4286-A49C-DA64A582279F}"/>
    <dgm:cxn modelId="{A509A050-F9F2-4289-AC50-D9A991A180FE}" type="presOf" srcId="{559933AF-ABC7-4F97-81C8-90EBB58551B2}" destId="{41F71C7A-A1BD-4B50-8670-0606B263E3A7}" srcOrd="0" destOrd="0" presId="urn:microsoft.com/office/officeart/2008/layout/VerticalCurvedList"/>
    <dgm:cxn modelId="{1B1A222A-BC84-4A5D-8A06-C7AA209ADAE0}" type="presOf" srcId="{8692C539-609B-4286-A49C-DA64A582279F}" destId="{4ED2F2A4-833D-498A-A2F7-DAC5E82E8A31}" srcOrd="0" destOrd="0" presId="urn:microsoft.com/office/officeart/2008/layout/VerticalCurvedList"/>
    <dgm:cxn modelId="{4C9B6002-713B-4BDF-8F88-D58F7072DAE5}" srcId="{873B753D-BC9D-4A14-85D4-1452C4EA1367}" destId="{B4C3513E-3B91-46B4-8457-AA93A52247AD}" srcOrd="2" destOrd="0" parTransId="{FB1F615A-826C-40F0-9B39-6CE2000B2BBB}" sibTransId="{B479E3FD-9F15-49A2-8522-3B3C6CD005D9}"/>
    <dgm:cxn modelId="{984D8D1C-8923-45D2-A016-0FB6242333F8}" srcId="{873B753D-BC9D-4A14-85D4-1452C4EA1367}" destId="{A1347F3F-E599-4200-8B58-43099CACC7CA}" srcOrd="1" destOrd="0" parTransId="{46A6849E-0769-4E39-902C-F926F2A9310E}" sibTransId="{F6A1B2D2-D563-49A4-A326-DB8B01FB8301}"/>
    <dgm:cxn modelId="{FB8A5089-C045-4BED-BDF8-48EA38AE36F9}" type="presParOf" srcId="{1E20FCBD-2936-4408-9A65-796F2DDF9391}" destId="{F8E6A563-0DED-43C7-A9D2-40F535FA14ED}" srcOrd="0" destOrd="0" presId="urn:microsoft.com/office/officeart/2008/layout/VerticalCurvedList"/>
    <dgm:cxn modelId="{4B137C29-9B43-4343-BB46-1209E8C50572}" type="presParOf" srcId="{F8E6A563-0DED-43C7-A9D2-40F535FA14ED}" destId="{BFAEE83C-6CC7-4CC3-A489-76D82E25DD19}" srcOrd="0" destOrd="0" presId="urn:microsoft.com/office/officeart/2008/layout/VerticalCurvedList"/>
    <dgm:cxn modelId="{D30DF500-89BE-40DC-B963-96A9EAC4CC8B}" type="presParOf" srcId="{BFAEE83C-6CC7-4CC3-A489-76D82E25DD19}" destId="{2F5D0513-5FAB-434F-A232-72DCAC674457}" srcOrd="0" destOrd="0" presId="urn:microsoft.com/office/officeart/2008/layout/VerticalCurvedList"/>
    <dgm:cxn modelId="{8F2914C4-B928-4D86-A0DE-82C2AA38B83F}" type="presParOf" srcId="{BFAEE83C-6CC7-4CC3-A489-76D82E25DD19}" destId="{4ED2F2A4-833D-498A-A2F7-DAC5E82E8A31}" srcOrd="1" destOrd="0" presId="urn:microsoft.com/office/officeart/2008/layout/VerticalCurvedList"/>
    <dgm:cxn modelId="{DD5F95ED-1ADD-459A-B5DB-990CB8692762}" type="presParOf" srcId="{BFAEE83C-6CC7-4CC3-A489-76D82E25DD19}" destId="{D8E61286-C34F-4E97-924D-28B224D01942}" srcOrd="2" destOrd="0" presId="urn:microsoft.com/office/officeart/2008/layout/VerticalCurvedList"/>
    <dgm:cxn modelId="{BEE23003-6B44-4B01-8D2A-AA886178BD2B}" type="presParOf" srcId="{BFAEE83C-6CC7-4CC3-A489-76D82E25DD19}" destId="{FE11F382-F046-411B-A769-C62764B958AC}" srcOrd="3" destOrd="0" presId="urn:microsoft.com/office/officeart/2008/layout/VerticalCurvedList"/>
    <dgm:cxn modelId="{246E3E94-292A-4B4B-9635-308768C32501}" type="presParOf" srcId="{F8E6A563-0DED-43C7-A9D2-40F535FA14ED}" destId="{F36ED5F4-D591-4674-BAF8-10E499FD3BC5}" srcOrd="1" destOrd="0" presId="urn:microsoft.com/office/officeart/2008/layout/VerticalCurvedList"/>
    <dgm:cxn modelId="{5C7D3AA1-DDE8-43B9-9DD7-C5A8E78DB0E2}" type="presParOf" srcId="{F8E6A563-0DED-43C7-A9D2-40F535FA14ED}" destId="{EE9F878C-20F2-4F83-B507-0C4D6D63303F}" srcOrd="2" destOrd="0" presId="urn:microsoft.com/office/officeart/2008/layout/VerticalCurvedList"/>
    <dgm:cxn modelId="{FB701168-AD67-4DAE-ACB5-CFE927410110}" type="presParOf" srcId="{EE9F878C-20F2-4F83-B507-0C4D6D63303F}" destId="{00DEEBE2-C625-4BC6-A440-EA92430B04C7}" srcOrd="0" destOrd="0" presId="urn:microsoft.com/office/officeart/2008/layout/VerticalCurvedList"/>
    <dgm:cxn modelId="{0730E182-E0C0-4119-A884-B1C81FDC510C}" type="presParOf" srcId="{F8E6A563-0DED-43C7-A9D2-40F535FA14ED}" destId="{708B4A21-6592-4017-9B0F-C5A0D366B03F}" srcOrd="3" destOrd="0" presId="urn:microsoft.com/office/officeart/2008/layout/VerticalCurvedList"/>
    <dgm:cxn modelId="{9989B539-1AF8-480C-8CAF-839C5DB64C85}" type="presParOf" srcId="{F8E6A563-0DED-43C7-A9D2-40F535FA14ED}" destId="{1D549C18-8BE9-46F2-8A97-57D439F279DB}" srcOrd="4" destOrd="0" presId="urn:microsoft.com/office/officeart/2008/layout/VerticalCurvedList"/>
    <dgm:cxn modelId="{35536F2F-FA42-42D0-9F86-9375CFF04ABF}" type="presParOf" srcId="{1D549C18-8BE9-46F2-8A97-57D439F279DB}" destId="{5DC6DEF8-C55F-41D3-A2D1-B2414F10358F}" srcOrd="0" destOrd="0" presId="urn:microsoft.com/office/officeart/2008/layout/VerticalCurvedList"/>
    <dgm:cxn modelId="{5FC517A3-5803-40C7-8353-257B052F73AC}" type="presParOf" srcId="{F8E6A563-0DED-43C7-A9D2-40F535FA14ED}" destId="{6E2E853E-F29D-451B-8BF7-3DF0A0BCD462}" srcOrd="5" destOrd="0" presId="urn:microsoft.com/office/officeart/2008/layout/VerticalCurvedList"/>
    <dgm:cxn modelId="{AB7316B9-2C01-4CC3-9CE4-A219C33394F8}" type="presParOf" srcId="{F8E6A563-0DED-43C7-A9D2-40F535FA14ED}" destId="{4E951737-BD48-4122-915B-F9CBE643A730}" srcOrd="6" destOrd="0" presId="urn:microsoft.com/office/officeart/2008/layout/VerticalCurvedList"/>
    <dgm:cxn modelId="{A1FE349E-3CC0-4C8C-B3C1-2B5772340EA2}" type="presParOf" srcId="{4E951737-BD48-4122-915B-F9CBE643A730}" destId="{3B1860B3-8688-42DA-83EF-9DE41538202A}" srcOrd="0" destOrd="0" presId="urn:microsoft.com/office/officeart/2008/layout/VerticalCurvedList"/>
    <dgm:cxn modelId="{0B633CDF-232F-46C6-BC6D-16D950FC4E98}" type="presParOf" srcId="{F8E6A563-0DED-43C7-A9D2-40F535FA14ED}" destId="{41F71C7A-A1BD-4B50-8670-0606B263E3A7}" srcOrd="7" destOrd="0" presId="urn:microsoft.com/office/officeart/2008/layout/VerticalCurvedList"/>
    <dgm:cxn modelId="{798928E3-BCA2-4EC2-BF9A-8E9B3841C748}" type="presParOf" srcId="{F8E6A563-0DED-43C7-A9D2-40F535FA14ED}" destId="{831642E7-A5C2-453E-ABA5-74A4066AEDCD}" srcOrd="8" destOrd="0" presId="urn:microsoft.com/office/officeart/2008/layout/VerticalCurvedList"/>
    <dgm:cxn modelId="{4B778EB2-E481-4BD8-8B95-E0DBDA934285}" type="presParOf" srcId="{831642E7-A5C2-453E-ABA5-74A4066AEDCD}" destId="{846EA114-1D21-4CB3-BC03-9B728E9881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B259A-EC13-42D3-9A11-440564F17567}">
      <dsp:nvSpPr>
        <dsp:cNvPr id="0" name=""/>
        <dsp:cNvSpPr/>
      </dsp:nvSpPr>
      <dsp:spPr>
        <a:xfrm>
          <a:off x="-7581640" y="-1158763"/>
          <a:ext cx="9023126" cy="9023126"/>
        </a:xfrm>
        <a:prstGeom prst="blockArc">
          <a:avLst>
            <a:gd name="adj1" fmla="val 18900000"/>
            <a:gd name="adj2" fmla="val 2700000"/>
            <a:gd name="adj3" fmla="val 400"/>
          </a:avLst>
        </a:prstGeom>
        <a:solidFill>
          <a:srgbClr val="9ACD4C">
            <a:lumMod val="75000"/>
          </a:srgbClr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3CE2A-1D1E-46F1-BF37-40F4510AA99B}">
      <dsp:nvSpPr>
        <dsp:cNvPr id="0" name=""/>
        <dsp:cNvSpPr/>
      </dsp:nvSpPr>
      <dsp:spPr>
        <a:xfrm>
          <a:off x="536783" y="353116"/>
          <a:ext cx="15889763" cy="705965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36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Низкая </a:t>
          </a:r>
          <a:r>
            <a:rPr lang="ru-RU" sz="2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осведомленность </a:t>
          </a:r>
          <a:r>
            <a:rPr lang="ru-RU" sz="2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родителей о детском развитии и системе </a:t>
          </a:r>
          <a:r>
            <a:rPr lang="ru-RU" sz="2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специальной помощи</a:t>
          </a:r>
          <a:endParaRPr lang="ru-RU" sz="2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36783" y="353116"/>
        <a:ext cx="15889763" cy="705965"/>
      </dsp:txXfrm>
    </dsp:sp>
    <dsp:sp modelId="{EFC0FBF5-51E0-4C76-8FDE-0B739FC4416F}">
      <dsp:nvSpPr>
        <dsp:cNvPr id="0" name=""/>
        <dsp:cNvSpPr/>
      </dsp:nvSpPr>
      <dsp:spPr>
        <a:xfrm>
          <a:off x="95554" y="264871"/>
          <a:ext cx="882456" cy="882456"/>
        </a:xfrm>
        <a:prstGeom prst="ellipse">
          <a:avLst/>
        </a:prstGeom>
        <a:solidFill>
          <a:srgbClr val="B4FFFF"/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AFAB1F-9B3F-4A52-A152-44923F51E698}">
      <dsp:nvSpPr>
        <dsp:cNvPr id="0" name=""/>
        <dsp:cNvSpPr/>
      </dsp:nvSpPr>
      <dsp:spPr>
        <a:xfrm>
          <a:off x="1117488" y="1411931"/>
          <a:ext cx="15309058" cy="705965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36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Низкий уровень возможностей и ресурсов семьи, а также мотивации к сотрудничеству</a:t>
          </a:r>
        </a:p>
      </dsp:txBody>
      <dsp:txXfrm>
        <a:off x="1117488" y="1411931"/>
        <a:ext cx="15309058" cy="705965"/>
      </dsp:txXfrm>
    </dsp:sp>
    <dsp:sp modelId="{4C49E6EF-37D2-4A35-BE63-D22728FB202B}">
      <dsp:nvSpPr>
        <dsp:cNvPr id="0" name=""/>
        <dsp:cNvSpPr/>
      </dsp:nvSpPr>
      <dsp:spPr>
        <a:xfrm>
          <a:off x="676259" y="1323685"/>
          <a:ext cx="882456" cy="882456"/>
        </a:xfrm>
        <a:prstGeom prst="ellipse">
          <a:avLst/>
        </a:prstGeom>
        <a:solidFill>
          <a:srgbClr val="E6FFFF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6B8D08-A15C-45A6-AA3F-88E6A0B446BA}">
      <dsp:nvSpPr>
        <dsp:cNvPr id="0" name=""/>
        <dsp:cNvSpPr/>
      </dsp:nvSpPr>
      <dsp:spPr>
        <a:xfrm>
          <a:off x="1383030" y="2470745"/>
          <a:ext cx="15043517" cy="705965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36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Высокий уровень эмоционально-психологической травмированности родителей </a:t>
          </a:r>
        </a:p>
      </dsp:txBody>
      <dsp:txXfrm>
        <a:off x="1383030" y="2470745"/>
        <a:ext cx="15043517" cy="705965"/>
      </dsp:txXfrm>
    </dsp:sp>
    <dsp:sp modelId="{32649093-CCBB-4942-BDB0-7F201889898E}">
      <dsp:nvSpPr>
        <dsp:cNvPr id="0" name=""/>
        <dsp:cNvSpPr/>
      </dsp:nvSpPr>
      <dsp:spPr>
        <a:xfrm>
          <a:off x="941801" y="2382499"/>
          <a:ext cx="882456" cy="882456"/>
        </a:xfrm>
        <a:prstGeom prst="ellipse">
          <a:avLst/>
        </a:prstGeom>
        <a:solidFill>
          <a:srgbClr val="B4FFFF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D56711-8E18-4269-B88C-CF3B02D9E8C3}">
      <dsp:nvSpPr>
        <dsp:cNvPr id="0" name=""/>
        <dsp:cNvSpPr/>
      </dsp:nvSpPr>
      <dsp:spPr>
        <a:xfrm>
          <a:off x="1383030" y="3528889"/>
          <a:ext cx="15043517" cy="705965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36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Выжидательная позиция семьи, </a:t>
          </a:r>
          <a:r>
            <a:rPr lang="ru-RU" sz="2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избегание медицинской помощи, поиск «волшебной таблетки»</a:t>
          </a:r>
          <a:endParaRPr lang="ru-RU" sz="2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383030" y="3528889"/>
        <a:ext cx="15043517" cy="705965"/>
      </dsp:txXfrm>
    </dsp:sp>
    <dsp:sp modelId="{8C55CB64-0FAB-4C72-9EF2-5E594201CDB9}">
      <dsp:nvSpPr>
        <dsp:cNvPr id="0" name=""/>
        <dsp:cNvSpPr/>
      </dsp:nvSpPr>
      <dsp:spPr>
        <a:xfrm>
          <a:off x="941801" y="3440643"/>
          <a:ext cx="882456" cy="882456"/>
        </a:xfrm>
        <a:prstGeom prst="ellipse">
          <a:avLst/>
        </a:prstGeom>
        <a:solidFill>
          <a:srgbClr val="E6FFFF"/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B06E9-8E3C-48F6-86DD-3789168D2FCD}">
      <dsp:nvSpPr>
        <dsp:cNvPr id="0" name=""/>
        <dsp:cNvSpPr/>
      </dsp:nvSpPr>
      <dsp:spPr>
        <a:xfrm>
          <a:off x="1117488" y="4587703"/>
          <a:ext cx="15309058" cy="705965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E55E5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36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Нехватка диагностического </a:t>
          </a:r>
          <a:r>
            <a:rPr lang="ru-RU" sz="2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инструментария, разночтения </a:t>
          </a:r>
          <a:r>
            <a:rPr lang="ru-RU" sz="2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в формулировках заключений</a:t>
          </a:r>
        </a:p>
      </dsp:txBody>
      <dsp:txXfrm>
        <a:off x="1117488" y="4587703"/>
        <a:ext cx="15309058" cy="705965"/>
      </dsp:txXfrm>
    </dsp:sp>
    <dsp:sp modelId="{11E83AAC-3C5A-4970-8F1B-19B4D741DC53}">
      <dsp:nvSpPr>
        <dsp:cNvPr id="0" name=""/>
        <dsp:cNvSpPr/>
      </dsp:nvSpPr>
      <dsp:spPr>
        <a:xfrm>
          <a:off x="665687" y="4455749"/>
          <a:ext cx="882456" cy="882456"/>
        </a:xfrm>
        <a:prstGeom prst="ellipse">
          <a:avLst/>
        </a:prstGeom>
        <a:solidFill>
          <a:srgbClr val="B4FFFF"/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D27D43-293F-4E59-BA89-6D5D6667FAFA}">
      <dsp:nvSpPr>
        <dsp:cNvPr id="0" name=""/>
        <dsp:cNvSpPr/>
      </dsp:nvSpPr>
      <dsp:spPr>
        <a:xfrm>
          <a:off x="536783" y="5646517"/>
          <a:ext cx="15889763" cy="705965"/>
        </a:xfrm>
        <a:prstGeom prst="re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E55E5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36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7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Недостаточность квалифицированных кадров и/или их недоступность для семьи</a:t>
          </a:r>
          <a:endParaRPr lang="ru-RU" sz="2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36783" y="5646517"/>
        <a:ext cx="15889763" cy="705965"/>
      </dsp:txXfrm>
    </dsp:sp>
    <dsp:sp modelId="{B7420AB6-261C-47C8-84C4-3985A5253EE1}">
      <dsp:nvSpPr>
        <dsp:cNvPr id="0" name=""/>
        <dsp:cNvSpPr/>
      </dsp:nvSpPr>
      <dsp:spPr>
        <a:xfrm>
          <a:off x="84982" y="5514563"/>
          <a:ext cx="882456" cy="882456"/>
        </a:xfrm>
        <a:prstGeom prst="ellipse">
          <a:avLst/>
        </a:prstGeom>
        <a:solidFill>
          <a:srgbClr val="E6FFFF"/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F05D1-4EA2-4F25-9E96-BA10F9629A28}">
      <dsp:nvSpPr>
        <dsp:cNvPr id="0" name=""/>
        <dsp:cNvSpPr/>
      </dsp:nvSpPr>
      <dsp:spPr>
        <a:xfrm>
          <a:off x="-4824232" y="-739358"/>
          <a:ext cx="5745916" cy="5745916"/>
        </a:xfrm>
        <a:prstGeom prst="blockArc">
          <a:avLst>
            <a:gd name="adj1" fmla="val 18900000"/>
            <a:gd name="adj2" fmla="val 2700000"/>
            <a:gd name="adj3" fmla="val 37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D08BB9-7BC8-45CF-826F-CE28121C293D}">
      <dsp:nvSpPr>
        <dsp:cNvPr id="0" name=""/>
        <dsp:cNvSpPr/>
      </dsp:nvSpPr>
      <dsp:spPr>
        <a:xfrm>
          <a:off x="482685" y="328062"/>
          <a:ext cx="15918119" cy="656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070" tIns="96520" rIns="96520" bIns="9652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Отставание/нарушения развития (чаще всего - речь!),</a:t>
          </a:r>
          <a:endParaRPr lang="ru-RU" sz="3800" kern="1200" dirty="0"/>
        </a:p>
      </dsp:txBody>
      <dsp:txXfrm>
        <a:off x="482685" y="328062"/>
        <a:ext cx="15918119" cy="656466"/>
      </dsp:txXfrm>
    </dsp:sp>
    <dsp:sp modelId="{CC37FB44-BD2A-49F6-AA49-CA309D807A4D}">
      <dsp:nvSpPr>
        <dsp:cNvPr id="0" name=""/>
        <dsp:cNvSpPr/>
      </dsp:nvSpPr>
      <dsp:spPr>
        <a:xfrm>
          <a:off x="72393" y="246004"/>
          <a:ext cx="820582" cy="820582"/>
        </a:xfrm>
        <a:prstGeom prst="ellipse">
          <a:avLst/>
        </a:prstGeom>
        <a:solidFill>
          <a:srgbClr val="F29CAB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55431-9A2F-4910-AA1D-39010D429D20}">
      <dsp:nvSpPr>
        <dsp:cNvPr id="0" name=""/>
        <dsp:cNvSpPr/>
      </dsp:nvSpPr>
      <dsp:spPr>
        <a:xfrm>
          <a:off x="859052" y="1312932"/>
          <a:ext cx="15541752" cy="656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070" tIns="96520" rIns="96520" bIns="9652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Поведение/характер, возрастные кризисы, страхи,</a:t>
          </a:r>
          <a:endParaRPr lang="ru-RU" sz="3800" kern="1200" dirty="0"/>
        </a:p>
      </dsp:txBody>
      <dsp:txXfrm>
        <a:off x="859052" y="1312932"/>
        <a:ext cx="15541752" cy="656466"/>
      </dsp:txXfrm>
    </dsp:sp>
    <dsp:sp modelId="{41BADB14-BF7F-4BA2-8A5B-EF01E6F71B68}">
      <dsp:nvSpPr>
        <dsp:cNvPr id="0" name=""/>
        <dsp:cNvSpPr/>
      </dsp:nvSpPr>
      <dsp:spPr>
        <a:xfrm>
          <a:off x="448760" y="1230873"/>
          <a:ext cx="820582" cy="820582"/>
        </a:xfrm>
        <a:prstGeom prst="ellipse">
          <a:avLst/>
        </a:prstGeom>
        <a:solidFill>
          <a:srgbClr val="91A3D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55FE5-F97F-4F10-A072-BE5101040F18}">
      <dsp:nvSpPr>
        <dsp:cNvPr id="0" name=""/>
        <dsp:cNvSpPr/>
      </dsp:nvSpPr>
      <dsp:spPr>
        <a:xfrm>
          <a:off x="859052" y="2297801"/>
          <a:ext cx="15541752" cy="656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070" tIns="96520" rIns="96520" bIns="9652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smtClean="0"/>
            <a:t>Сложности в общении (со сверстниками и/или в семье),</a:t>
          </a:r>
          <a:endParaRPr lang="ru-RU" sz="3800" kern="1200"/>
        </a:p>
      </dsp:txBody>
      <dsp:txXfrm>
        <a:off x="859052" y="2297801"/>
        <a:ext cx="15541752" cy="656466"/>
      </dsp:txXfrm>
    </dsp:sp>
    <dsp:sp modelId="{2B40133A-6654-4AAD-903C-2E628968AB7E}">
      <dsp:nvSpPr>
        <dsp:cNvPr id="0" name=""/>
        <dsp:cNvSpPr/>
      </dsp:nvSpPr>
      <dsp:spPr>
        <a:xfrm>
          <a:off x="448760" y="2215743"/>
          <a:ext cx="820582" cy="820582"/>
        </a:xfrm>
        <a:prstGeom prst="ellipse">
          <a:avLst/>
        </a:prstGeom>
        <a:solidFill>
          <a:srgbClr val="F29CAB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A131C-B049-4214-A4AD-910CD3FD0832}">
      <dsp:nvSpPr>
        <dsp:cNvPr id="0" name=""/>
        <dsp:cNvSpPr/>
      </dsp:nvSpPr>
      <dsp:spPr>
        <a:xfrm>
          <a:off x="482685" y="3282671"/>
          <a:ext cx="15918119" cy="6564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070" tIns="96520" rIns="96520" bIns="9652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smtClean="0"/>
            <a:t>Выбор образовательного маршрута / учреждения / возраста, адаптация.</a:t>
          </a:r>
          <a:endParaRPr lang="ru-RU" sz="3800" kern="1200"/>
        </a:p>
      </dsp:txBody>
      <dsp:txXfrm>
        <a:off x="482685" y="3282671"/>
        <a:ext cx="15918119" cy="656466"/>
      </dsp:txXfrm>
    </dsp:sp>
    <dsp:sp modelId="{8CCD5BDE-EF61-4B0B-AF52-45D3529E0295}">
      <dsp:nvSpPr>
        <dsp:cNvPr id="0" name=""/>
        <dsp:cNvSpPr/>
      </dsp:nvSpPr>
      <dsp:spPr>
        <a:xfrm>
          <a:off x="72393" y="3200613"/>
          <a:ext cx="820582" cy="820582"/>
        </a:xfrm>
        <a:prstGeom prst="ellipse">
          <a:avLst/>
        </a:prstGeom>
        <a:solidFill>
          <a:srgbClr val="91A3D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A17C0-B7D9-4C3B-AA7B-97C013A61C14}">
      <dsp:nvSpPr>
        <dsp:cNvPr id="0" name=""/>
        <dsp:cNvSpPr/>
      </dsp:nvSpPr>
      <dsp:spPr>
        <a:xfrm>
          <a:off x="-887645" y="400343"/>
          <a:ext cx="12306684" cy="259569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C8B086-8197-480B-9FED-1B41B272FBA1}">
      <dsp:nvSpPr>
        <dsp:cNvPr id="0" name=""/>
        <dsp:cNvSpPr/>
      </dsp:nvSpPr>
      <dsp:spPr>
        <a:xfrm>
          <a:off x="0" y="1243606"/>
          <a:ext cx="12306684" cy="25956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Ресурс – понятие широкое, междисциплинарное. Под понятием «</a:t>
          </a:r>
          <a:r>
            <a:rPr lang="ru-RU" sz="32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ресурс</a:t>
          </a:r>
          <a:r>
            <a:rPr lang="ru-RU" sz="320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» по отношению к семейной системе мы понимаем все качества / характеристики и условия, которые позволяют семье справляться с проблемами и задачами (в т.ч. с воспитанием детей).</a:t>
          </a:r>
          <a:endParaRPr lang="en-US" sz="320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76025" y="1319631"/>
        <a:ext cx="12154634" cy="24436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2F2A4-833D-498A-A2F7-DAC5E82E8A31}">
      <dsp:nvSpPr>
        <dsp:cNvPr id="0" name=""/>
        <dsp:cNvSpPr/>
      </dsp:nvSpPr>
      <dsp:spPr>
        <a:xfrm>
          <a:off x="-8514146" y="-1300322"/>
          <a:ext cx="10129267" cy="10129267"/>
        </a:xfrm>
        <a:prstGeom prst="blockArc">
          <a:avLst>
            <a:gd name="adj1" fmla="val 18900000"/>
            <a:gd name="adj2" fmla="val 2700000"/>
            <a:gd name="adj3" fmla="val 21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ED5F4-D591-4674-BAF8-10E499FD3BC5}">
      <dsp:nvSpPr>
        <dsp:cNvPr id="0" name=""/>
        <dsp:cNvSpPr/>
      </dsp:nvSpPr>
      <dsp:spPr>
        <a:xfrm>
          <a:off x="844722" y="578800"/>
          <a:ext cx="9090486" cy="1158203"/>
        </a:xfrm>
        <a:prstGeom prst="rect">
          <a:avLst/>
        </a:prstGeom>
        <a:solidFill>
          <a:srgbClr val="B3EB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9324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Ресурсы семьи, на которые можно </a:t>
          </a:r>
          <a:r>
            <a:rPr lang="ru-RU" sz="35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опереться</a:t>
          </a:r>
          <a:r>
            <a:rPr lang="ru-RU" sz="350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</a:t>
          </a:r>
        </a:p>
      </dsp:txBody>
      <dsp:txXfrm>
        <a:off x="844722" y="578800"/>
        <a:ext cx="9090486" cy="1158203"/>
      </dsp:txXfrm>
    </dsp:sp>
    <dsp:sp modelId="{00DEEBE2-C625-4BC6-A440-EA92430B04C7}">
      <dsp:nvSpPr>
        <dsp:cNvPr id="0" name=""/>
        <dsp:cNvSpPr/>
      </dsp:nvSpPr>
      <dsp:spPr>
        <a:xfrm>
          <a:off x="120845" y="434025"/>
          <a:ext cx="1447754" cy="1447754"/>
        </a:xfrm>
        <a:prstGeom prst="ellipse">
          <a:avLst/>
        </a:prstGeom>
        <a:solidFill>
          <a:srgbClr val="567EB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B4A21-6592-4017-9B0F-C5A0D366B03F}">
      <dsp:nvSpPr>
        <dsp:cNvPr id="0" name=""/>
        <dsp:cNvSpPr/>
      </dsp:nvSpPr>
      <dsp:spPr>
        <a:xfrm>
          <a:off x="1508747" y="2316406"/>
          <a:ext cx="8426462" cy="1158203"/>
        </a:xfrm>
        <a:prstGeom prst="rect">
          <a:avLst/>
        </a:prstGeom>
        <a:solidFill>
          <a:srgbClr val="B3EB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9324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Ресурсы семьи, которые можно активизировать, </a:t>
          </a:r>
          <a:r>
            <a:rPr lang="ru-RU" sz="35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укрепить</a:t>
          </a:r>
        </a:p>
      </dsp:txBody>
      <dsp:txXfrm>
        <a:off x="1508747" y="2316406"/>
        <a:ext cx="8426462" cy="1158203"/>
      </dsp:txXfrm>
    </dsp:sp>
    <dsp:sp modelId="{5DC6DEF8-C55F-41D3-A2D1-B2414F10358F}">
      <dsp:nvSpPr>
        <dsp:cNvPr id="0" name=""/>
        <dsp:cNvSpPr/>
      </dsp:nvSpPr>
      <dsp:spPr>
        <a:xfrm>
          <a:off x="784870" y="2171631"/>
          <a:ext cx="1447754" cy="1447754"/>
        </a:xfrm>
        <a:prstGeom prst="ellipse">
          <a:avLst/>
        </a:prstGeom>
        <a:solidFill>
          <a:srgbClr val="567EB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2E853E-F29D-451B-8BF7-3DF0A0BCD462}">
      <dsp:nvSpPr>
        <dsp:cNvPr id="0" name=""/>
        <dsp:cNvSpPr/>
      </dsp:nvSpPr>
      <dsp:spPr>
        <a:xfrm>
          <a:off x="1508747" y="4054012"/>
          <a:ext cx="8426462" cy="1158203"/>
        </a:xfrm>
        <a:prstGeom prst="rect">
          <a:avLst/>
        </a:prstGeom>
        <a:solidFill>
          <a:srgbClr val="B3EB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9324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Ресурсы семьи, на которые повлиять невозможно, но нужно </a:t>
          </a:r>
          <a:r>
            <a:rPr lang="ru-RU" sz="35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учитывать</a:t>
          </a:r>
        </a:p>
      </dsp:txBody>
      <dsp:txXfrm>
        <a:off x="1508747" y="4054012"/>
        <a:ext cx="8426462" cy="1158203"/>
      </dsp:txXfrm>
    </dsp:sp>
    <dsp:sp modelId="{3B1860B3-8688-42DA-83EF-9DE41538202A}">
      <dsp:nvSpPr>
        <dsp:cNvPr id="0" name=""/>
        <dsp:cNvSpPr/>
      </dsp:nvSpPr>
      <dsp:spPr>
        <a:xfrm>
          <a:off x="784870" y="3909236"/>
          <a:ext cx="1447754" cy="1447754"/>
        </a:xfrm>
        <a:prstGeom prst="ellipse">
          <a:avLst/>
        </a:prstGeom>
        <a:solidFill>
          <a:srgbClr val="567EB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F71C7A-A1BD-4B50-8670-0606B263E3A7}">
      <dsp:nvSpPr>
        <dsp:cNvPr id="0" name=""/>
        <dsp:cNvSpPr/>
      </dsp:nvSpPr>
      <dsp:spPr>
        <a:xfrm>
          <a:off x="844722" y="5791618"/>
          <a:ext cx="9090486" cy="1158203"/>
        </a:xfrm>
        <a:prstGeom prst="rect">
          <a:avLst/>
        </a:prstGeom>
        <a:solidFill>
          <a:srgbClr val="97FF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9324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Внешние ресурсы, которые можно </a:t>
          </a:r>
          <a:r>
            <a:rPr lang="ru-RU" sz="35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привлечь</a:t>
          </a:r>
          <a:endParaRPr lang="ru-RU" sz="350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844722" y="5791618"/>
        <a:ext cx="9090486" cy="1158203"/>
      </dsp:txXfrm>
    </dsp:sp>
    <dsp:sp modelId="{846EA114-1D21-4CB3-BC03-9B728E9881D8}">
      <dsp:nvSpPr>
        <dsp:cNvPr id="0" name=""/>
        <dsp:cNvSpPr/>
      </dsp:nvSpPr>
      <dsp:spPr>
        <a:xfrm>
          <a:off x="120845" y="5646842"/>
          <a:ext cx="1447754" cy="144775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7ADF5-6EE6-4FC7-9270-24279F889B1A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BD503-3B5D-4025-91AD-62C893B8E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7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755FA-BFEB-4F01-BF4A-85C7570E510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74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8287999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86772" y="3010494"/>
            <a:ext cx="8514454" cy="177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0" b="1" i="0">
                <a:solidFill>
                  <a:srgbClr val="FDF9D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860850" y="5921552"/>
            <a:ext cx="6566299" cy="130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DF9DE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rgbClr val="324A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rgbClr val="324A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DF9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rgbClr val="324A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0CC9554-1169-413F-AE5D-57D80560D80B}"/>
              </a:ext>
            </a:extLst>
          </p:cNvPr>
          <p:cNvSpPr txBox="1"/>
          <p:nvPr userDrawn="1"/>
        </p:nvSpPr>
        <p:spPr>
          <a:xfrm>
            <a:off x="17170620" y="9498515"/>
            <a:ext cx="786873" cy="52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3402"/>
              </a:lnSpc>
            </a:pPr>
            <a:fld id="{D5F9D332-E083-470C-93C5-D28EBD0A26B5}" type="slidenum">
              <a:rPr lang="ru-RU" sz="1633" b="1" smtClean="0">
                <a:solidFill>
                  <a:schemeClr val="bg1">
                    <a:lumMod val="65000"/>
                  </a:schemeClr>
                </a:solidFill>
                <a:latin typeface="Montserrat" panose="00000500000000000000" pitchFamily="50" charset="-52"/>
              </a:rPr>
              <a:pPr algn="r">
                <a:lnSpc>
                  <a:spcPts val="3402"/>
                </a:lnSpc>
              </a:pPr>
              <a:t>‹#›</a:t>
            </a:fld>
            <a:endParaRPr lang="ru-RU" sz="1633" dirty="0">
              <a:solidFill>
                <a:schemeClr val="bg1">
                  <a:lumMod val="65000"/>
                </a:schemeClr>
              </a:solidFill>
              <a:latin typeface="Montserrat" panose="00000500000000000000" pitchFamily="50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D0476E-BA9F-3CDB-E44F-42095A1C97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7000" contrast="11000"/>
                    </a14:imgEffect>
                  </a14:imgLayer>
                </a14:imgProps>
              </a:ext>
            </a:extLst>
          </a:blip>
          <a:srcRect l="16246" t="7135" r="16779" b="25891"/>
          <a:stretch/>
        </p:blipFill>
        <p:spPr>
          <a:xfrm>
            <a:off x="1" y="-41045"/>
            <a:ext cx="18288000" cy="1032804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7FAA92-384F-A3EC-AA61-42D29246FF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434" b="-17109"/>
          <a:stretch/>
        </p:blipFill>
        <p:spPr>
          <a:xfrm>
            <a:off x="17056361" y="293166"/>
            <a:ext cx="1004470" cy="88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1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02961" y="1179009"/>
            <a:ext cx="8882076" cy="1092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1" i="0">
                <a:solidFill>
                  <a:srgbClr val="324A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3447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324A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Овал 29"/>
          <p:cNvSpPr/>
          <p:nvPr/>
        </p:nvSpPr>
        <p:spPr>
          <a:xfrm>
            <a:off x="102288" y="198670"/>
            <a:ext cx="722893" cy="690779"/>
          </a:xfrm>
          <a:prstGeom prst="ellipse">
            <a:avLst/>
          </a:prstGeom>
          <a:solidFill>
            <a:srgbClr val="C7A2D6"/>
          </a:solidFill>
          <a:ln>
            <a:solidFill>
              <a:srgbClr val="F29C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3"/>
          <p:cNvSpPr/>
          <p:nvPr/>
        </p:nvSpPr>
        <p:spPr>
          <a:xfrm>
            <a:off x="15834452" y="8203239"/>
            <a:ext cx="2453640" cy="2084070"/>
          </a:xfrm>
          <a:custGeom>
            <a:avLst/>
            <a:gdLst/>
            <a:ahLst/>
            <a:cxnLst/>
            <a:rect l="l" t="t" r="r" b="b"/>
            <a:pathLst>
              <a:path w="2453640" h="2084070">
                <a:moveTo>
                  <a:pt x="306927" y="2083760"/>
                </a:moveTo>
                <a:lnTo>
                  <a:pt x="287606" y="2050338"/>
                </a:lnTo>
                <a:lnTo>
                  <a:pt x="246244" y="1987442"/>
                </a:lnTo>
                <a:lnTo>
                  <a:pt x="191858" y="1913925"/>
                </a:lnTo>
                <a:lnTo>
                  <a:pt x="163053" y="1871389"/>
                </a:lnTo>
                <a:lnTo>
                  <a:pt x="136774" y="1828848"/>
                </a:lnTo>
                <a:lnTo>
                  <a:pt x="112972" y="1786334"/>
                </a:lnTo>
                <a:lnTo>
                  <a:pt x="91595" y="1743885"/>
                </a:lnTo>
                <a:lnTo>
                  <a:pt x="72593" y="1701534"/>
                </a:lnTo>
                <a:lnTo>
                  <a:pt x="55916" y="1659316"/>
                </a:lnTo>
                <a:lnTo>
                  <a:pt x="41512" y="1617267"/>
                </a:lnTo>
                <a:lnTo>
                  <a:pt x="29331" y="1575420"/>
                </a:lnTo>
                <a:lnTo>
                  <a:pt x="19323" y="1533812"/>
                </a:lnTo>
                <a:lnTo>
                  <a:pt x="11436" y="1492477"/>
                </a:lnTo>
                <a:lnTo>
                  <a:pt x="5620" y="1451450"/>
                </a:lnTo>
                <a:lnTo>
                  <a:pt x="1825" y="1410765"/>
                </a:lnTo>
                <a:lnTo>
                  <a:pt x="0" y="1370458"/>
                </a:lnTo>
                <a:lnTo>
                  <a:pt x="93" y="1330564"/>
                </a:lnTo>
                <a:lnTo>
                  <a:pt x="2055" y="1291117"/>
                </a:lnTo>
                <a:lnTo>
                  <a:pt x="5835" y="1252153"/>
                </a:lnTo>
                <a:lnTo>
                  <a:pt x="11382" y="1213705"/>
                </a:lnTo>
                <a:lnTo>
                  <a:pt x="18645" y="1175810"/>
                </a:lnTo>
                <a:lnTo>
                  <a:pt x="27575" y="1138502"/>
                </a:lnTo>
                <a:lnTo>
                  <a:pt x="38119" y="1101816"/>
                </a:lnTo>
                <a:lnTo>
                  <a:pt x="63852" y="1030449"/>
                </a:lnTo>
                <a:lnTo>
                  <a:pt x="95437" y="961988"/>
                </a:lnTo>
                <a:lnTo>
                  <a:pt x="132470" y="896713"/>
                </a:lnTo>
                <a:lnTo>
                  <a:pt x="174546" y="834902"/>
                </a:lnTo>
                <a:lnTo>
                  <a:pt x="221259" y="776835"/>
                </a:lnTo>
                <a:lnTo>
                  <a:pt x="272205" y="722791"/>
                </a:lnTo>
                <a:lnTo>
                  <a:pt x="326978" y="673050"/>
                </a:lnTo>
                <a:lnTo>
                  <a:pt x="385172" y="627889"/>
                </a:lnTo>
                <a:lnTo>
                  <a:pt x="446384" y="587589"/>
                </a:lnTo>
                <a:lnTo>
                  <a:pt x="510207" y="552428"/>
                </a:lnTo>
                <a:lnTo>
                  <a:pt x="576236" y="522687"/>
                </a:lnTo>
                <a:lnTo>
                  <a:pt x="644067" y="498643"/>
                </a:lnTo>
                <a:lnTo>
                  <a:pt x="713293" y="480576"/>
                </a:lnTo>
                <a:lnTo>
                  <a:pt x="783510" y="468765"/>
                </a:lnTo>
                <a:lnTo>
                  <a:pt x="854313" y="463489"/>
                </a:lnTo>
                <a:lnTo>
                  <a:pt x="889808" y="463389"/>
                </a:lnTo>
                <a:lnTo>
                  <a:pt x="925297" y="465028"/>
                </a:lnTo>
                <a:lnTo>
                  <a:pt x="996055" y="473661"/>
                </a:lnTo>
                <a:lnTo>
                  <a:pt x="1066183" y="489666"/>
                </a:lnTo>
                <a:lnTo>
                  <a:pt x="1154526" y="518208"/>
                </a:lnTo>
                <a:lnTo>
                  <a:pt x="1206172" y="533947"/>
                </a:lnTo>
                <a:lnTo>
                  <a:pt x="1255872" y="547791"/>
                </a:lnTo>
                <a:lnTo>
                  <a:pt x="1303678" y="559796"/>
                </a:lnTo>
                <a:lnTo>
                  <a:pt x="1349641" y="570017"/>
                </a:lnTo>
                <a:lnTo>
                  <a:pt x="1393811" y="578508"/>
                </a:lnTo>
                <a:lnTo>
                  <a:pt x="1436238" y="585323"/>
                </a:lnTo>
                <a:lnTo>
                  <a:pt x="1476974" y="590517"/>
                </a:lnTo>
                <a:lnTo>
                  <a:pt x="1516070" y="594146"/>
                </a:lnTo>
                <a:lnTo>
                  <a:pt x="1589541" y="596924"/>
                </a:lnTo>
                <a:lnTo>
                  <a:pt x="1624019" y="596182"/>
                </a:lnTo>
                <a:lnTo>
                  <a:pt x="1688712" y="590713"/>
                </a:lnTo>
                <a:lnTo>
                  <a:pt x="1748060" y="580292"/>
                </a:lnTo>
                <a:lnTo>
                  <a:pt x="1802469" y="565357"/>
                </a:lnTo>
                <a:lnTo>
                  <a:pt x="1852344" y="546345"/>
                </a:lnTo>
                <a:lnTo>
                  <a:pt x="1898091" y="523694"/>
                </a:lnTo>
                <a:lnTo>
                  <a:pt x="1940117" y="497842"/>
                </a:lnTo>
                <a:lnTo>
                  <a:pt x="1978828" y="469226"/>
                </a:lnTo>
                <a:lnTo>
                  <a:pt x="2014628" y="438283"/>
                </a:lnTo>
                <a:lnTo>
                  <a:pt x="2047924" y="405451"/>
                </a:lnTo>
                <a:lnTo>
                  <a:pt x="2079122" y="371167"/>
                </a:lnTo>
                <a:lnTo>
                  <a:pt x="2108627" y="335869"/>
                </a:lnTo>
                <a:lnTo>
                  <a:pt x="2136846" y="299995"/>
                </a:lnTo>
                <a:lnTo>
                  <a:pt x="2164184" y="263981"/>
                </a:lnTo>
                <a:lnTo>
                  <a:pt x="2191048" y="228265"/>
                </a:lnTo>
                <a:lnTo>
                  <a:pt x="2204428" y="210656"/>
                </a:lnTo>
                <a:lnTo>
                  <a:pt x="2231340" y="176208"/>
                </a:lnTo>
                <a:lnTo>
                  <a:pt x="2258793" y="143152"/>
                </a:lnTo>
                <a:lnTo>
                  <a:pt x="2287190" y="111925"/>
                </a:lnTo>
                <a:lnTo>
                  <a:pt x="2316940" y="82966"/>
                </a:lnTo>
                <a:lnTo>
                  <a:pt x="2348447" y="56710"/>
                </a:lnTo>
                <a:lnTo>
                  <a:pt x="2382117" y="33597"/>
                </a:lnTo>
                <a:lnTo>
                  <a:pt x="2418356" y="14062"/>
                </a:lnTo>
                <a:lnTo>
                  <a:pt x="2453545" y="0"/>
                </a:lnTo>
                <a:lnTo>
                  <a:pt x="2453545" y="2083760"/>
                </a:lnTo>
                <a:lnTo>
                  <a:pt x="306927" y="2083760"/>
                </a:lnTo>
                <a:close/>
              </a:path>
            </a:pathLst>
          </a:custGeom>
          <a:solidFill>
            <a:srgbClr val="C7A2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82396" y="0"/>
            <a:ext cx="6838315" cy="1390015"/>
          </a:xfrm>
          <a:custGeom>
            <a:avLst/>
            <a:gdLst/>
            <a:ahLst/>
            <a:cxnLst/>
            <a:rect l="l" t="t" r="r" b="b"/>
            <a:pathLst>
              <a:path w="6838315" h="1390015">
                <a:moveTo>
                  <a:pt x="6290687" y="913801"/>
                </a:moveTo>
                <a:lnTo>
                  <a:pt x="6244277" y="958715"/>
                </a:lnTo>
                <a:lnTo>
                  <a:pt x="6196338" y="1002496"/>
                </a:lnTo>
                <a:lnTo>
                  <a:pt x="6146768" y="1044947"/>
                </a:lnTo>
                <a:lnTo>
                  <a:pt x="6095463" y="1085872"/>
                </a:lnTo>
                <a:lnTo>
                  <a:pt x="6042320" y="1125074"/>
                </a:lnTo>
                <a:lnTo>
                  <a:pt x="5987235" y="1162356"/>
                </a:lnTo>
                <a:lnTo>
                  <a:pt x="5930106" y="1197522"/>
                </a:lnTo>
                <a:lnTo>
                  <a:pt x="5870828" y="1230374"/>
                </a:lnTo>
                <a:lnTo>
                  <a:pt x="5809300" y="1260716"/>
                </a:lnTo>
                <a:lnTo>
                  <a:pt x="5745417" y="1288351"/>
                </a:lnTo>
                <a:lnTo>
                  <a:pt x="5679076" y="1313082"/>
                </a:lnTo>
                <a:lnTo>
                  <a:pt x="5610174" y="1334714"/>
                </a:lnTo>
                <a:lnTo>
                  <a:pt x="5538608" y="1353048"/>
                </a:lnTo>
                <a:lnTo>
                  <a:pt x="5464275" y="1367889"/>
                </a:lnTo>
                <a:lnTo>
                  <a:pt x="5426038" y="1373937"/>
                </a:lnTo>
                <a:lnTo>
                  <a:pt x="5387071" y="1379039"/>
                </a:lnTo>
                <a:lnTo>
                  <a:pt x="5347360" y="1383169"/>
                </a:lnTo>
                <a:lnTo>
                  <a:pt x="5306893" y="1386302"/>
                </a:lnTo>
                <a:lnTo>
                  <a:pt x="5265656" y="1388414"/>
                </a:lnTo>
                <a:lnTo>
                  <a:pt x="5223638" y="1389481"/>
                </a:lnTo>
                <a:lnTo>
                  <a:pt x="5180824" y="1389478"/>
                </a:lnTo>
                <a:lnTo>
                  <a:pt x="5137202" y="1388380"/>
                </a:lnTo>
                <a:lnTo>
                  <a:pt x="5092759" y="1386162"/>
                </a:lnTo>
                <a:lnTo>
                  <a:pt x="5047482" y="1382801"/>
                </a:lnTo>
                <a:lnTo>
                  <a:pt x="5001359" y="1378271"/>
                </a:lnTo>
                <a:lnTo>
                  <a:pt x="4954376" y="1372548"/>
                </a:lnTo>
                <a:lnTo>
                  <a:pt x="4906521" y="1365607"/>
                </a:lnTo>
                <a:lnTo>
                  <a:pt x="4857780" y="1357424"/>
                </a:lnTo>
                <a:lnTo>
                  <a:pt x="4808140" y="1347974"/>
                </a:lnTo>
                <a:lnTo>
                  <a:pt x="4757590" y="1337233"/>
                </a:lnTo>
                <a:lnTo>
                  <a:pt x="4706115" y="1325175"/>
                </a:lnTo>
                <a:lnTo>
                  <a:pt x="4653703" y="1311777"/>
                </a:lnTo>
                <a:lnTo>
                  <a:pt x="4600341" y="1297014"/>
                </a:lnTo>
                <a:lnTo>
                  <a:pt x="4546017" y="1280860"/>
                </a:lnTo>
                <a:lnTo>
                  <a:pt x="4490716" y="1263293"/>
                </a:lnTo>
                <a:lnTo>
                  <a:pt x="4434427" y="1244286"/>
                </a:lnTo>
                <a:lnTo>
                  <a:pt x="4377136" y="1223816"/>
                </a:lnTo>
                <a:lnTo>
                  <a:pt x="4318831" y="1201857"/>
                </a:lnTo>
                <a:lnTo>
                  <a:pt x="4259498" y="1178386"/>
                </a:lnTo>
                <a:lnTo>
                  <a:pt x="4199125" y="1153377"/>
                </a:lnTo>
                <a:lnTo>
                  <a:pt x="4137698" y="1126806"/>
                </a:lnTo>
                <a:lnTo>
                  <a:pt x="4075206" y="1098649"/>
                </a:lnTo>
                <a:lnTo>
                  <a:pt x="4011634" y="1068881"/>
                </a:lnTo>
                <a:lnTo>
                  <a:pt x="3946971" y="1037477"/>
                </a:lnTo>
                <a:lnTo>
                  <a:pt x="3881203" y="1004412"/>
                </a:lnTo>
                <a:lnTo>
                  <a:pt x="3814316" y="969663"/>
                </a:lnTo>
                <a:lnTo>
                  <a:pt x="3746300" y="933204"/>
                </a:lnTo>
                <a:lnTo>
                  <a:pt x="3677139" y="895011"/>
                </a:lnTo>
                <a:lnTo>
                  <a:pt x="3606823" y="855059"/>
                </a:lnTo>
                <a:lnTo>
                  <a:pt x="3535336" y="813324"/>
                </a:lnTo>
                <a:lnTo>
                  <a:pt x="3487617" y="785663"/>
                </a:lnTo>
                <a:lnTo>
                  <a:pt x="3440555" y="759508"/>
                </a:lnTo>
                <a:lnTo>
                  <a:pt x="3394140" y="734831"/>
                </a:lnTo>
                <a:lnTo>
                  <a:pt x="3348363" y="711603"/>
                </a:lnTo>
                <a:lnTo>
                  <a:pt x="3303214" y="689796"/>
                </a:lnTo>
                <a:lnTo>
                  <a:pt x="3258686" y="669381"/>
                </a:lnTo>
                <a:lnTo>
                  <a:pt x="3214768" y="650330"/>
                </a:lnTo>
                <a:lnTo>
                  <a:pt x="3171452" y="632615"/>
                </a:lnTo>
                <a:lnTo>
                  <a:pt x="3128728" y="616206"/>
                </a:lnTo>
                <a:lnTo>
                  <a:pt x="3086587" y="601075"/>
                </a:lnTo>
                <a:lnTo>
                  <a:pt x="3045020" y="587195"/>
                </a:lnTo>
                <a:lnTo>
                  <a:pt x="3004018" y="574536"/>
                </a:lnTo>
                <a:lnTo>
                  <a:pt x="2963572" y="563070"/>
                </a:lnTo>
                <a:lnTo>
                  <a:pt x="2923672" y="552768"/>
                </a:lnTo>
                <a:lnTo>
                  <a:pt x="2884310" y="543603"/>
                </a:lnTo>
                <a:lnTo>
                  <a:pt x="2845476" y="535545"/>
                </a:lnTo>
                <a:lnTo>
                  <a:pt x="2807160" y="528566"/>
                </a:lnTo>
                <a:lnTo>
                  <a:pt x="2769355" y="522639"/>
                </a:lnTo>
                <a:lnTo>
                  <a:pt x="2695238" y="513821"/>
                </a:lnTo>
                <a:lnTo>
                  <a:pt x="2623050" y="508865"/>
                </a:lnTo>
                <a:lnTo>
                  <a:pt x="2552719" y="507543"/>
                </a:lnTo>
                <a:lnTo>
                  <a:pt x="2518226" y="508173"/>
                </a:lnTo>
                <a:lnTo>
                  <a:pt x="2450543" y="511874"/>
                </a:lnTo>
                <a:lnTo>
                  <a:pt x="2384532" y="518640"/>
                </a:lnTo>
                <a:lnTo>
                  <a:pt x="2320122" y="528242"/>
                </a:lnTo>
                <a:lnTo>
                  <a:pt x="2257238" y="540453"/>
                </a:lnTo>
                <a:lnTo>
                  <a:pt x="2195808" y="555046"/>
                </a:lnTo>
                <a:lnTo>
                  <a:pt x="2135758" y="571792"/>
                </a:lnTo>
                <a:lnTo>
                  <a:pt x="2077015" y="590465"/>
                </a:lnTo>
                <a:lnTo>
                  <a:pt x="2019506" y="610835"/>
                </a:lnTo>
                <a:lnTo>
                  <a:pt x="1963158" y="632676"/>
                </a:lnTo>
                <a:lnTo>
                  <a:pt x="1907897" y="655760"/>
                </a:lnTo>
                <a:lnTo>
                  <a:pt x="1853649" y="679859"/>
                </a:lnTo>
                <a:lnTo>
                  <a:pt x="1774020" y="717413"/>
                </a:lnTo>
                <a:lnTo>
                  <a:pt x="1721987" y="743054"/>
                </a:lnTo>
                <a:lnTo>
                  <a:pt x="1545359" y="833022"/>
                </a:lnTo>
                <a:lnTo>
                  <a:pt x="1447386" y="881876"/>
                </a:lnTo>
                <a:lnTo>
                  <a:pt x="1398969" y="904866"/>
                </a:lnTo>
                <a:lnTo>
                  <a:pt x="1350833" y="926594"/>
                </a:lnTo>
                <a:lnTo>
                  <a:pt x="1302905" y="946832"/>
                </a:lnTo>
                <a:lnTo>
                  <a:pt x="1255113" y="965354"/>
                </a:lnTo>
                <a:lnTo>
                  <a:pt x="1207381" y="981930"/>
                </a:lnTo>
                <a:lnTo>
                  <a:pt x="1159639" y="996334"/>
                </a:lnTo>
                <a:lnTo>
                  <a:pt x="1111811" y="1008338"/>
                </a:lnTo>
                <a:lnTo>
                  <a:pt x="1063826" y="1017715"/>
                </a:lnTo>
                <a:lnTo>
                  <a:pt x="1015609" y="1024235"/>
                </a:lnTo>
                <a:lnTo>
                  <a:pt x="967088" y="1027672"/>
                </a:lnTo>
                <a:lnTo>
                  <a:pt x="942690" y="1028164"/>
                </a:lnTo>
                <a:lnTo>
                  <a:pt x="918188" y="1027799"/>
                </a:lnTo>
                <a:lnTo>
                  <a:pt x="868838" y="1024386"/>
                </a:lnTo>
                <a:lnTo>
                  <a:pt x="818963" y="1017208"/>
                </a:lnTo>
                <a:lnTo>
                  <a:pt x="768491" y="1006035"/>
                </a:lnTo>
                <a:lnTo>
                  <a:pt x="717348" y="990641"/>
                </a:lnTo>
                <a:lnTo>
                  <a:pt x="665461" y="970797"/>
                </a:lnTo>
                <a:lnTo>
                  <a:pt x="612756" y="946276"/>
                </a:lnTo>
                <a:lnTo>
                  <a:pt x="559161" y="916850"/>
                </a:lnTo>
                <a:lnTo>
                  <a:pt x="504602" y="882292"/>
                </a:lnTo>
                <a:lnTo>
                  <a:pt x="449006" y="842374"/>
                </a:lnTo>
                <a:lnTo>
                  <a:pt x="392299" y="796867"/>
                </a:lnTo>
                <a:lnTo>
                  <a:pt x="334409" y="745546"/>
                </a:lnTo>
                <a:lnTo>
                  <a:pt x="304997" y="717633"/>
                </a:lnTo>
                <a:lnTo>
                  <a:pt x="273274" y="685851"/>
                </a:lnTo>
                <a:lnTo>
                  <a:pt x="243434" y="653894"/>
                </a:lnTo>
                <a:lnTo>
                  <a:pt x="215453" y="621769"/>
                </a:lnTo>
                <a:lnTo>
                  <a:pt x="189306" y="589486"/>
                </a:lnTo>
                <a:lnTo>
                  <a:pt x="164968" y="557055"/>
                </a:lnTo>
                <a:lnTo>
                  <a:pt x="142413" y="524485"/>
                </a:lnTo>
                <a:lnTo>
                  <a:pt x="121618" y="491785"/>
                </a:lnTo>
                <a:lnTo>
                  <a:pt x="85205" y="426035"/>
                </a:lnTo>
                <a:lnTo>
                  <a:pt x="55529" y="359879"/>
                </a:lnTo>
                <a:lnTo>
                  <a:pt x="32390" y="293392"/>
                </a:lnTo>
                <a:lnTo>
                  <a:pt x="15588" y="226650"/>
                </a:lnTo>
                <a:lnTo>
                  <a:pt x="4924" y="159728"/>
                </a:lnTo>
                <a:lnTo>
                  <a:pt x="198" y="92701"/>
                </a:lnTo>
                <a:lnTo>
                  <a:pt x="0" y="59171"/>
                </a:lnTo>
                <a:lnTo>
                  <a:pt x="1211" y="25643"/>
                </a:lnTo>
                <a:lnTo>
                  <a:pt x="3197" y="0"/>
                </a:lnTo>
                <a:lnTo>
                  <a:pt x="6838092" y="0"/>
                </a:lnTo>
                <a:lnTo>
                  <a:pt x="6830832" y="30971"/>
                </a:lnTo>
                <a:lnTo>
                  <a:pt x="6818188" y="78101"/>
                </a:lnTo>
                <a:lnTo>
                  <a:pt x="6803902" y="125329"/>
                </a:lnTo>
                <a:lnTo>
                  <a:pt x="6787961" y="172610"/>
                </a:lnTo>
                <a:lnTo>
                  <a:pt x="6770353" y="219896"/>
                </a:lnTo>
                <a:lnTo>
                  <a:pt x="6751065" y="267138"/>
                </a:lnTo>
                <a:lnTo>
                  <a:pt x="6730086" y="314290"/>
                </a:lnTo>
                <a:lnTo>
                  <a:pt x="6707403" y="361304"/>
                </a:lnTo>
                <a:lnTo>
                  <a:pt x="6683003" y="408132"/>
                </a:lnTo>
                <a:lnTo>
                  <a:pt x="6656875" y="454728"/>
                </a:lnTo>
                <a:lnTo>
                  <a:pt x="6629005" y="501043"/>
                </a:lnTo>
                <a:lnTo>
                  <a:pt x="6599382" y="547030"/>
                </a:lnTo>
                <a:lnTo>
                  <a:pt x="6567993" y="592642"/>
                </a:lnTo>
                <a:lnTo>
                  <a:pt x="6534826" y="637830"/>
                </a:lnTo>
                <a:lnTo>
                  <a:pt x="6499868" y="682549"/>
                </a:lnTo>
                <a:lnTo>
                  <a:pt x="6463107" y="726749"/>
                </a:lnTo>
                <a:lnTo>
                  <a:pt x="6421778" y="774228"/>
                </a:lnTo>
                <a:lnTo>
                  <a:pt x="6379334" y="821360"/>
                </a:lnTo>
                <a:lnTo>
                  <a:pt x="6335671" y="867950"/>
                </a:lnTo>
                <a:lnTo>
                  <a:pt x="6290687" y="913801"/>
                </a:lnTo>
                <a:close/>
              </a:path>
            </a:pathLst>
          </a:custGeom>
          <a:solidFill>
            <a:srgbClr val="91A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372680"/>
            <a:ext cx="3007995" cy="2914650"/>
          </a:xfrm>
          <a:custGeom>
            <a:avLst/>
            <a:gdLst/>
            <a:ahLst/>
            <a:cxnLst/>
            <a:rect l="l" t="t" r="r" b="b"/>
            <a:pathLst>
              <a:path w="3007995" h="2914650">
                <a:moveTo>
                  <a:pt x="0" y="0"/>
                </a:moveTo>
                <a:lnTo>
                  <a:pt x="37115" y="43767"/>
                </a:lnTo>
                <a:lnTo>
                  <a:pt x="75372" y="93454"/>
                </a:lnTo>
                <a:lnTo>
                  <a:pt x="112864" y="146456"/>
                </a:lnTo>
                <a:lnTo>
                  <a:pt x="149844" y="202647"/>
                </a:lnTo>
                <a:lnTo>
                  <a:pt x="186570" y="261903"/>
                </a:lnTo>
                <a:lnTo>
                  <a:pt x="223298" y="324102"/>
                </a:lnTo>
                <a:lnTo>
                  <a:pt x="260282" y="389118"/>
                </a:lnTo>
                <a:lnTo>
                  <a:pt x="278951" y="422644"/>
                </a:lnTo>
                <a:lnTo>
                  <a:pt x="297780" y="456828"/>
                </a:lnTo>
                <a:lnTo>
                  <a:pt x="316801" y="491654"/>
                </a:lnTo>
                <a:lnTo>
                  <a:pt x="336046" y="527107"/>
                </a:lnTo>
                <a:lnTo>
                  <a:pt x="415910" y="674880"/>
                </a:lnTo>
                <a:lnTo>
                  <a:pt x="436757" y="713236"/>
                </a:lnTo>
                <a:lnTo>
                  <a:pt x="458020" y="752126"/>
                </a:lnTo>
                <a:lnTo>
                  <a:pt x="479731" y="791534"/>
                </a:lnTo>
                <a:lnTo>
                  <a:pt x="501922" y="831445"/>
                </a:lnTo>
                <a:lnTo>
                  <a:pt x="524625" y="871844"/>
                </a:lnTo>
                <a:lnTo>
                  <a:pt x="547873" y="912714"/>
                </a:lnTo>
                <a:lnTo>
                  <a:pt x="571697" y="954042"/>
                </a:lnTo>
                <a:lnTo>
                  <a:pt x="596129" y="995810"/>
                </a:lnTo>
                <a:lnTo>
                  <a:pt x="621201" y="1038004"/>
                </a:lnTo>
                <a:lnTo>
                  <a:pt x="646945" y="1080607"/>
                </a:lnTo>
                <a:lnTo>
                  <a:pt x="673393" y="1123606"/>
                </a:lnTo>
                <a:lnTo>
                  <a:pt x="700578" y="1166983"/>
                </a:lnTo>
                <a:lnTo>
                  <a:pt x="728530" y="1210724"/>
                </a:lnTo>
                <a:lnTo>
                  <a:pt x="757283" y="1254813"/>
                </a:lnTo>
                <a:lnTo>
                  <a:pt x="786868" y="1299235"/>
                </a:lnTo>
                <a:lnTo>
                  <a:pt x="817317" y="1343973"/>
                </a:lnTo>
                <a:lnTo>
                  <a:pt x="848662" y="1389014"/>
                </a:lnTo>
                <a:lnTo>
                  <a:pt x="880935" y="1434340"/>
                </a:lnTo>
                <a:lnTo>
                  <a:pt x="914168" y="1479937"/>
                </a:lnTo>
                <a:lnTo>
                  <a:pt x="948393" y="1525789"/>
                </a:lnTo>
                <a:lnTo>
                  <a:pt x="983642" y="1571880"/>
                </a:lnTo>
                <a:lnTo>
                  <a:pt x="1019948" y="1618196"/>
                </a:lnTo>
                <a:lnTo>
                  <a:pt x="1057341" y="1664720"/>
                </a:lnTo>
                <a:lnTo>
                  <a:pt x="1095854" y="1711438"/>
                </a:lnTo>
                <a:lnTo>
                  <a:pt x="1135520" y="1758333"/>
                </a:lnTo>
                <a:lnTo>
                  <a:pt x="1176369" y="1805390"/>
                </a:lnTo>
                <a:lnTo>
                  <a:pt x="1204658" y="1834059"/>
                </a:lnTo>
                <a:lnTo>
                  <a:pt x="1238785" y="1862805"/>
                </a:lnTo>
                <a:lnTo>
                  <a:pt x="1278378" y="1891694"/>
                </a:lnTo>
                <a:lnTo>
                  <a:pt x="1323062" y="1920789"/>
                </a:lnTo>
                <a:lnTo>
                  <a:pt x="1372464" y="1950158"/>
                </a:lnTo>
                <a:lnTo>
                  <a:pt x="1426210" y="1979865"/>
                </a:lnTo>
                <a:lnTo>
                  <a:pt x="1483926" y="2009975"/>
                </a:lnTo>
                <a:lnTo>
                  <a:pt x="1577128" y="2056040"/>
                </a:lnTo>
                <a:lnTo>
                  <a:pt x="1643135" y="2087445"/>
                </a:lnTo>
                <a:lnTo>
                  <a:pt x="1967714" y="2237537"/>
                </a:lnTo>
                <a:lnTo>
                  <a:pt x="2120368" y="2309913"/>
                </a:lnTo>
                <a:lnTo>
                  <a:pt x="2197231" y="2347653"/>
                </a:lnTo>
                <a:lnTo>
                  <a:pt x="2273952" y="2386517"/>
                </a:lnTo>
                <a:lnTo>
                  <a:pt x="2312144" y="2406390"/>
                </a:lnTo>
                <a:lnTo>
                  <a:pt x="2350159" y="2426568"/>
                </a:lnTo>
                <a:lnTo>
                  <a:pt x="2387953" y="2447059"/>
                </a:lnTo>
                <a:lnTo>
                  <a:pt x="2425478" y="2467872"/>
                </a:lnTo>
                <a:lnTo>
                  <a:pt x="2462687" y="2489015"/>
                </a:lnTo>
                <a:lnTo>
                  <a:pt x="2499534" y="2510495"/>
                </a:lnTo>
                <a:lnTo>
                  <a:pt x="2535972" y="2532321"/>
                </a:lnTo>
                <a:lnTo>
                  <a:pt x="2571954" y="2554502"/>
                </a:lnTo>
                <a:lnTo>
                  <a:pt x="2607434" y="2577045"/>
                </a:lnTo>
                <a:lnTo>
                  <a:pt x="2642365" y="2599958"/>
                </a:lnTo>
                <a:lnTo>
                  <a:pt x="2676700" y="2623250"/>
                </a:lnTo>
                <a:lnTo>
                  <a:pt x="2710392" y="2646929"/>
                </a:lnTo>
                <a:lnTo>
                  <a:pt x="2743395" y="2671003"/>
                </a:lnTo>
                <a:lnTo>
                  <a:pt x="2775661" y="2695480"/>
                </a:lnTo>
                <a:lnTo>
                  <a:pt x="2807145" y="2720369"/>
                </a:lnTo>
                <a:lnTo>
                  <a:pt x="2837800" y="2745677"/>
                </a:lnTo>
                <a:lnTo>
                  <a:pt x="2867578" y="2771412"/>
                </a:lnTo>
                <a:lnTo>
                  <a:pt x="2896434" y="2797584"/>
                </a:lnTo>
                <a:lnTo>
                  <a:pt x="2924319" y="2824199"/>
                </a:lnTo>
                <a:lnTo>
                  <a:pt x="2951189" y="2851267"/>
                </a:lnTo>
                <a:lnTo>
                  <a:pt x="3001692" y="2906792"/>
                </a:lnTo>
                <a:lnTo>
                  <a:pt x="3007914" y="2914318"/>
                </a:lnTo>
                <a:lnTo>
                  <a:pt x="0" y="2914318"/>
                </a:lnTo>
                <a:lnTo>
                  <a:pt x="0" y="0"/>
                </a:lnTo>
                <a:close/>
              </a:path>
            </a:pathLst>
          </a:custGeom>
          <a:solidFill>
            <a:srgbClr val="F29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496800" y="752174"/>
            <a:ext cx="753110" cy="709930"/>
          </a:xfrm>
          <a:custGeom>
            <a:avLst/>
            <a:gdLst/>
            <a:ahLst/>
            <a:cxnLst/>
            <a:rect l="l" t="t" r="r" b="b"/>
            <a:pathLst>
              <a:path w="753109" h="709929">
                <a:moveTo>
                  <a:pt x="377253" y="675741"/>
                </a:moveTo>
                <a:lnTo>
                  <a:pt x="361086" y="631367"/>
                </a:lnTo>
                <a:lnTo>
                  <a:pt x="301421" y="584758"/>
                </a:lnTo>
                <a:lnTo>
                  <a:pt x="258406" y="551637"/>
                </a:lnTo>
                <a:lnTo>
                  <a:pt x="216154" y="517563"/>
                </a:lnTo>
                <a:lnTo>
                  <a:pt x="174853" y="482333"/>
                </a:lnTo>
                <a:lnTo>
                  <a:pt x="134683" y="445744"/>
                </a:lnTo>
                <a:lnTo>
                  <a:pt x="95821" y="407593"/>
                </a:lnTo>
                <a:lnTo>
                  <a:pt x="83248" y="395389"/>
                </a:lnTo>
                <a:lnTo>
                  <a:pt x="42227" y="362889"/>
                </a:lnTo>
                <a:lnTo>
                  <a:pt x="25971" y="357644"/>
                </a:lnTo>
                <a:lnTo>
                  <a:pt x="17449" y="357708"/>
                </a:lnTo>
                <a:lnTo>
                  <a:pt x="11137" y="360108"/>
                </a:lnTo>
                <a:lnTo>
                  <a:pt x="6007" y="366356"/>
                </a:lnTo>
                <a:lnTo>
                  <a:pt x="2032" y="374904"/>
                </a:lnTo>
                <a:lnTo>
                  <a:pt x="0" y="383946"/>
                </a:lnTo>
                <a:lnTo>
                  <a:pt x="711" y="391693"/>
                </a:lnTo>
                <a:lnTo>
                  <a:pt x="15786" y="431685"/>
                </a:lnTo>
                <a:lnTo>
                  <a:pt x="37249" y="467309"/>
                </a:lnTo>
                <a:lnTo>
                  <a:pt x="72542" y="506056"/>
                </a:lnTo>
                <a:lnTo>
                  <a:pt x="109753" y="542645"/>
                </a:lnTo>
                <a:lnTo>
                  <a:pt x="148602" y="577329"/>
                </a:lnTo>
                <a:lnTo>
                  <a:pt x="188887" y="610336"/>
                </a:lnTo>
                <a:lnTo>
                  <a:pt x="230352" y="641921"/>
                </a:lnTo>
                <a:lnTo>
                  <a:pt x="272770" y="672363"/>
                </a:lnTo>
                <a:lnTo>
                  <a:pt x="315887" y="701890"/>
                </a:lnTo>
                <a:lnTo>
                  <a:pt x="340499" y="709307"/>
                </a:lnTo>
                <a:lnTo>
                  <a:pt x="352666" y="706335"/>
                </a:lnTo>
                <a:lnTo>
                  <a:pt x="364261" y="698703"/>
                </a:lnTo>
                <a:lnTo>
                  <a:pt x="373024" y="688174"/>
                </a:lnTo>
                <a:lnTo>
                  <a:pt x="377253" y="675741"/>
                </a:lnTo>
                <a:close/>
              </a:path>
              <a:path w="753109" h="709929">
                <a:moveTo>
                  <a:pt x="552831" y="507238"/>
                </a:moveTo>
                <a:lnTo>
                  <a:pt x="548157" y="487578"/>
                </a:lnTo>
                <a:lnTo>
                  <a:pt x="545515" y="483654"/>
                </a:lnTo>
                <a:lnTo>
                  <a:pt x="540473" y="474789"/>
                </a:lnTo>
                <a:lnTo>
                  <a:pt x="438213" y="350634"/>
                </a:lnTo>
                <a:lnTo>
                  <a:pt x="342011" y="234403"/>
                </a:lnTo>
                <a:lnTo>
                  <a:pt x="277761" y="157010"/>
                </a:lnTo>
                <a:lnTo>
                  <a:pt x="213372" y="79730"/>
                </a:lnTo>
                <a:lnTo>
                  <a:pt x="180009" y="43776"/>
                </a:lnTo>
                <a:lnTo>
                  <a:pt x="144792" y="9626"/>
                </a:lnTo>
                <a:lnTo>
                  <a:pt x="126072" y="0"/>
                </a:lnTo>
                <a:lnTo>
                  <a:pt x="116370" y="1117"/>
                </a:lnTo>
                <a:lnTo>
                  <a:pt x="107746" y="7175"/>
                </a:lnTo>
                <a:lnTo>
                  <a:pt x="102768" y="14528"/>
                </a:lnTo>
                <a:lnTo>
                  <a:pt x="99123" y="23736"/>
                </a:lnTo>
                <a:lnTo>
                  <a:pt x="97536" y="33121"/>
                </a:lnTo>
                <a:lnTo>
                  <a:pt x="98729" y="40982"/>
                </a:lnTo>
                <a:lnTo>
                  <a:pt x="118529" y="86067"/>
                </a:lnTo>
                <a:lnTo>
                  <a:pt x="144068" y="127457"/>
                </a:lnTo>
                <a:lnTo>
                  <a:pt x="177253" y="168719"/>
                </a:lnTo>
                <a:lnTo>
                  <a:pt x="210540" y="209867"/>
                </a:lnTo>
                <a:lnTo>
                  <a:pt x="243916" y="250926"/>
                </a:lnTo>
                <a:lnTo>
                  <a:pt x="277368" y="291922"/>
                </a:lnTo>
                <a:lnTo>
                  <a:pt x="310883" y="332854"/>
                </a:lnTo>
                <a:lnTo>
                  <a:pt x="344449" y="373735"/>
                </a:lnTo>
                <a:lnTo>
                  <a:pt x="478891" y="537121"/>
                </a:lnTo>
                <a:lnTo>
                  <a:pt x="519671" y="553643"/>
                </a:lnTo>
                <a:lnTo>
                  <a:pt x="533730" y="548386"/>
                </a:lnTo>
                <a:lnTo>
                  <a:pt x="545134" y="538187"/>
                </a:lnTo>
                <a:lnTo>
                  <a:pt x="551662" y="524281"/>
                </a:lnTo>
                <a:lnTo>
                  <a:pt x="552831" y="507238"/>
                </a:lnTo>
                <a:close/>
              </a:path>
              <a:path w="753109" h="709929">
                <a:moveTo>
                  <a:pt x="753110" y="417537"/>
                </a:moveTo>
                <a:lnTo>
                  <a:pt x="739444" y="364769"/>
                </a:lnTo>
                <a:lnTo>
                  <a:pt x="714781" y="296760"/>
                </a:lnTo>
                <a:lnTo>
                  <a:pt x="715594" y="296468"/>
                </a:lnTo>
                <a:lnTo>
                  <a:pt x="716495" y="296443"/>
                </a:lnTo>
                <a:lnTo>
                  <a:pt x="702919" y="265874"/>
                </a:lnTo>
                <a:lnTo>
                  <a:pt x="689419" y="235292"/>
                </a:lnTo>
                <a:lnTo>
                  <a:pt x="660603" y="175006"/>
                </a:lnTo>
                <a:lnTo>
                  <a:pt x="632333" y="139573"/>
                </a:lnTo>
                <a:lnTo>
                  <a:pt x="603415" y="124548"/>
                </a:lnTo>
                <a:lnTo>
                  <a:pt x="593585" y="124942"/>
                </a:lnTo>
                <a:lnTo>
                  <a:pt x="571525" y="158140"/>
                </a:lnTo>
                <a:lnTo>
                  <a:pt x="573976" y="174218"/>
                </a:lnTo>
                <a:lnTo>
                  <a:pt x="588010" y="221183"/>
                </a:lnTo>
                <a:lnTo>
                  <a:pt x="607555" y="270484"/>
                </a:lnTo>
                <a:lnTo>
                  <a:pt x="627519" y="319697"/>
                </a:lnTo>
                <a:lnTo>
                  <a:pt x="667854" y="417906"/>
                </a:lnTo>
                <a:lnTo>
                  <a:pt x="690422" y="452247"/>
                </a:lnTo>
                <a:lnTo>
                  <a:pt x="712812" y="459917"/>
                </a:lnTo>
                <a:lnTo>
                  <a:pt x="725728" y="457695"/>
                </a:lnTo>
                <a:lnTo>
                  <a:pt x="738073" y="451497"/>
                </a:lnTo>
                <a:lnTo>
                  <a:pt x="746671" y="442544"/>
                </a:lnTo>
                <a:lnTo>
                  <a:pt x="751649" y="431114"/>
                </a:lnTo>
                <a:lnTo>
                  <a:pt x="753110" y="417537"/>
                </a:lnTo>
                <a:close/>
              </a:path>
            </a:pathLst>
          </a:custGeom>
          <a:solidFill>
            <a:srgbClr val="FDF9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84387" y="5253537"/>
            <a:ext cx="809756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l">
              <a:spcBef>
                <a:spcPts val="95"/>
              </a:spcBef>
            </a:pPr>
            <a:r>
              <a:rPr lang="ru-RU" sz="4400" spc="300" dirty="0">
                <a:solidFill>
                  <a:srgbClr val="FDF9DE"/>
                </a:solidFill>
                <a:latin typeface="+mn-lt"/>
                <a:cs typeface="Tahoma"/>
              </a:rPr>
              <a:t>Югова Олеся Вячеславовна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03997" y="6396628"/>
            <a:ext cx="126562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кандидат педагогических наук, доцент</a:t>
            </a:r>
            <a:r>
              <a:rPr lang="ru-RU" sz="3200" dirty="0" smtClean="0">
                <a:solidFill>
                  <a:schemeClr val="bg1"/>
                </a:solidFill>
              </a:rPr>
              <a:t>,</a:t>
            </a:r>
          </a:p>
          <a:p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dirty="0">
                <a:solidFill>
                  <a:schemeClr val="bg1"/>
                </a:solidFill>
              </a:rPr>
              <a:t>д</a:t>
            </a:r>
            <a:r>
              <a:rPr lang="ru-RU" sz="3200" dirty="0" smtClean="0">
                <a:solidFill>
                  <a:schemeClr val="bg1"/>
                </a:solidFill>
              </a:rPr>
              <a:t>оцент кафедры логопедии Института детства; заведующая </a:t>
            </a:r>
            <a:r>
              <a:rPr lang="ru-RU" sz="3200" dirty="0">
                <a:solidFill>
                  <a:schemeClr val="bg1"/>
                </a:solidFill>
              </a:rPr>
              <a:t>Молодежной лабораторией инновационных технологий в персонализированном </a:t>
            </a:r>
            <a:r>
              <a:rPr lang="ru-RU" sz="3200" dirty="0" smtClean="0">
                <a:solidFill>
                  <a:schemeClr val="bg1"/>
                </a:solidFill>
              </a:rPr>
              <a:t>образовании, доцент кафедры логопедии Московского </a:t>
            </a:r>
            <a:r>
              <a:rPr lang="ru-RU" sz="3200" dirty="0">
                <a:solidFill>
                  <a:schemeClr val="bg1"/>
                </a:solidFill>
              </a:rPr>
              <a:t>педагогического государственного университета,</a:t>
            </a:r>
          </a:p>
        </p:txBody>
      </p:sp>
      <p:sp>
        <p:nvSpPr>
          <p:cNvPr id="43" name="Половина рамки 42"/>
          <p:cNvSpPr/>
          <p:nvPr/>
        </p:nvSpPr>
        <p:spPr>
          <a:xfrm rot="13718934">
            <a:off x="902398" y="6394105"/>
            <a:ext cx="256417" cy="582130"/>
          </a:xfrm>
          <a:prstGeom prst="halfFrame">
            <a:avLst/>
          </a:prstGeom>
          <a:solidFill>
            <a:srgbClr val="F29CAB"/>
          </a:solidFill>
          <a:ln>
            <a:solidFill>
              <a:srgbClr val="F29C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Половина рамки 43"/>
          <p:cNvSpPr/>
          <p:nvPr/>
        </p:nvSpPr>
        <p:spPr>
          <a:xfrm rot="13718934">
            <a:off x="934241" y="7370157"/>
            <a:ext cx="256417" cy="582130"/>
          </a:xfrm>
          <a:prstGeom prst="halfFrame">
            <a:avLst/>
          </a:prstGeom>
          <a:solidFill>
            <a:srgbClr val="F29CAB"/>
          </a:solidFill>
          <a:ln>
            <a:solidFill>
              <a:srgbClr val="F29C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object 6"/>
          <p:cNvSpPr txBox="1">
            <a:spLocks/>
          </p:cNvSpPr>
          <p:nvPr/>
        </p:nvSpPr>
        <p:spPr>
          <a:xfrm>
            <a:off x="652666" y="2242624"/>
            <a:ext cx="12038334" cy="22281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7000" b="1" i="0">
                <a:solidFill>
                  <a:srgbClr val="324A99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 algn="ctr">
              <a:spcBef>
                <a:spcPts val="95"/>
              </a:spcBef>
            </a:pPr>
            <a:r>
              <a:rPr lang="ru-RU" sz="4800" kern="0" spc="300" dirty="0" smtClean="0">
                <a:solidFill>
                  <a:srgbClr val="F29CAB"/>
                </a:solidFill>
                <a:latin typeface="+mn-lt"/>
                <a:cs typeface="Tahoma"/>
              </a:rPr>
              <a:t>«Родители современных детей раннего и дошкольного возраста: проблемы, запросы, ресурсы»</a:t>
            </a:r>
            <a:endParaRPr lang="ru-RU" sz="4800" kern="0" spc="300" dirty="0">
              <a:solidFill>
                <a:srgbClr val="F29CAB"/>
              </a:solidFill>
              <a:latin typeface="+mn-lt"/>
              <a:cs typeface="Tahoma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6303" y="1572768"/>
            <a:ext cx="4541927" cy="6702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600200" y="3771900"/>
            <a:ext cx="9002713" cy="4541838"/>
          </a:xfrm>
        </p:spPr>
        <p:txBody>
          <a:bodyPr>
            <a:no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3600" dirty="0">
                <a:cs typeface="Times New Roman" panose="02020603050405020304" pitchFamily="18" charset="0"/>
              </a:rPr>
              <a:t>Педагогическая запущенность и другие негативные стили воспитания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3600" dirty="0">
                <a:cs typeface="Times New Roman" panose="02020603050405020304" pitchFamily="18" charset="0"/>
              </a:rPr>
              <a:t>Социальная, материнская, эмоциональная депривация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3600" dirty="0">
                <a:cs typeface="Times New Roman" panose="02020603050405020304" pitchFamily="18" charset="0"/>
              </a:rPr>
              <a:t>Послеродовая депрессия матери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3600" dirty="0">
                <a:cs typeface="Times New Roman" panose="02020603050405020304" pitchFamily="18" charset="0"/>
              </a:rPr>
              <a:t>Стрессы, психотравмы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3600" dirty="0">
                <a:cs typeface="Times New Roman" panose="02020603050405020304" pitchFamily="18" charset="0"/>
              </a:rPr>
              <a:t>Бедная в сенсорном отношении среда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3600" dirty="0">
                <a:cs typeface="Times New Roman" panose="02020603050405020304" pitchFamily="18" charset="0"/>
              </a:rPr>
              <a:t>Синдром госпитализма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ru-RU" sz="2532" dirty="0"/>
          </a:p>
        </p:txBody>
      </p:sp>
      <p:sp>
        <p:nvSpPr>
          <p:cNvPr id="16387" name="Заголовок 1"/>
          <p:cNvSpPr txBox="1">
            <a:spLocks noChangeArrowheads="1"/>
          </p:cNvSpPr>
          <p:nvPr/>
        </p:nvSpPr>
        <p:spPr bwMode="auto">
          <a:xfrm>
            <a:off x="2286001" y="1576388"/>
            <a:ext cx="12949238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Факторы отклоняющегося развития функционального </a:t>
            </a:r>
          </a:p>
          <a:p>
            <a:pPr algn="ctr" eaLnBrk="1" hangingPunct="1"/>
            <a:r>
              <a:rPr lang="ru-RU" altLang="ru-RU" sz="3600" b="1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и социально-психологического характера:</a:t>
            </a:r>
          </a:p>
        </p:txBody>
      </p:sp>
      <p:pic>
        <p:nvPicPr>
          <p:cNvPr id="16388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3771900"/>
            <a:ext cx="4648199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81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236EFD-5FF7-EBB3-54EC-C3A13194F5D8}"/>
              </a:ext>
            </a:extLst>
          </p:cNvPr>
          <p:cNvSpPr txBox="1"/>
          <p:nvPr/>
        </p:nvSpPr>
        <p:spPr>
          <a:xfrm>
            <a:off x="1905000" y="2705100"/>
            <a:ext cx="14173200" cy="601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defTabSz="1371600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ru-RU" sz="34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Надежная </a:t>
            </a:r>
            <a:r>
              <a:rPr lang="ru-RU" sz="3400" u="sng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привязанность</a:t>
            </a:r>
            <a:r>
              <a:rPr lang="ru-RU" sz="34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и достаточное </a:t>
            </a:r>
            <a:r>
              <a:rPr lang="ru-RU" sz="3400" u="sng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эмоциональное взаимодействие</a:t>
            </a:r>
            <a:r>
              <a:rPr lang="ru-RU" sz="34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ru-RU" sz="34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Организация адекватной </a:t>
            </a:r>
            <a:r>
              <a:rPr lang="ru-RU" sz="3400" u="sng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среды </a:t>
            </a:r>
            <a:r>
              <a:rPr lang="ru-RU" sz="34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(психологической, предметной, речевой);</a:t>
            </a:r>
          </a:p>
          <a:p>
            <a:pPr marL="514350" indent="-514350" defTabSz="1371600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ru-RU" sz="34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Совместная </a:t>
            </a:r>
            <a:r>
              <a:rPr lang="ru-RU" sz="3400" u="sng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деятельность</a:t>
            </a:r>
            <a:r>
              <a:rPr lang="ru-RU" sz="34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, сообразная возрасту и </a:t>
            </a:r>
            <a:r>
              <a:rPr lang="ru-RU" sz="3400" u="sng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общение</a:t>
            </a:r>
            <a:r>
              <a:rPr lang="ru-RU" sz="34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;</a:t>
            </a:r>
          </a:p>
          <a:p>
            <a:pPr marL="514350" indent="-514350" defTabSz="1371600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ru-RU" sz="34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Создание и подкрепление </a:t>
            </a:r>
            <a:r>
              <a:rPr lang="ru-RU" sz="3400" u="sng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мотива</a:t>
            </a:r>
            <a:r>
              <a:rPr lang="ru-RU" sz="34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для детской коммуникации;</a:t>
            </a:r>
          </a:p>
          <a:p>
            <a:pPr marL="514350" indent="-514350" defTabSz="1371600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ru-RU" sz="34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Контроль за состоянием </a:t>
            </a:r>
            <a:r>
              <a:rPr lang="ru-RU" sz="3400" u="sng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здоровья, питания, режима</a:t>
            </a:r>
            <a:r>
              <a:rPr lang="ru-RU" sz="34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;</a:t>
            </a:r>
          </a:p>
          <a:p>
            <a:pPr marL="514350" indent="-514350" defTabSz="1371600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ru-RU" sz="34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Продуманная </a:t>
            </a:r>
            <a:r>
              <a:rPr lang="ru-RU" sz="3400" u="sng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организации детской активности </a:t>
            </a:r>
            <a:r>
              <a:rPr lang="ru-RU" sz="34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в период бодрствования;</a:t>
            </a:r>
          </a:p>
          <a:p>
            <a:pPr marL="514350" indent="-514350" defTabSz="1371600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ru-RU" sz="3400" u="sng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Соответствие</a:t>
            </a:r>
            <a:r>
              <a:rPr lang="ru-RU" sz="34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режима дня и </a:t>
            </a:r>
            <a:r>
              <a:rPr lang="ru-RU" sz="3400" u="sng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нагрузок</a:t>
            </a:r>
            <a:r>
              <a:rPr lang="ru-RU" sz="34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возрасту и особенностям здоровья и психики ребенка.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F2B0E8-D067-D202-7DCC-8515F013E13F}"/>
              </a:ext>
            </a:extLst>
          </p:cNvPr>
          <p:cNvSpPr txBox="1"/>
          <p:nvPr/>
        </p:nvSpPr>
        <p:spPr>
          <a:xfrm>
            <a:off x="3200400" y="1485900"/>
            <a:ext cx="6738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родителей </a:t>
            </a:r>
            <a:r>
              <a:rPr lang="ru-RU" sz="4000" b="1" dirty="0">
                <a:solidFill>
                  <a:srgbClr val="FFFF99"/>
                </a:solidFill>
                <a:latin typeface="+mj-lt"/>
                <a:cs typeface="Times New Roman" panose="02020603050405020304" pitchFamily="18" charset="0"/>
              </a:rPr>
              <a:t>требуется</a:t>
            </a:r>
            <a:r>
              <a:rPr lang="ru-RU" sz="40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1447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1A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3"/>
            <a:ext cx="2931160" cy="1437640"/>
          </a:xfrm>
          <a:custGeom>
            <a:avLst/>
            <a:gdLst/>
            <a:ahLst/>
            <a:cxnLst/>
            <a:rect l="l" t="t" r="r" b="b"/>
            <a:pathLst>
              <a:path w="2931160" h="1437640">
                <a:moveTo>
                  <a:pt x="2929378" y="0"/>
                </a:moveTo>
                <a:lnTo>
                  <a:pt x="2930939" y="30087"/>
                </a:lnTo>
                <a:lnTo>
                  <a:pt x="2931107" y="69981"/>
                </a:lnTo>
                <a:lnTo>
                  <a:pt x="2929405" y="109440"/>
                </a:lnTo>
                <a:lnTo>
                  <a:pt x="2925881" y="148428"/>
                </a:lnTo>
                <a:lnTo>
                  <a:pt x="2920587" y="186911"/>
                </a:lnTo>
                <a:lnTo>
                  <a:pt x="2913572" y="224853"/>
                </a:lnTo>
                <a:lnTo>
                  <a:pt x="2904888" y="262219"/>
                </a:lnTo>
                <a:lnTo>
                  <a:pt x="2894585" y="298974"/>
                </a:lnTo>
                <a:lnTo>
                  <a:pt x="2869322" y="370509"/>
                </a:lnTo>
                <a:lnTo>
                  <a:pt x="2838188" y="439175"/>
                </a:lnTo>
                <a:lnTo>
                  <a:pt x="2801584" y="504693"/>
                </a:lnTo>
                <a:lnTo>
                  <a:pt x="2759915" y="566778"/>
                </a:lnTo>
                <a:lnTo>
                  <a:pt x="2713585" y="625151"/>
                </a:lnTo>
                <a:lnTo>
                  <a:pt x="2662995" y="679528"/>
                </a:lnTo>
                <a:lnTo>
                  <a:pt x="2608551" y="729629"/>
                </a:lnTo>
                <a:lnTo>
                  <a:pt x="2550654" y="775171"/>
                </a:lnTo>
                <a:lnTo>
                  <a:pt x="2489709" y="815872"/>
                </a:lnTo>
                <a:lnTo>
                  <a:pt x="2426118" y="851452"/>
                </a:lnTo>
                <a:lnTo>
                  <a:pt x="2360286" y="881627"/>
                </a:lnTo>
                <a:lnTo>
                  <a:pt x="2292614" y="906116"/>
                </a:lnTo>
                <a:lnTo>
                  <a:pt x="2223508" y="924637"/>
                </a:lnTo>
                <a:lnTo>
                  <a:pt x="2153370" y="936909"/>
                </a:lnTo>
                <a:lnTo>
                  <a:pt x="2082603" y="942650"/>
                </a:lnTo>
                <a:lnTo>
                  <a:pt x="2047110" y="942983"/>
                </a:lnTo>
                <a:lnTo>
                  <a:pt x="2011612" y="941578"/>
                </a:lnTo>
                <a:lnTo>
                  <a:pt x="1940798" y="933410"/>
                </a:lnTo>
                <a:lnTo>
                  <a:pt x="1870566" y="917866"/>
                </a:lnTo>
                <a:lnTo>
                  <a:pt x="1782037" y="889905"/>
                </a:lnTo>
                <a:lnTo>
                  <a:pt x="1730290" y="874506"/>
                </a:lnTo>
                <a:lnTo>
                  <a:pt x="1680499" y="860989"/>
                </a:lnTo>
                <a:lnTo>
                  <a:pt x="1632615" y="849298"/>
                </a:lnTo>
                <a:lnTo>
                  <a:pt x="1586587" y="839379"/>
                </a:lnTo>
                <a:lnTo>
                  <a:pt x="1542362" y="831179"/>
                </a:lnTo>
                <a:lnTo>
                  <a:pt x="1499891" y="824643"/>
                </a:lnTo>
                <a:lnTo>
                  <a:pt x="1459121" y="819716"/>
                </a:lnTo>
                <a:lnTo>
                  <a:pt x="1420003" y="816345"/>
                </a:lnTo>
                <a:lnTo>
                  <a:pt x="1346515" y="814050"/>
                </a:lnTo>
                <a:lnTo>
                  <a:pt x="1312042" y="815018"/>
                </a:lnTo>
                <a:lnTo>
                  <a:pt x="1247387" y="820912"/>
                </a:lnTo>
                <a:lnTo>
                  <a:pt x="1188109" y="831723"/>
                </a:lnTo>
                <a:lnTo>
                  <a:pt x="1133799" y="847015"/>
                </a:lnTo>
                <a:lnTo>
                  <a:pt x="1084050" y="866354"/>
                </a:lnTo>
                <a:lnTo>
                  <a:pt x="1038452" y="889305"/>
                </a:lnTo>
                <a:lnTo>
                  <a:pt x="996597" y="915433"/>
                </a:lnTo>
                <a:lnTo>
                  <a:pt x="958076" y="944303"/>
                </a:lnTo>
                <a:lnTo>
                  <a:pt x="922480" y="975480"/>
                </a:lnTo>
                <a:lnTo>
                  <a:pt x="889400" y="1008531"/>
                </a:lnTo>
                <a:lnTo>
                  <a:pt x="858428" y="1043018"/>
                </a:lnTo>
                <a:lnTo>
                  <a:pt x="829156" y="1078509"/>
                </a:lnTo>
                <a:lnTo>
                  <a:pt x="801173" y="1114569"/>
                </a:lnTo>
                <a:lnTo>
                  <a:pt x="774072" y="1150761"/>
                </a:lnTo>
                <a:lnTo>
                  <a:pt x="747444" y="1186653"/>
                </a:lnTo>
                <a:lnTo>
                  <a:pt x="734179" y="1204350"/>
                </a:lnTo>
                <a:lnTo>
                  <a:pt x="707494" y="1238974"/>
                </a:lnTo>
                <a:lnTo>
                  <a:pt x="680260" y="1272209"/>
                </a:lnTo>
                <a:lnTo>
                  <a:pt x="652068" y="1303622"/>
                </a:lnTo>
                <a:lnTo>
                  <a:pt x="622509" y="1332777"/>
                </a:lnTo>
                <a:lnTo>
                  <a:pt x="591175" y="1359238"/>
                </a:lnTo>
                <a:lnTo>
                  <a:pt x="557658" y="1382573"/>
                </a:lnTo>
                <a:lnTo>
                  <a:pt x="521548" y="1402345"/>
                </a:lnTo>
                <a:lnTo>
                  <a:pt x="482436" y="1418120"/>
                </a:lnTo>
                <a:lnTo>
                  <a:pt x="439914" y="1429462"/>
                </a:lnTo>
                <a:lnTo>
                  <a:pt x="393574" y="1435939"/>
                </a:lnTo>
                <a:lnTo>
                  <a:pt x="368844" y="1437216"/>
                </a:lnTo>
                <a:lnTo>
                  <a:pt x="343006" y="1437113"/>
                </a:lnTo>
                <a:lnTo>
                  <a:pt x="287802" y="1432551"/>
                </a:lnTo>
                <a:lnTo>
                  <a:pt x="227552" y="1421819"/>
                </a:lnTo>
                <a:lnTo>
                  <a:pt x="161849" y="1404480"/>
                </a:lnTo>
                <a:lnTo>
                  <a:pt x="90284" y="1380100"/>
                </a:lnTo>
                <a:lnTo>
                  <a:pt x="47617" y="1363201"/>
                </a:lnTo>
                <a:lnTo>
                  <a:pt x="6482" y="1345163"/>
                </a:lnTo>
                <a:lnTo>
                  <a:pt x="0" y="0"/>
                </a:lnTo>
                <a:lnTo>
                  <a:pt x="2929378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 rot="16200000">
            <a:off x="-1824756" y="4485676"/>
            <a:ext cx="6041240" cy="147732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99"/>
                </a:solidFill>
                <a:latin typeface="+mj-lt"/>
              </a:rPr>
              <a:t>Проблемы семьи ребенка с ОВЗ</a:t>
            </a:r>
            <a:endParaRPr lang="ru-RU" sz="4800" dirty="0">
              <a:solidFill>
                <a:srgbClr val="FFFF99"/>
              </a:solidFill>
              <a:latin typeface="+mj-lt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322730" y="9012635"/>
            <a:ext cx="990600" cy="879283"/>
          </a:xfrm>
          <a:prstGeom prst="flowChartConnector">
            <a:avLst/>
          </a:prstGeom>
          <a:solidFill>
            <a:srgbClr val="F29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358A0F52-1BC8-7FF7-E90B-F13B74F099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4744309"/>
              </p:ext>
            </p:extLst>
          </p:nvPr>
        </p:nvGraphicFramePr>
        <p:xfrm>
          <a:off x="1461098" y="1871540"/>
          <a:ext cx="16522102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302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овина рамки 2"/>
          <p:cNvSpPr/>
          <p:nvPr/>
        </p:nvSpPr>
        <p:spPr>
          <a:xfrm rot="10800000">
            <a:off x="9296400" y="1485900"/>
            <a:ext cx="914400" cy="2057400"/>
          </a:xfrm>
          <a:prstGeom prst="halfFrame">
            <a:avLst/>
          </a:prstGeom>
          <a:solidFill>
            <a:srgbClr val="F29CAB"/>
          </a:solidFill>
          <a:ln>
            <a:solidFill>
              <a:srgbClr val="F29C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оловина рамки 3"/>
          <p:cNvSpPr/>
          <p:nvPr/>
        </p:nvSpPr>
        <p:spPr>
          <a:xfrm>
            <a:off x="4142454" y="1485900"/>
            <a:ext cx="914400" cy="2057400"/>
          </a:xfrm>
          <a:prstGeom prst="halfFrame">
            <a:avLst/>
          </a:prstGeom>
          <a:solidFill>
            <a:srgbClr val="F29CAB"/>
          </a:solidFill>
          <a:ln>
            <a:solidFill>
              <a:srgbClr val="F29C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object 3"/>
          <p:cNvSpPr/>
          <p:nvPr/>
        </p:nvSpPr>
        <p:spPr>
          <a:xfrm rot="16200000">
            <a:off x="664210" y="-675416"/>
            <a:ext cx="2199640" cy="3528060"/>
          </a:xfrm>
          <a:custGeom>
            <a:avLst/>
            <a:gdLst/>
            <a:ahLst/>
            <a:cxnLst/>
            <a:rect l="l" t="t" r="r" b="b"/>
            <a:pathLst>
              <a:path w="2199640" h="3528060">
                <a:moveTo>
                  <a:pt x="2199525" y="3386562"/>
                </a:moveTo>
                <a:lnTo>
                  <a:pt x="2136469" y="3415166"/>
                </a:lnTo>
                <a:lnTo>
                  <a:pt x="2091803" y="3433334"/>
                </a:lnTo>
                <a:lnTo>
                  <a:pt x="2047369" y="3449811"/>
                </a:lnTo>
                <a:lnTo>
                  <a:pt x="2003184" y="3464624"/>
                </a:lnTo>
                <a:lnTo>
                  <a:pt x="1959260" y="3477800"/>
                </a:lnTo>
                <a:lnTo>
                  <a:pt x="1915613" y="3489367"/>
                </a:lnTo>
                <a:lnTo>
                  <a:pt x="1872258" y="3499351"/>
                </a:lnTo>
                <a:lnTo>
                  <a:pt x="1829209" y="3507780"/>
                </a:lnTo>
                <a:lnTo>
                  <a:pt x="1786481" y="3514680"/>
                </a:lnTo>
                <a:lnTo>
                  <a:pt x="1744088" y="3520079"/>
                </a:lnTo>
                <a:lnTo>
                  <a:pt x="1702045" y="3524003"/>
                </a:lnTo>
                <a:lnTo>
                  <a:pt x="1660367" y="3526480"/>
                </a:lnTo>
                <a:lnTo>
                  <a:pt x="1619068" y="3527537"/>
                </a:lnTo>
                <a:lnTo>
                  <a:pt x="1578163" y="3527200"/>
                </a:lnTo>
                <a:lnTo>
                  <a:pt x="1537667" y="3525497"/>
                </a:lnTo>
                <a:lnTo>
                  <a:pt x="1497593" y="3522455"/>
                </a:lnTo>
                <a:lnTo>
                  <a:pt x="1457958" y="3518100"/>
                </a:lnTo>
                <a:lnTo>
                  <a:pt x="1418776" y="3512461"/>
                </a:lnTo>
                <a:lnTo>
                  <a:pt x="1380060" y="3505563"/>
                </a:lnTo>
                <a:lnTo>
                  <a:pt x="1341827" y="3497434"/>
                </a:lnTo>
                <a:lnTo>
                  <a:pt x="1304090" y="3488102"/>
                </a:lnTo>
                <a:lnTo>
                  <a:pt x="1266864" y="3477592"/>
                </a:lnTo>
                <a:lnTo>
                  <a:pt x="1230164" y="3465933"/>
                </a:lnTo>
                <a:lnTo>
                  <a:pt x="1194004" y="3453151"/>
                </a:lnTo>
                <a:lnTo>
                  <a:pt x="1158399" y="3439273"/>
                </a:lnTo>
                <a:lnTo>
                  <a:pt x="1088913" y="3408337"/>
                </a:lnTo>
                <a:lnTo>
                  <a:pt x="1021823" y="3373343"/>
                </a:lnTo>
                <a:lnTo>
                  <a:pt x="957247" y="3334507"/>
                </a:lnTo>
                <a:lnTo>
                  <a:pt x="895300" y="3292045"/>
                </a:lnTo>
                <a:lnTo>
                  <a:pt x="836101" y="3246173"/>
                </a:lnTo>
                <a:lnTo>
                  <a:pt x="779766" y="3197108"/>
                </a:lnTo>
                <a:lnTo>
                  <a:pt x="726413" y="3145066"/>
                </a:lnTo>
                <a:lnTo>
                  <a:pt x="676158" y="3090263"/>
                </a:lnTo>
                <a:lnTo>
                  <a:pt x="629120" y="3032917"/>
                </a:lnTo>
                <a:lnTo>
                  <a:pt x="585414" y="2973243"/>
                </a:lnTo>
                <a:lnTo>
                  <a:pt x="545159" y="2911457"/>
                </a:lnTo>
                <a:lnTo>
                  <a:pt x="508471" y="2847776"/>
                </a:lnTo>
                <a:lnTo>
                  <a:pt x="475468" y="2782417"/>
                </a:lnTo>
                <a:lnTo>
                  <a:pt x="446266" y="2715595"/>
                </a:lnTo>
                <a:lnTo>
                  <a:pt x="420983" y="2647527"/>
                </a:lnTo>
                <a:lnTo>
                  <a:pt x="399736" y="2578430"/>
                </a:lnTo>
                <a:lnTo>
                  <a:pt x="382642" y="2508519"/>
                </a:lnTo>
                <a:lnTo>
                  <a:pt x="369818" y="2438011"/>
                </a:lnTo>
                <a:lnTo>
                  <a:pt x="361381" y="2367123"/>
                </a:lnTo>
                <a:lnTo>
                  <a:pt x="357449" y="2296071"/>
                </a:lnTo>
                <a:lnTo>
                  <a:pt x="357209" y="2260551"/>
                </a:lnTo>
                <a:lnTo>
                  <a:pt x="358139" y="2225071"/>
                </a:lnTo>
                <a:lnTo>
                  <a:pt x="363567" y="2154339"/>
                </a:lnTo>
                <a:lnTo>
                  <a:pt x="373851" y="2084093"/>
                </a:lnTo>
                <a:lnTo>
                  <a:pt x="389109" y="2014547"/>
                </a:lnTo>
                <a:lnTo>
                  <a:pt x="409456" y="1945920"/>
                </a:lnTo>
                <a:lnTo>
                  <a:pt x="435011" y="1878426"/>
                </a:lnTo>
                <a:lnTo>
                  <a:pt x="473259" y="1793806"/>
                </a:lnTo>
                <a:lnTo>
                  <a:pt x="495225" y="1743690"/>
                </a:lnTo>
                <a:lnTo>
                  <a:pt x="515707" y="1694802"/>
                </a:lnTo>
                <a:lnTo>
                  <a:pt x="534733" y="1647119"/>
                </a:lnTo>
                <a:lnTo>
                  <a:pt x="552332" y="1600620"/>
                </a:lnTo>
                <a:lnTo>
                  <a:pt x="568535" y="1555283"/>
                </a:lnTo>
                <a:lnTo>
                  <a:pt x="583371" y="1511086"/>
                </a:lnTo>
                <a:lnTo>
                  <a:pt x="596868" y="1468007"/>
                </a:lnTo>
                <a:lnTo>
                  <a:pt x="609057" y="1426025"/>
                </a:lnTo>
                <a:lnTo>
                  <a:pt x="619966" y="1385117"/>
                </a:lnTo>
                <a:lnTo>
                  <a:pt x="629625" y="1345261"/>
                </a:lnTo>
                <a:lnTo>
                  <a:pt x="638063" y="1306436"/>
                </a:lnTo>
                <a:lnTo>
                  <a:pt x="645310" y="1268619"/>
                </a:lnTo>
                <a:lnTo>
                  <a:pt x="656347" y="1195925"/>
                </a:lnTo>
                <a:lnTo>
                  <a:pt x="662971" y="1127002"/>
                </a:lnTo>
                <a:lnTo>
                  <a:pt x="665416" y="1061677"/>
                </a:lnTo>
                <a:lnTo>
                  <a:pt x="665145" y="1030308"/>
                </a:lnTo>
                <a:lnTo>
                  <a:pt x="661762" y="970050"/>
                </a:lnTo>
                <a:lnTo>
                  <a:pt x="654788" y="912950"/>
                </a:lnTo>
                <a:lnTo>
                  <a:pt x="644457" y="858834"/>
                </a:lnTo>
                <a:lnTo>
                  <a:pt x="631004" y="807527"/>
                </a:lnTo>
                <a:lnTo>
                  <a:pt x="614664" y="758854"/>
                </a:lnTo>
                <a:lnTo>
                  <a:pt x="595672" y="712639"/>
                </a:lnTo>
                <a:lnTo>
                  <a:pt x="574261" y="668708"/>
                </a:lnTo>
                <a:lnTo>
                  <a:pt x="550668" y="626884"/>
                </a:lnTo>
                <a:lnTo>
                  <a:pt x="525127" y="586994"/>
                </a:lnTo>
                <a:lnTo>
                  <a:pt x="497872" y="548862"/>
                </a:lnTo>
                <a:lnTo>
                  <a:pt x="469139" y="512313"/>
                </a:lnTo>
                <a:lnTo>
                  <a:pt x="439163" y="477171"/>
                </a:lnTo>
                <a:lnTo>
                  <a:pt x="408177" y="443261"/>
                </a:lnTo>
                <a:lnTo>
                  <a:pt x="376417" y="410409"/>
                </a:lnTo>
                <a:lnTo>
                  <a:pt x="344118" y="378440"/>
                </a:lnTo>
                <a:lnTo>
                  <a:pt x="311515" y="347177"/>
                </a:lnTo>
                <a:lnTo>
                  <a:pt x="278842" y="316447"/>
                </a:lnTo>
                <a:lnTo>
                  <a:pt x="246333" y="286073"/>
                </a:lnTo>
                <a:lnTo>
                  <a:pt x="230214" y="270965"/>
                </a:lnTo>
                <a:lnTo>
                  <a:pt x="198394" y="240798"/>
                </a:lnTo>
                <a:lnTo>
                  <a:pt x="167325" y="210550"/>
                </a:lnTo>
                <a:lnTo>
                  <a:pt x="137244" y="180046"/>
                </a:lnTo>
                <a:lnTo>
                  <a:pt x="108383" y="149110"/>
                </a:lnTo>
                <a:lnTo>
                  <a:pt x="80980" y="117569"/>
                </a:lnTo>
                <a:lnTo>
                  <a:pt x="55267" y="85245"/>
                </a:lnTo>
                <a:lnTo>
                  <a:pt x="31481" y="51965"/>
                </a:lnTo>
                <a:lnTo>
                  <a:pt x="9855" y="17553"/>
                </a:lnTo>
                <a:lnTo>
                  <a:pt x="0" y="0"/>
                </a:lnTo>
                <a:lnTo>
                  <a:pt x="2199525" y="0"/>
                </a:lnTo>
                <a:lnTo>
                  <a:pt x="2199525" y="3386562"/>
                </a:lnTo>
                <a:close/>
              </a:path>
            </a:pathLst>
          </a:custGeom>
          <a:solidFill>
            <a:srgbClr val="91A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/>
        </p:nvSpPr>
        <p:spPr>
          <a:xfrm rot="5400000">
            <a:off x="15424150" y="7417247"/>
            <a:ext cx="2199640" cy="3528060"/>
          </a:xfrm>
          <a:custGeom>
            <a:avLst/>
            <a:gdLst/>
            <a:ahLst/>
            <a:cxnLst/>
            <a:rect l="l" t="t" r="r" b="b"/>
            <a:pathLst>
              <a:path w="2199640" h="3528060">
                <a:moveTo>
                  <a:pt x="2199525" y="3386562"/>
                </a:moveTo>
                <a:lnTo>
                  <a:pt x="2136469" y="3415166"/>
                </a:lnTo>
                <a:lnTo>
                  <a:pt x="2091803" y="3433334"/>
                </a:lnTo>
                <a:lnTo>
                  <a:pt x="2047369" y="3449811"/>
                </a:lnTo>
                <a:lnTo>
                  <a:pt x="2003184" y="3464624"/>
                </a:lnTo>
                <a:lnTo>
                  <a:pt x="1959260" y="3477800"/>
                </a:lnTo>
                <a:lnTo>
                  <a:pt x="1915613" y="3489367"/>
                </a:lnTo>
                <a:lnTo>
                  <a:pt x="1872258" y="3499351"/>
                </a:lnTo>
                <a:lnTo>
                  <a:pt x="1829209" y="3507780"/>
                </a:lnTo>
                <a:lnTo>
                  <a:pt x="1786481" y="3514680"/>
                </a:lnTo>
                <a:lnTo>
                  <a:pt x="1744088" y="3520079"/>
                </a:lnTo>
                <a:lnTo>
                  <a:pt x="1702045" y="3524003"/>
                </a:lnTo>
                <a:lnTo>
                  <a:pt x="1660367" y="3526480"/>
                </a:lnTo>
                <a:lnTo>
                  <a:pt x="1619068" y="3527537"/>
                </a:lnTo>
                <a:lnTo>
                  <a:pt x="1578163" y="3527200"/>
                </a:lnTo>
                <a:lnTo>
                  <a:pt x="1537667" y="3525497"/>
                </a:lnTo>
                <a:lnTo>
                  <a:pt x="1497593" y="3522455"/>
                </a:lnTo>
                <a:lnTo>
                  <a:pt x="1457958" y="3518100"/>
                </a:lnTo>
                <a:lnTo>
                  <a:pt x="1418776" y="3512461"/>
                </a:lnTo>
                <a:lnTo>
                  <a:pt x="1380060" y="3505563"/>
                </a:lnTo>
                <a:lnTo>
                  <a:pt x="1341827" y="3497434"/>
                </a:lnTo>
                <a:lnTo>
                  <a:pt x="1304090" y="3488102"/>
                </a:lnTo>
                <a:lnTo>
                  <a:pt x="1266864" y="3477592"/>
                </a:lnTo>
                <a:lnTo>
                  <a:pt x="1230164" y="3465933"/>
                </a:lnTo>
                <a:lnTo>
                  <a:pt x="1194004" y="3453151"/>
                </a:lnTo>
                <a:lnTo>
                  <a:pt x="1158399" y="3439273"/>
                </a:lnTo>
                <a:lnTo>
                  <a:pt x="1088913" y="3408337"/>
                </a:lnTo>
                <a:lnTo>
                  <a:pt x="1021823" y="3373343"/>
                </a:lnTo>
                <a:lnTo>
                  <a:pt x="957247" y="3334507"/>
                </a:lnTo>
                <a:lnTo>
                  <a:pt x="895300" y="3292045"/>
                </a:lnTo>
                <a:lnTo>
                  <a:pt x="836101" y="3246173"/>
                </a:lnTo>
                <a:lnTo>
                  <a:pt x="779766" y="3197108"/>
                </a:lnTo>
                <a:lnTo>
                  <a:pt x="726413" y="3145066"/>
                </a:lnTo>
                <a:lnTo>
                  <a:pt x="676158" y="3090263"/>
                </a:lnTo>
                <a:lnTo>
                  <a:pt x="629120" y="3032917"/>
                </a:lnTo>
                <a:lnTo>
                  <a:pt x="585414" y="2973243"/>
                </a:lnTo>
                <a:lnTo>
                  <a:pt x="545159" y="2911457"/>
                </a:lnTo>
                <a:lnTo>
                  <a:pt x="508471" y="2847776"/>
                </a:lnTo>
                <a:lnTo>
                  <a:pt x="475468" y="2782417"/>
                </a:lnTo>
                <a:lnTo>
                  <a:pt x="446266" y="2715595"/>
                </a:lnTo>
                <a:lnTo>
                  <a:pt x="420983" y="2647527"/>
                </a:lnTo>
                <a:lnTo>
                  <a:pt x="399736" y="2578430"/>
                </a:lnTo>
                <a:lnTo>
                  <a:pt x="382642" y="2508519"/>
                </a:lnTo>
                <a:lnTo>
                  <a:pt x="369818" y="2438011"/>
                </a:lnTo>
                <a:lnTo>
                  <a:pt x="361381" y="2367123"/>
                </a:lnTo>
                <a:lnTo>
                  <a:pt x="357449" y="2296071"/>
                </a:lnTo>
                <a:lnTo>
                  <a:pt x="357209" y="2260551"/>
                </a:lnTo>
                <a:lnTo>
                  <a:pt x="358139" y="2225071"/>
                </a:lnTo>
                <a:lnTo>
                  <a:pt x="363567" y="2154339"/>
                </a:lnTo>
                <a:lnTo>
                  <a:pt x="373851" y="2084093"/>
                </a:lnTo>
                <a:lnTo>
                  <a:pt x="389109" y="2014547"/>
                </a:lnTo>
                <a:lnTo>
                  <a:pt x="409456" y="1945920"/>
                </a:lnTo>
                <a:lnTo>
                  <a:pt x="435011" y="1878426"/>
                </a:lnTo>
                <a:lnTo>
                  <a:pt x="473259" y="1793806"/>
                </a:lnTo>
                <a:lnTo>
                  <a:pt x="495225" y="1743690"/>
                </a:lnTo>
                <a:lnTo>
                  <a:pt x="515707" y="1694802"/>
                </a:lnTo>
                <a:lnTo>
                  <a:pt x="534733" y="1647119"/>
                </a:lnTo>
                <a:lnTo>
                  <a:pt x="552332" y="1600620"/>
                </a:lnTo>
                <a:lnTo>
                  <a:pt x="568535" y="1555283"/>
                </a:lnTo>
                <a:lnTo>
                  <a:pt x="583371" y="1511086"/>
                </a:lnTo>
                <a:lnTo>
                  <a:pt x="596868" y="1468007"/>
                </a:lnTo>
                <a:lnTo>
                  <a:pt x="609057" y="1426025"/>
                </a:lnTo>
                <a:lnTo>
                  <a:pt x="619966" y="1385117"/>
                </a:lnTo>
                <a:lnTo>
                  <a:pt x="629625" y="1345261"/>
                </a:lnTo>
                <a:lnTo>
                  <a:pt x="638063" y="1306436"/>
                </a:lnTo>
                <a:lnTo>
                  <a:pt x="645310" y="1268619"/>
                </a:lnTo>
                <a:lnTo>
                  <a:pt x="656347" y="1195925"/>
                </a:lnTo>
                <a:lnTo>
                  <a:pt x="662971" y="1127002"/>
                </a:lnTo>
                <a:lnTo>
                  <a:pt x="665416" y="1061677"/>
                </a:lnTo>
                <a:lnTo>
                  <a:pt x="665145" y="1030308"/>
                </a:lnTo>
                <a:lnTo>
                  <a:pt x="661762" y="970050"/>
                </a:lnTo>
                <a:lnTo>
                  <a:pt x="654788" y="912950"/>
                </a:lnTo>
                <a:lnTo>
                  <a:pt x="644457" y="858834"/>
                </a:lnTo>
                <a:lnTo>
                  <a:pt x="631004" y="807527"/>
                </a:lnTo>
                <a:lnTo>
                  <a:pt x="614664" y="758854"/>
                </a:lnTo>
                <a:lnTo>
                  <a:pt x="595672" y="712639"/>
                </a:lnTo>
                <a:lnTo>
                  <a:pt x="574261" y="668708"/>
                </a:lnTo>
                <a:lnTo>
                  <a:pt x="550668" y="626884"/>
                </a:lnTo>
                <a:lnTo>
                  <a:pt x="525127" y="586994"/>
                </a:lnTo>
                <a:lnTo>
                  <a:pt x="497872" y="548862"/>
                </a:lnTo>
                <a:lnTo>
                  <a:pt x="469139" y="512313"/>
                </a:lnTo>
                <a:lnTo>
                  <a:pt x="439163" y="477171"/>
                </a:lnTo>
                <a:lnTo>
                  <a:pt x="408177" y="443261"/>
                </a:lnTo>
                <a:lnTo>
                  <a:pt x="376417" y="410409"/>
                </a:lnTo>
                <a:lnTo>
                  <a:pt x="344118" y="378440"/>
                </a:lnTo>
                <a:lnTo>
                  <a:pt x="311515" y="347177"/>
                </a:lnTo>
                <a:lnTo>
                  <a:pt x="278842" y="316447"/>
                </a:lnTo>
                <a:lnTo>
                  <a:pt x="246333" y="286073"/>
                </a:lnTo>
                <a:lnTo>
                  <a:pt x="230214" y="270965"/>
                </a:lnTo>
                <a:lnTo>
                  <a:pt x="198394" y="240798"/>
                </a:lnTo>
                <a:lnTo>
                  <a:pt x="167325" y="210550"/>
                </a:lnTo>
                <a:lnTo>
                  <a:pt x="137244" y="180046"/>
                </a:lnTo>
                <a:lnTo>
                  <a:pt x="108383" y="149110"/>
                </a:lnTo>
                <a:lnTo>
                  <a:pt x="80980" y="117569"/>
                </a:lnTo>
                <a:lnTo>
                  <a:pt x="55267" y="85245"/>
                </a:lnTo>
                <a:lnTo>
                  <a:pt x="31481" y="51965"/>
                </a:lnTo>
                <a:lnTo>
                  <a:pt x="9855" y="17553"/>
                </a:lnTo>
                <a:lnTo>
                  <a:pt x="0" y="0"/>
                </a:lnTo>
                <a:lnTo>
                  <a:pt x="2199525" y="0"/>
                </a:lnTo>
                <a:lnTo>
                  <a:pt x="2199525" y="3386562"/>
                </a:lnTo>
                <a:close/>
              </a:path>
            </a:pathLst>
          </a:custGeom>
          <a:solidFill>
            <a:srgbClr val="F29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 txBox="1">
            <a:spLocks/>
          </p:cNvSpPr>
          <p:nvPr/>
        </p:nvSpPr>
        <p:spPr>
          <a:xfrm>
            <a:off x="2852724" y="2085205"/>
            <a:ext cx="888207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7000" b="1" i="0">
                <a:solidFill>
                  <a:srgbClr val="324A99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4800" kern="0" spc="295" dirty="0" smtClean="0">
                <a:latin typeface="+mj-lt"/>
                <a:cs typeface="Tahoma"/>
              </a:rPr>
              <a:t>Запросы семьи:</a:t>
            </a:r>
            <a:endParaRPr lang="ru-RU" sz="4800" kern="0" spc="405" dirty="0">
              <a:latin typeface="+mj-lt"/>
              <a:cs typeface="Tahoma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14120389"/>
              </p:ext>
            </p:extLst>
          </p:nvPr>
        </p:nvGraphicFramePr>
        <p:xfrm>
          <a:off x="914401" y="4000500"/>
          <a:ext cx="16459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73799" y="694140"/>
            <a:ext cx="5027451" cy="29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6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4">
            <a:extLst>
              <a:ext uri="{FF2B5EF4-FFF2-40B4-BE49-F238E27FC236}">
                <a16:creationId xmlns:a16="http://schemas.microsoft.com/office/drawing/2014/main" id="{D01C36BB-FF04-7CCF-52FC-F158C40AE8D8}"/>
              </a:ext>
            </a:extLst>
          </p:cNvPr>
          <p:cNvSpPr/>
          <p:nvPr/>
        </p:nvSpPr>
        <p:spPr>
          <a:xfrm rot="5400000">
            <a:off x="1480370" y="5252442"/>
            <a:ext cx="1819979" cy="2374298"/>
          </a:xfrm>
          <a:custGeom>
            <a:avLst/>
            <a:gdLst>
              <a:gd name="connsiteX0" fmla="*/ 0 w 1266557"/>
              <a:gd name="connsiteY0" fmla="*/ 1266557 h 1266557"/>
              <a:gd name="connsiteX1" fmla="*/ 0 w 1266557"/>
              <a:gd name="connsiteY1" fmla="*/ 0 h 1266557"/>
              <a:gd name="connsiteX2" fmla="*/ 1266557 w 1266557"/>
              <a:gd name="connsiteY2" fmla="*/ 1266557 h 1266557"/>
              <a:gd name="connsiteX3" fmla="*/ 0 w 1266557"/>
              <a:gd name="connsiteY3" fmla="*/ 1266557 h 1266557"/>
              <a:gd name="connsiteX0" fmla="*/ 0 w 1266557"/>
              <a:gd name="connsiteY0" fmla="*/ 1733806 h 1733806"/>
              <a:gd name="connsiteX1" fmla="*/ 0 w 1266557"/>
              <a:gd name="connsiteY1" fmla="*/ 0 h 1733806"/>
              <a:gd name="connsiteX2" fmla="*/ 1266557 w 1266557"/>
              <a:gd name="connsiteY2" fmla="*/ 1733806 h 1733806"/>
              <a:gd name="connsiteX3" fmla="*/ 0 w 1266557"/>
              <a:gd name="connsiteY3" fmla="*/ 1733806 h 1733806"/>
              <a:gd name="connsiteX0" fmla="*/ 0 w 1266557"/>
              <a:gd name="connsiteY0" fmla="*/ 1703661 h 1703661"/>
              <a:gd name="connsiteX1" fmla="*/ 3 w 1266557"/>
              <a:gd name="connsiteY1" fmla="*/ 0 h 1703661"/>
              <a:gd name="connsiteX2" fmla="*/ 1266557 w 1266557"/>
              <a:gd name="connsiteY2" fmla="*/ 1703661 h 1703661"/>
              <a:gd name="connsiteX3" fmla="*/ 0 w 1266557"/>
              <a:gd name="connsiteY3" fmla="*/ 1703661 h 170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557" h="1703661">
                <a:moveTo>
                  <a:pt x="0" y="1703661"/>
                </a:moveTo>
                <a:lnTo>
                  <a:pt x="3" y="0"/>
                </a:lnTo>
                <a:lnTo>
                  <a:pt x="1266557" y="1703661"/>
                </a:lnTo>
                <a:lnTo>
                  <a:pt x="0" y="1703661"/>
                </a:lnTo>
                <a:close/>
              </a:path>
            </a:pathLst>
          </a:custGeom>
          <a:solidFill>
            <a:srgbClr val="254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49" dirty="0">
              <a:solidFill>
                <a:srgbClr val="76B6F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0F54A3-BB11-ACC9-6045-70ABABF737B2}"/>
              </a:ext>
            </a:extLst>
          </p:cNvPr>
          <p:cNvSpPr txBox="1">
            <a:spLocks noChangeArrowheads="1"/>
          </p:cNvSpPr>
          <p:nvPr/>
        </p:nvSpPr>
        <p:spPr>
          <a:xfrm>
            <a:off x="9518526" y="1871152"/>
            <a:ext cx="4874793" cy="43991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810" b="1" dirty="0">
                <a:solidFill>
                  <a:srgbClr val="1F497D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altLang="ru-RU" sz="3810" b="1" dirty="0">
                <a:solidFill>
                  <a:srgbClr val="1F497D"/>
                </a:solidFill>
                <a:latin typeface="+mn-lt"/>
                <a:cs typeface="Times New Roman" panose="02020603050405020304" pitchFamily="18" charset="0"/>
              </a:rPr>
            </a:br>
            <a:endParaRPr lang="ru-RU" altLang="ru-RU" sz="3810" b="1" dirty="0">
              <a:solidFill>
                <a:srgbClr val="1F497D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E16014C-86F7-3E53-385F-B547E722375A}"/>
              </a:ext>
            </a:extLst>
          </p:cNvPr>
          <p:cNvSpPr/>
          <p:nvPr/>
        </p:nvSpPr>
        <p:spPr>
          <a:xfrm>
            <a:off x="1447800" y="1104900"/>
            <a:ext cx="6400800" cy="38651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2449"/>
              </a:spcBef>
            </a:pPr>
            <a:r>
              <a:rPr lang="ru-RU" sz="36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Чего ждут родители от специалиста (родительский запрос)?</a:t>
            </a:r>
          </a:p>
          <a:p>
            <a:pPr algn="ctr">
              <a:lnSpc>
                <a:spcPct val="90000"/>
              </a:lnSpc>
              <a:spcBef>
                <a:spcPts val="2449"/>
              </a:spcBef>
            </a:pPr>
            <a:r>
              <a:rPr lang="ru-RU" sz="36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Чего </a:t>
            </a:r>
            <a:r>
              <a:rPr lang="ru-RU" sz="36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бы хотел специалист от родителей?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A1392C-57F9-34FB-1D0C-952F69401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4070722"/>
            <a:ext cx="8986406" cy="570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8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8">
            <a:extLst>
              <a:ext uri="{FF2B5EF4-FFF2-40B4-BE49-F238E27FC236}">
                <a16:creationId xmlns:a16="http://schemas.microsoft.com/office/drawing/2014/main" id="{031889F4-BF0C-E30C-E969-F472FD2CA6E2}"/>
              </a:ext>
            </a:extLst>
          </p:cNvPr>
          <p:cNvSpPr/>
          <p:nvPr/>
        </p:nvSpPr>
        <p:spPr>
          <a:xfrm>
            <a:off x="1261604" y="949797"/>
            <a:ext cx="12344933" cy="2244906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ru-RU" sz="3300" dirty="0">
                <a:solidFill>
                  <a:prstClr val="black"/>
                </a:solidFill>
                <a:cs typeface="Times New Roman" panose="02020603050405020304" pitchFamily="18" charset="0"/>
              </a:rPr>
              <a:t>Семья - системообразующая детерминанта в социально-культурном статусе ребенка, предопределяющая его дальнейшее психофизическое и социальное развитие. </a:t>
            </a:r>
          </a:p>
        </p:txBody>
      </p:sp>
      <p:sp>
        <p:nvSpPr>
          <p:cNvPr id="10" name="Скругленный прямоугольник 5">
            <a:extLst>
              <a:ext uri="{FF2B5EF4-FFF2-40B4-BE49-F238E27FC236}">
                <a16:creationId xmlns:a16="http://schemas.microsoft.com/office/drawing/2014/main" id="{2DE6A2E3-C1FB-93BD-107A-915129192575}"/>
              </a:ext>
            </a:extLst>
          </p:cNvPr>
          <p:cNvSpPr/>
          <p:nvPr/>
        </p:nvSpPr>
        <p:spPr>
          <a:xfrm>
            <a:off x="44409" y="3771900"/>
            <a:ext cx="12233465" cy="215622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ru-RU" altLang="ru-RU" sz="3300" dirty="0">
                <a:solidFill>
                  <a:srgbClr val="002060"/>
                </a:solidFill>
                <a:cs typeface="Times New Roman" panose="02020603050405020304" pitchFamily="18" charset="0"/>
              </a:rPr>
              <a:t>Необходимо объединение всех специалистов, направленное </a:t>
            </a:r>
          </a:p>
          <a:p>
            <a:pPr algn="ctr" defTabSz="1828755"/>
            <a:r>
              <a:rPr lang="ru-RU" altLang="ru-RU" sz="3300" b="1" dirty="0">
                <a:solidFill>
                  <a:srgbClr val="002060"/>
                </a:solidFill>
                <a:cs typeface="Times New Roman" panose="02020603050405020304" pitchFamily="18" charset="0"/>
              </a:rPr>
              <a:t>не на подмену семьи</a:t>
            </a:r>
            <a:r>
              <a:rPr lang="ru-RU" altLang="ru-RU" sz="3300" dirty="0">
                <a:solidFill>
                  <a:srgbClr val="002060"/>
                </a:solidFill>
                <a:cs typeface="Times New Roman" panose="02020603050405020304" pitchFamily="18" charset="0"/>
              </a:rPr>
              <a:t>, а </a:t>
            </a:r>
            <a:r>
              <a:rPr lang="ru-RU" altLang="ru-RU" sz="3300" b="1" dirty="0">
                <a:solidFill>
                  <a:srgbClr val="002060"/>
                </a:solidFill>
                <a:cs typeface="Times New Roman" panose="02020603050405020304" pitchFamily="18" charset="0"/>
              </a:rPr>
              <a:t>на</a:t>
            </a:r>
            <a:r>
              <a:rPr lang="ru-RU" altLang="ru-RU" sz="33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300" b="1" dirty="0">
                <a:solidFill>
                  <a:srgbClr val="002060"/>
                </a:solidFill>
                <a:cs typeface="Times New Roman" panose="02020603050405020304" pitchFamily="18" charset="0"/>
              </a:rPr>
              <a:t>развитие ее потенциала </a:t>
            </a:r>
            <a:r>
              <a:rPr lang="ru-RU" altLang="ru-RU" sz="3300" dirty="0">
                <a:solidFill>
                  <a:srgbClr val="002060"/>
                </a:solidFill>
                <a:cs typeface="Times New Roman" panose="02020603050405020304" pitchFamily="18" charset="0"/>
              </a:rPr>
              <a:t>и ее трансформацию в реабилитационную структуру с максимально благоприятными условиями для развития и воспитания ребенка.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F72E5912-F4B8-5CF7-AA87-C8A6AC9C2CC2}"/>
              </a:ext>
            </a:extLst>
          </p:cNvPr>
          <p:cNvSpPr/>
          <p:nvPr/>
        </p:nvSpPr>
        <p:spPr>
          <a:xfrm>
            <a:off x="5196324" y="7627776"/>
            <a:ext cx="4644516" cy="208772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ru-RU" sz="3000" b="1" dirty="0">
                <a:solidFill>
                  <a:prstClr val="white"/>
                </a:solidFill>
                <a:cs typeface="Times New Roman" panose="02020603050405020304" pitchFamily="18" charset="0"/>
              </a:rPr>
              <a:t>Детоцентрированный </a:t>
            </a:r>
          </a:p>
          <a:p>
            <a:pPr algn="ctr" defTabSz="1828755"/>
            <a:r>
              <a:rPr lang="ru-RU" sz="3000" b="1" dirty="0">
                <a:solidFill>
                  <a:prstClr val="white"/>
                </a:solidFill>
                <a:cs typeface="Times New Roman" panose="02020603050405020304" pitchFamily="18" charset="0"/>
              </a:rPr>
              <a:t>подход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B3F71D6-E8B3-640C-47C6-03B68522510F}"/>
              </a:ext>
            </a:extLst>
          </p:cNvPr>
          <p:cNvSpPr/>
          <p:nvPr/>
        </p:nvSpPr>
        <p:spPr>
          <a:xfrm>
            <a:off x="10312220" y="7951812"/>
            <a:ext cx="5503373" cy="1382688"/>
          </a:xfrm>
          <a:prstGeom prst="roundRect">
            <a:avLst/>
          </a:prstGeom>
          <a:solidFill>
            <a:srgbClr val="A1AB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ru-RU" sz="3000" b="1" dirty="0">
                <a:solidFill>
                  <a:prstClr val="white"/>
                </a:solidFill>
                <a:cs typeface="Times New Roman" panose="02020603050405020304" pitchFamily="18" charset="0"/>
              </a:rPr>
              <a:t>Семейноцентрированный подход</a:t>
            </a:r>
            <a:endParaRPr lang="ru-RU" sz="300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1838" y="1257300"/>
            <a:ext cx="34475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37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id="{3DE3D2EB-0707-4B0C-BE39-8A1F762F62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861264"/>
              </p:ext>
            </p:extLst>
          </p:nvPr>
        </p:nvGraphicFramePr>
        <p:xfrm>
          <a:off x="3095329" y="4927477"/>
          <a:ext cx="13211471" cy="4864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bject 3"/>
          <p:cNvSpPr/>
          <p:nvPr/>
        </p:nvSpPr>
        <p:spPr>
          <a:xfrm rot="16200000">
            <a:off x="-746760" y="8106349"/>
            <a:ext cx="2931160" cy="1437640"/>
          </a:xfrm>
          <a:custGeom>
            <a:avLst/>
            <a:gdLst/>
            <a:ahLst/>
            <a:cxnLst/>
            <a:rect l="l" t="t" r="r" b="b"/>
            <a:pathLst>
              <a:path w="2931160" h="1437640">
                <a:moveTo>
                  <a:pt x="2929378" y="0"/>
                </a:moveTo>
                <a:lnTo>
                  <a:pt x="2930939" y="30087"/>
                </a:lnTo>
                <a:lnTo>
                  <a:pt x="2931107" y="69981"/>
                </a:lnTo>
                <a:lnTo>
                  <a:pt x="2929405" y="109440"/>
                </a:lnTo>
                <a:lnTo>
                  <a:pt x="2925881" y="148428"/>
                </a:lnTo>
                <a:lnTo>
                  <a:pt x="2920587" y="186911"/>
                </a:lnTo>
                <a:lnTo>
                  <a:pt x="2913572" y="224853"/>
                </a:lnTo>
                <a:lnTo>
                  <a:pt x="2904888" y="262219"/>
                </a:lnTo>
                <a:lnTo>
                  <a:pt x="2894585" y="298974"/>
                </a:lnTo>
                <a:lnTo>
                  <a:pt x="2869322" y="370509"/>
                </a:lnTo>
                <a:lnTo>
                  <a:pt x="2838188" y="439175"/>
                </a:lnTo>
                <a:lnTo>
                  <a:pt x="2801584" y="504693"/>
                </a:lnTo>
                <a:lnTo>
                  <a:pt x="2759915" y="566778"/>
                </a:lnTo>
                <a:lnTo>
                  <a:pt x="2713585" y="625151"/>
                </a:lnTo>
                <a:lnTo>
                  <a:pt x="2662995" y="679528"/>
                </a:lnTo>
                <a:lnTo>
                  <a:pt x="2608551" y="729629"/>
                </a:lnTo>
                <a:lnTo>
                  <a:pt x="2550654" y="775171"/>
                </a:lnTo>
                <a:lnTo>
                  <a:pt x="2489709" y="815872"/>
                </a:lnTo>
                <a:lnTo>
                  <a:pt x="2426118" y="851452"/>
                </a:lnTo>
                <a:lnTo>
                  <a:pt x="2360286" y="881627"/>
                </a:lnTo>
                <a:lnTo>
                  <a:pt x="2292614" y="906116"/>
                </a:lnTo>
                <a:lnTo>
                  <a:pt x="2223508" y="924637"/>
                </a:lnTo>
                <a:lnTo>
                  <a:pt x="2153370" y="936909"/>
                </a:lnTo>
                <a:lnTo>
                  <a:pt x="2082603" y="942650"/>
                </a:lnTo>
                <a:lnTo>
                  <a:pt x="2047110" y="942983"/>
                </a:lnTo>
                <a:lnTo>
                  <a:pt x="2011612" y="941578"/>
                </a:lnTo>
                <a:lnTo>
                  <a:pt x="1940798" y="933410"/>
                </a:lnTo>
                <a:lnTo>
                  <a:pt x="1870566" y="917866"/>
                </a:lnTo>
                <a:lnTo>
                  <a:pt x="1782037" y="889905"/>
                </a:lnTo>
                <a:lnTo>
                  <a:pt x="1730290" y="874506"/>
                </a:lnTo>
                <a:lnTo>
                  <a:pt x="1680499" y="860989"/>
                </a:lnTo>
                <a:lnTo>
                  <a:pt x="1632615" y="849298"/>
                </a:lnTo>
                <a:lnTo>
                  <a:pt x="1586587" y="839379"/>
                </a:lnTo>
                <a:lnTo>
                  <a:pt x="1542362" y="831179"/>
                </a:lnTo>
                <a:lnTo>
                  <a:pt x="1499891" y="824643"/>
                </a:lnTo>
                <a:lnTo>
                  <a:pt x="1459121" y="819716"/>
                </a:lnTo>
                <a:lnTo>
                  <a:pt x="1420003" y="816345"/>
                </a:lnTo>
                <a:lnTo>
                  <a:pt x="1346515" y="814050"/>
                </a:lnTo>
                <a:lnTo>
                  <a:pt x="1312042" y="815018"/>
                </a:lnTo>
                <a:lnTo>
                  <a:pt x="1247387" y="820912"/>
                </a:lnTo>
                <a:lnTo>
                  <a:pt x="1188109" y="831723"/>
                </a:lnTo>
                <a:lnTo>
                  <a:pt x="1133799" y="847015"/>
                </a:lnTo>
                <a:lnTo>
                  <a:pt x="1084050" y="866354"/>
                </a:lnTo>
                <a:lnTo>
                  <a:pt x="1038452" y="889305"/>
                </a:lnTo>
                <a:lnTo>
                  <a:pt x="996597" y="915433"/>
                </a:lnTo>
                <a:lnTo>
                  <a:pt x="958076" y="944303"/>
                </a:lnTo>
                <a:lnTo>
                  <a:pt x="922480" y="975480"/>
                </a:lnTo>
                <a:lnTo>
                  <a:pt x="889400" y="1008531"/>
                </a:lnTo>
                <a:lnTo>
                  <a:pt x="858428" y="1043018"/>
                </a:lnTo>
                <a:lnTo>
                  <a:pt x="829156" y="1078509"/>
                </a:lnTo>
                <a:lnTo>
                  <a:pt x="801173" y="1114569"/>
                </a:lnTo>
                <a:lnTo>
                  <a:pt x="774072" y="1150761"/>
                </a:lnTo>
                <a:lnTo>
                  <a:pt x="747444" y="1186653"/>
                </a:lnTo>
                <a:lnTo>
                  <a:pt x="734179" y="1204350"/>
                </a:lnTo>
                <a:lnTo>
                  <a:pt x="707494" y="1238974"/>
                </a:lnTo>
                <a:lnTo>
                  <a:pt x="680260" y="1272209"/>
                </a:lnTo>
                <a:lnTo>
                  <a:pt x="652068" y="1303622"/>
                </a:lnTo>
                <a:lnTo>
                  <a:pt x="622509" y="1332777"/>
                </a:lnTo>
                <a:lnTo>
                  <a:pt x="591175" y="1359238"/>
                </a:lnTo>
                <a:lnTo>
                  <a:pt x="557658" y="1382573"/>
                </a:lnTo>
                <a:lnTo>
                  <a:pt x="521548" y="1402345"/>
                </a:lnTo>
                <a:lnTo>
                  <a:pt x="482436" y="1418120"/>
                </a:lnTo>
                <a:lnTo>
                  <a:pt x="439914" y="1429462"/>
                </a:lnTo>
                <a:lnTo>
                  <a:pt x="393574" y="1435939"/>
                </a:lnTo>
                <a:lnTo>
                  <a:pt x="368844" y="1437216"/>
                </a:lnTo>
                <a:lnTo>
                  <a:pt x="343006" y="1437113"/>
                </a:lnTo>
                <a:lnTo>
                  <a:pt x="287802" y="1432551"/>
                </a:lnTo>
                <a:lnTo>
                  <a:pt x="227552" y="1421819"/>
                </a:lnTo>
                <a:lnTo>
                  <a:pt x="161849" y="1404480"/>
                </a:lnTo>
                <a:lnTo>
                  <a:pt x="90284" y="1380100"/>
                </a:lnTo>
                <a:lnTo>
                  <a:pt x="47617" y="1363201"/>
                </a:lnTo>
                <a:lnTo>
                  <a:pt x="6482" y="1345163"/>
                </a:lnTo>
                <a:lnTo>
                  <a:pt x="0" y="0"/>
                </a:lnTo>
                <a:lnTo>
                  <a:pt x="2929378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 rot="5400000">
            <a:off x="16021942" y="8034390"/>
            <a:ext cx="3416349" cy="1088872"/>
          </a:xfrm>
          <a:custGeom>
            <a:avLst/>
            <a:gdLst/>
            <a:ahLst/>
            <a:cxnLst/>
            <a:rect l="l" t="t" r="r" b="b"/>
            <a:pathLst>
              <a:path w="6838315" h="1390015">
                <a:moveTo>
                  <a:pt x="6290687" y="913801"/>
                </a:moveTo>
                <a:lnTo>
                  <a:pt x="6244277" y="958715"/>
                </a:lnTo>
                <a:lnTo>
                  <a:pt x="6196338" y="1002496"/>
                </a:lnTo>
                <a:lnTo>
                  <a:pt x="6146768" y="1044947"/>
                </a:lnTo>
                <a:lnTo>
                  <a:pt x="6095463" y="1085872"/>
                </a:lnTo>
                <a:lnTo>
                  <a:pt x="6042320" y="1125074"/>
                </a:lnTo>
                <a:lnTo>
                  <a:pt x="5987235" y="1162356"/>
                </a:lnTo>
                <a:lnTo>
                  <a:pt x="5930106" y="1197522"/>
                </a:lnTo>
                <a:lnTo>
                  <a:pt x="5870828" y="1230374"/>
                </a:lnTo>
                <a:lnTo>
                  <a:pt x="5809300" y="1260716"/>
                </a:lnTo>
                <a:lnTo>
                  <a:pt x="5745417" y="1288351"/>
                </a:lnTo>
                <a:lnTo>
                  <a:pt x="5679076" y="1313082"/>
                </a:lnTo>
                <a:lnTo>
                  <a:pt x="5610174" y="1334714"/>
                </a:lnTo>
                <a:lnTo>
                  <a:pt x="5538608" y="1353048"/>
                </a:lnTo>
                <a:lnTo>
                  <a:pt x="5464275" y="1367889"/>
                </a:lnTo>
                <a:lnTo>
                  <a:pt x="5426038" y="1373937"/>
                </a:lnTo>
                <a:lnTo>
                  <a:pt x="5387071" y="1379039"/>
                </a:lnTo>
                <a:lnTo>
                  <a:pt x="5347360" y="1383169"/>
                </a:lnTo>
                <a:lnTo>
                  <a:pt x="5306893" y="1386302"/>
                </a:lnTo>
                <a:lnTo>
                  <a:pt x="5265656" y="1388414"/>
                </a:lnTo>
                <a:lnTo>
                  <a:pt x="5223638" y="1389481"/>
                </a:lnTo>
                <a:lnTo>
                  <a:pt x="5180824" y="1389478"/>
                </a:lnTo>
                <a:lnTo>
                  <a:pt x="5137202" y="1388380"/>
                </a:lnTo>
                <a:lnTo>
                  <a:pt x="5092759" y="1386162"/>
                </a:lnTo>
                <a:lnTo>
                  <a:pt x="5047482" y="1382801"/>
                </a:lnTo>
                <a:lnTo>
                  <a:pt x="5001359" y="1378271"/>
                </a:lnTo>
                <a:lnTo>
                  <a:pt x="4954376" y="1372548"/>
                </a:lnTo>
                <a:lnTo>
                  <a:pt x="4906521" y="1365607"/>
                </a:lnTo>
                <a:lnTo>
                  <a:pt x="4857780" y="1357424"/>
                </a:lnTo>
                <a:lnTo>
                  <a:pt x="4808140" y="1347974"/>
                </a:lnTo>
                <a:lnTo>
                  <a:pt x="4757590" y="1337233"/>
                </a:lnTo>
                <a:lnTo>
                  <a:pt x="4706115" y="1325175"/>
                </a:lnTo>
                <a:lnTo>
                  <a:pt x="4653703" y="1311777"/>
                </a:lnTo>
                <a:lnTo>
                  <a:pt x="4600341" y="1297014"/>
                </a:lnTo>
                <a:lnTo>
                  <a:pt x="4546017" y="1280860"/>
                </a:lnTo>
                <a:lnTo>
                  <a:pt x="4490716" y="1263293"/>
                </a:lnTo>
                <a:lnTo>
                  <a:pt x="4434427" y="1244286"/>
                </a:lnTo>
                <a:lnTo>
                  <a:pt x="4377136" y="1223816"/>
                </a:lnTo>
                <a:lnTo>
                  <a:pt x="4318831" y="1201857"/>
                </a:lnTo>
                <a:lnTo>
                  <a:pt x="4259498" y="1178386"/>
                </a:lnTo>
                <a:lnTo>
                  <a:pt x="4199125" y="1153377"/>
                </a:lnTo>
                <a:lnTo>
                  <a:pt x="4137698" y="1126806"/>
                </a:lnTo>
                <a:lnTo>
                  <a:pt x="4075206" y="1098649"/>
                </a:lnTo>
                <a:lnTo>
                  <a:pt x="4011634" y="1068881"/>
                </a:lnTo>
                <a:lnTo>
                  <a:pt x="3946971" y="1037477"/>
                </a:lnTo>
                <a:lnTo>
                  <a:pt x="3881203" y="1004412"/>
                </a:lnTo>
                <a:lnTo>
                  <a:pt x="3814316" y="969663"/>
                </a:lnTo>
                <a:lnTo>
                  <a:pt x="3746300" y="933204"/>
                </a:lnTo>
                <a:lnTo>
                  <a:pt x="3677139" y="895011"/>
                </a:lnTo>
                <a:lnTo>
                  <a:pt x="3606823" y="855059"/>
                </a:lnTo>
                <a:lnTo>
                  <a:pt x="3535336" y="813324"/>
                </a:lnTo>
                <a:lnTo>
                  <a:pt x="3487617" y="785663"/>
                </a:lnTo>
                <a:lnTo>
                  <a:pt x="3440555" y="759508"/>
                </a:lnTo>
                <a:lnTo>
                  <a:pt x="3394140" y="734831"/>
                </a:lnTo>
                <a:lnTo>
                  <a:pt x="3348363" y="711603"/>
                </a:lnTo>
                <a:lnTo>
                  <a:pt x="3303214" y="689796"/>
                </a:lnTo>
                <a:lnTo>
                  <a:pt x="3258686" y="669381"/>
                </a:lnTo>
                <a:lnTo>
                  <a:pt x="3214768" y="650330"/>
                </a:lnTo>
                <a:lnTo>
                  <a:pt x="3171452" y="632615"/>
                </a:lnTo>
                <a:lnTo>
                  <a:pt x="3128728" y="616206"/>
                </a:lnTo>
                <a:lnTo>
                  <a:pt x="3086587" y="601075"/>
                </a:lnTo>
                <a:lnTo>
                  <a:pt x="3045020" y="587195"/>
                </a:lnTo>
                <a:lnTo>
                  <a:pt x="3004018" y="574536"/>
                </a:lnTo>
                <a:lnTo>
                  <a:pt x="2963572" y="563070"/>
                </a:lnTo>
                <a:lnTo>
                  <a:pt x="2923672" y="552768"/>
                </a:lnTo>
                <a:lnTo>
                  <a:pt x="2884310" y="543603"/>
                </a:lnTo>
                <a:lnTo>
                  <a:pt x="2845476" y="535545"/>
                </a:lnTo>
                <a:lnTo>
                  <a:pt x="2807160" y="528566"/>
                </a:lnTo>
                <a:lnTo>
                  <a:pt x="2769355" y="522639"/>
                </a:lnTo>
                <a:lnTo>
                  <a:pt x="2695238" y="513821"/>
                </a:lnTo>
                <a:lnTo>
                  <a:pt x="2623050" y="508865"/>
                </a:lnTo>
                <a:lnTo>
                  <a:pt x="2552719" y="507543"/>
                </a:lnTo>
                <a:lnTo>
                  <a:pt x="2518226" y="508173"/>
                </a:lnTo>
                <a:lnTo>
                  <a:pt x="2450543" y="511874"/>
                </a:lnTo>
                <a:lnTo>
                  <a:pt x="2384532" y="518640"/>
                </a:lnTo>
                <a:lnTo>
                  <a:pt x="2320122" y="528242"/>
                </a:lnTo>
                <a:lnTo>
                  <a:pt x="2257238" y="540453"/>
                </a:lnTo>
                <a:lnTo>
                  <a:pt x="2195808" y="555046"/>
                </a:lnTo>
                <a:lnTo>
                  <a:pt x="2135758" y="571792"/>
                </a:lnTo>
                <a:lnTo>
                  <a:pt x="2077015" y="590465"/>
                </a:lnTo>
                <a:lnTo>
                  <a:pt x="2019506" y="610835"/>
                </a:lnTo>
                <a:lnTo>
                  <a:pt x="1963158" y="632676"/>
                </a:lnTo>
                <a:lnTo>
                  <a:pt x="1907897" y="655760"/>
                </a:lnTo>
                <a:lnTo>
                  <a:pt x="1853649" y="679859"/>
                </a:lnTo>
                <a:lnTo>
                  <a:pt x="1774020" y="717413"/>
                </a:lnTo>
                <a:lnTo>
                  <a:pt x="1721987" y="743054"/>
                </a:lnTo>
                <a:lnTo>
                  <a:pt x="1545359" y="833022"/>
                </a:lnTo>
                <a:lnTo>
                  <a:pt x="1447386" y="881876"/>
                </a:lnTo>
                <a:lnTo>
                  <a:pt x="1398969" y="904866"/>
                </a:lnTo>
                <a:lnTo>
                  <a:pt x="1350833" y="926594"/>
                </a:lnTo>
                <a:lnTo>
                  <a:pt x="1302905" y="946832"/>
                </a:lnTo>
                <a:lnTo>
                  <a:pt x="1255113" y="965354"/>
                </a:lnTo>
                <a:lnTo>
                  <a:pt x="1207381" y="981930"/>
                </a:lnTo>
                <a:lnTo>
                  <a:pt x="1159639" y="996334"/>
                </a:lnTo>
                <a:lnTo>
                  <a:pt x="1111811" y="1008338"/>
                </a:lnTo>
                <a:lnTo>
                  <a:pt x="1063826" y="1017715"/>
                </a:lnTo>
                <a:lnTo>
                  <a:pt x="1015609" y="1024235"/>
                </a:lnTo>
                <a:lnTo>
                  <a:pt x="967088" y="1027672"/>
                </a:lnTo>
                <a:lnTo>
                  <a:pt x="942690" y="1028164"/>
                </a:lnTo>
                <a:lnTo>
                  <a:pt x="918188" y="1027799"/>
                </a:lnTo>
                <a:lnTo>
                  <a:pt x="868838" y="1024386"/>
                </a:lnTo>
                <a:lnTo>
                  <a:pt x="818963" y="1017208"/>
                </a:lnTo>
                <a:lnTo>
                  <a:pt x="768491" y="1006035"/>
                </a:lnTo>
                <a:lnTo>
                  <a:pt x="717348" y="990641"/>
                </a:lnTo>
                <a:lnTo>
                  <a:pt x="665461" y="970797"/>
                </a:lnTo>
                <a:lnTo>
                  <a:pt x="612756" y="946276"/>
                </a:lnTo>
                <a:lnTo>
                  <a:pt x="559161" y="916850"/>
                </a:lnTo>
                <a:lnTo>
                  <a:pt x="504602" y="882292"/>
                </a:lnTo>
                <a:lnTo>
                  <a:pt x="449006" y="842374"/>
                </a:lnTo>
                <a:lnTo>
                  <a:pt x="392299" y="796867"/>
                </a:lnTo>
                <a:lnTo>
                  <a:pt x="334409" y="745546"/>
                </a:lnTo>
                <a:lnTo>
                  <a:pt x="304997" y="717633"/>
                </a:lnTo>
                <a:lnTo>
                  <a:pt x="273274" y="685851"/>
                </a:lnTo>
                <a:lnTo>
                  <a:pt x="243434" y="653894"/>
                </a:lnTo>
                <a:lnTo>
                  <a:pt x="215453" y="621769"/>
                </a:lnTo>
                <a:lnTo>
                  <a:pt x="189306" y="589486"/>
                </a:lnTo>
                <a:lnTo>
                  <a:pt x="164968" y="557055"/>
                </a:lnTo>
                <a:lnTo>
                  <a:pt x="142413" y="524485"/>
                </a:lnTo>
                <a:lnTo>
                  <a:pt x="121618" y="491785"/>
                </a:lnTo>
                <a:lnTo>
                  <a:pt x="85205" y="426035"/>
                </a:lnTo>
                <a:lnTo>
                  <a:pt x="55529" y="359879"/>
                </a:lnTo>
                <a:lnTo>
                  <a:pt x="32390" y="293392"/>
                </a:lnTo>
                <a:lnTo>
                  <a:pt x="15588" y="226650"/>
                </a:lnTo>
                <a:lnTo>
                  <a:pt x="4924" y="159728"/>
                </a:lnTo>
                <a:lnTo>
                  <a:pt x="198" y="92701"/>
                </a:lnTo>
                <a:lnTo>
                  <a:pt x="0" y="59171"/>
                </a:lnTo>
                <a:lnTo>
                  <a:pt x="1211" y="25643"/>
                </a:lnTo>
                <a:lnTo>
                  <a:pt x="3197" y="0"/>
                </a:lnTo>
                <a:lnTo>
                  <a:pt x="6838092" y="0"/>
                </a:lnTo>
                <a:lnTo>
                  <a:pt x="6830832" y="30971"/>
                </a:lnTo>
                <a:lnTo>
                  <a:pt x="6818188" y="78101"/>
                </a:lnTo>
                <a:lnTo>
                  <a:pt x="6803902" y="125329"/>
                </a:lnTo>
                <a:lnTo>
                  <a:pt x="6787961" y="172610"/>
                </a:lnTo>
                <a:lnTo>
                  <a:pt x="6770353" y="219896"/>
                </a:lnTo>
                <a:lnTo>
                  <a:pt x="6751065" y="267138"/>
                </a:lnTo>
                <a:lnTo>
                  <a:pt x="6730086" y="314290"/>
                </a:lnTo>
                <a:lnTo>
                  <a:pt x="6707403" y="361304"/>
                </a:lnTo>
                <a:lnTo>
                  <a:pt x="6683003" y="408132"/>
                </a:lnTo>
                <a:lnTo>
                  <a:pt x="6656875" y="454728"/>
                </a:lnTo>
                <a:lnTo>
                  <a:pt x="6629005" y="501043"/>
                </a:lnTo>
                <a:lnTo>
                  <a:pt x="6599382" y="547030"/>
                </a:lnTo>
                <a:lnTo>
                  <a:pt x="6567993" y="592642"/>
                </a:lnTo>
                <a:lnTo>
                  <a:pt x="6534826" y="637830"/>
                </a:lnTo>
                <a:lnTo>
                  <a:pt x="6499868" y="682549"/>
                </a:lnTo>
                <a:lnTo>
                  <a:pt x="6463107" y="726749"/>
                </a:lnTo>
                <a:lnTo>
                  <a:pt x="6421778" y="774228"/>
                </a:lnTo>
                <a:lnTo>
                  <a:pt x="6379334" y="821360"/>
                </a:lnTo>
                <a:lnTo>
                  <a:pt x="6335671" y="867950"/>
                </a:lnTo>
                <a:lnTo>
                  <a:pt x="6290687" y="913801"/>
                </a:lnTo>
                <a:close/>
              </a:path>
            </a:pathLst>
          </a:custGeom>
          <a:solidFill>
            <a:srgbClr val="D8D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Прямоугольник: скругленные углы 3">
            <a:extLst>
              <a:ext uri="{FF2B5EF4-FFF2-40B4-BE49-F238E27FC236}">
                <a16:creationId xmlns:a16="http://schemas.microsoft.com/office/drawing/2014/main" id="{164B5D92-66BC-CD13-2D91-10FD95FEDF65}"/>
              </a:ext>
            </a:extLst>
          </p:cNvPr>
          <p:cNvSpPr/>
          <p:nvPr/>
        </p:nvSpPr>
        <p:spPr>
          <a:xfrm>
            <a:off x="1920953" y="952500"/>
            <a:ext cx="14354471" cy="309288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Развивающий потенциал семьи огромен, т.к.: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родители больше всех заинтересованы в благополучии и успехах ребенка;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 семье он проводит больше всего времени;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неразрывна эмоциональная связь ребенка с близкими взрослыми.</a:t>
            </a:r>
          </a:p>
        </p:txBody>
      </p:sp>
    </p:spTree>
    <p:extLst>
      <p:ext uri="{BB962C8B-B14F-4D97-AF65-F5344CB8AC3E}">
        <p14:creationId xmlns:p14="http://schemas.microsoft.com/office/powerpoint/2010/main" val="156313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96753"/>
            <a:ext cx="7327068" cy="7033252"/>
          </a:xfrm>
          <a:prstGeom prst="rect">
            <a:avLst/>
          </a:prstGeom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6D3204DA-3AB1-656B-584C-14D5CC3ECC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0314009"/>
              </p:ext>
            </p:extLst>
          </p:nvPr>
        </p:nvGraphicFramePr>
        <p:xfrm>
          <a:off x="7523820" y="1255069"/>
          <a:ext cx="10045116" cy="7528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378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1A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09C88908-EEFD-151B-B60E-9FD2D5E1D301}"/>
              </a:ext>
            </a:extLst>
          </p:cNvPr>
          <p:cNvSpPr/>
          <p:nvPr/>
        </p:nvSpPr>
        <p:spPr>
          <a:xfrm>
            <a:off x="7315200" y="2552700"/>
            <a:ext cx="9906000" cy="7162801"/>
          </a:xfrm>
          <a:prstGeom prst="roundRect">
            <a:avLst>
              <a:gd name="adj" fmla="val 1101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44450" dist="97893" dir="2700000" algn="tl" rotWithShape="0">
              <a:prstClr val="black">
                <a:alpha val="29568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Ins="251999" rtlCol="0" anchor="ctr"/>
          <a:lstStyle/>
          <a:p>
            <a:pPr algn="just"/>
            <a:endParaRPr lang="ru-RU" sz="2000" dirty="0">
              <a:solidFill>
                <a:schemeClr val="tx1"/>
              </a:solidFill>
              <a:latin typeface="Museo Sans Cyrl 100" panose="02000000000000000000" pitchFamily="2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15697200" y="791543"/>
            <a:ext cx="990600" cy="879283"/>
          </a:xfrm>
          <a:prstGeom prst="flowChartConnector">
            <a:avLst/>
          </a:prstGeom>
          <a:solidFill>
            <a:srgbClr val="F29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3"/>
          <p:cNvSpPr/>
          <p:nvPr/>
        </p:nvSpPr>
        <p:spPr>
          <a:xfrm>
            <a:off x="0" y="3"/>
            <a:ext cx="2931160" cy="1437640"/>
          </a:xfrm>
          <a:custGeom>
            <a:avLst/>
            <a:gdLst/>
            <a:ahLst/>
            <a:cxnLst/>
            <a:rect l="l" t="t" r="r" b="b"/>
            <a:pathLst>
              <a:path w="2931160" h="1437640">
                <a:moveTo>
                  <a:pt x="2929378" y="0"/>
                </a:moveTo>
                <a:lnTo>
                  <a:pt x="2930939" y="30087"/>
                </a:lnTo>
                <a:lnTo>
                  <a:pt x="2931107" y="69981"/>
                </a:lnTo>
                <a:lnTo>
                  <a:pt x="2929405" y="109440"/>
                </a:lnTo>
                <a:lnTo>
                  <a:pt x="2925881" y="148428"/>
                </a:lnTo>
                <a:lnTo>
                  <a:pt x="2920587" y="186911"/>
                </a:lnTo>
                <a:lnTo>
                  <a:pt x="2913572" y="224853"/>
                </a:lnTo>
                <a:lnTo>
                  <a:pt x="2904888" y="262219"/>
                </a:lnTo>
                <a:lnTo>
                  <a:pt x="2894585" y="298974"/>
                </a:lnTo>
                <a:lnTo>
                  <a:pt x="2869322" y="370509"/>
                </a:lnTo>
                <a:lnTo>
                  <a:pt x="2838188" y="439175"/>
                </a:lnTo>
                <a:lnTo>
                  <a:pt x="2801584" y="504693"/>
                </a:lnTo>
                <a:lnTo>
                  <a:pt x="2759915" y="566778"/>
                </a:lnTo>
                <a:lnTo>
                  <a:pt x="2713585" y="625151"/>
                </a:lnTo>
                <a:lnTo>
                  <a:pt x="2662995" y="679528"/>
                </a:lnTo>
                <a:lnTo>
                  <a:pt x="2608551" y="729629"/>
                </a:lnTo>
                <a:lnTo>
                  <a:pt x="2550654" y="775171"/>
                </a:lnTo>
                <a:lnTo>
                  <a:pt x="2489709" y="815872"/>
                </a:lnTo>
                <a:lnTo>
                  <a:pt x="2426118" y="851452"/>
                </a:lnTo>
                <a:lnTo>
                  <a:pt x="2360286" y="881627"/>
                </a:lnTo>
                <a:lnTo>
                  <a:pt x="2292614" y="906116"/>
                </a:lnTo>
                <a:lnTo>
                  <a:pt x="2223508" y="924637"/>
                </a:lnTo>
                <a:lnTo>
                  <a:pt x="2153370" y="936909"/>
                </a:lnTo>
                <a:lnTo>
                  <a:pt x="2082603" y="942650"/>
                </a:lnTo>
                <a:lnTo>
                  <a:pt x="2047110" y="942983"/>
                </a:lnTo>
                <a:lnTo>
                  <a:pt x="2011612" y="941578"/>
                </a:lnTo>
                <a:lnTo>
                  <a:pt x="1940798" y="933410"/>
                </a:lnTo>
                <a:lnTo>
                  <a:pt x="1870566" y="917866"/>
                </a:lnTo>
                <a:lnTo>
                  <a:pt x="1782037" y="889905"/>
                </a:lnTo>
                <a:lnTo>
                  <a:pt x="1730290" y="874506"/>
                </a:lnTo>
                <a:lnTo>
                  <a:pt x="1680499" y="860989"/>
                </a:lnTo>
                <a:lnTo>
                  <a:pt x="1632615" y="849298"/>
                </a:lnTo>
                <a:lnTo>
                  <a:pt x="1586587" y="839379"/>
                </a:lnTo>
                <a:lnTo>
                  <a:pt x="1542362" y="831179"/>
                </a:lnTo>
                <a:lnTo>
                  <a:pt x="1499891" y="824643"/>
                </a:lnTo>
                <a:lnTo>
                  <a:pt x="1459121" y="819716"/>
                </a:lnTo>
                <a:lnTo>
                  <a:pt x="1420003" y="816345"/>
                </a:lnTo>
                <a:lnTo>
                  <a:pt x="1346515" y="814050"/>
                </a:lnTo>
                <a:lnTo>
                  <a:pt x="1312042" y="815018"/>
                </a:lnTo>
                <a:lnTo>
                  <a:pt x="1247387" y="820912"/>
                </a:lnTo>
                <a:lnTo>
                  <a:pt x="1188109" y="831723"/>
                </a:lnTo>
                <a:lnTo>
                  <a:pt x="1133799" y="847015"/>
                </a:lnTo>
                <a:lnTo>
                  <a:pt x="1084050" y="866354"/>
                </a:lnTo>
                <a:lnTo>
                  <a:pt x="1038452" y="889305"/>
                </a:lnTo>
                <a:lnTo>
                  <a:pt x="996597" y="915433"/>
                </a:lnTo>
                <a:lnTo>
                  <a:pt x="958076" y="944303"/>
                </a:lnTo>
                <a:lnTo>
                  <a:pt x="922480" y="975480"/>
                </a:lnTo>
                <a:lnTo>
                  <a:pt x="889400" y="1008531"/>
                </a:lnTo>
                <a:lnTo>
                  <a:pt x="858428" y="1043018"/>
                </a:lnTo>
                <a:lnTo>
                  <a:pt x="829156" y="1078509"/>
                </a:lnTo>
                <a:lnTo>
                  <a:pt x="801173" y="1114569"/>
                </a:lnTo>
                <a:lnTo>
                  <a:pt x="774072" y="1150761"/>
                </a:lnTo>
                <a:lnTo>
                  <a:pt x="747444" y="1186653"/>
                </a:lnTo>
                <a:lnTo>
                  <a:pt x="734179" y="1204350"/>
                </a:lnTo>
                <a:lnTo>
                  <a:pt x="707494" y="1238974"/>
                </a:lnTo>
                <a:lnTo>
                  <a:pt x="680260" y="1272209"/>
                </a:lnTo>
                <a:lnTo>
                  <a:pt x="652068" y="1303622"/>
                </a:lnTo>
                <a:lnTo>
                  <a:pt x="622509" y="1332777"/>
                </a:lnTo>
                <a:lnTo>
                  <a:pt x="591175" y="1359238"/>
                </a:lnTo>
                <a:lnTo>
                  <a:pt x="557658" y="1382573"/>
                </a:lnTo>
                <a:lnTo>
                  <a:pt x="521548" y="1402345"/>
                </a:lnTo>
                <a:lnTo>
                  <a:pt x="482436" y="1418120"/>
                </a:lnTo>
                <a:lnTo>
                  <a:pt x="439914" y="1429462"/>
                </a:lnTo>
                <a:lnTo>
                  <a:pt x="393574" y="1435939"/>
                </a:lnTo>
                <a:lnTo>
                  <a:pt x="368844" y="1437216"/>
                </a:lnTo>
                <a:lnTo>
                  <a:pt x="343006" y="1437113"/>
                </a:lnTo>
                <a:lnTo>
                  <a:pt x="287802" y="1432551"/>
                </a:lnTo>
                <a:lnTo>
                  <a:pt x="227552" y="1421819"/>
                </a:lnTo>
                <a:lnTo>
                  <a:pt x="161849" y="1404480"/>
                </a:lnTo>
                <a:lnTo>
                  <a:pt x="90284" y="1380100"/>
                </a:lnTo>
                <a:lnTo>
                  <a:pt x="47617" y="1363201"/>
                </a:lnTo>
                <a:lnTo>
                  <a:pt x="6482" y="1345163"/>
                </a:lnTo>
                <a:lnTo>
                  <a:pt x="0" y="0"/>
                </a:lnTo>
                <a:lnTo>
                  <a:pt x="2929378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068800" y="190500"/>
            <a:ext cx="838200" cy="707886"/>
          </a:xfrm>
          <a:prstGeom prst="roundRect">
            <a:avLst/>
          </a:prstGeom>
          <a:solidFill>
            <a:srgbClr val="FEF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495800" y="1003767"/>
            <a:ext cx="9220200" cy="738664"/>
          </a:xfrm>
        </p:spPr>
        <p:txBody>
          <a:bodyPr/>
          <a:lstStyle/>
          <a:p>
            <a:r>
              <a:rPr lang="ru-RU" sz="4800" dirty="0" smtClean="0">
                <a:solidFill>
                  <a:srgbClr val="FFFF99"/>
                </a:solidFill>
                <a:latin typeface="+mj-lt"/>
              </a:rPr>
              <a:t>Показатели ресурсности семьи</a:t>
            </a:r>
            <a:endParaRPr lang="ru-RU" sz="4800" dirty="0">
              <a:solidFill>
                <a:srgbClr val="FFFF99"/>
              </a:solidFill>
              <a:latin typeface="+mj-lt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C53F2F62-FA77-2498-8D76-10956BA91D71}"/>
              </a:ext>
            </a:extLst>
          </p:cNvPr>
          <p:cNvSpPr txBox="1">
            <a:spLocks/>
          </p:cNvSpPr>
          <p:nvPr/>
        </p:nvSpPr>
        <p:spPr>
          <a:xfrm>
            <a:off x="8077200" y="2798848"/>
            <a:ext cx="8718021" cy="4684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ru-RU" sz="3200" dirty="0">
                <a:cs typeface="Times New Roman" panose="02020603050405020304" pitchFamily="18" charset="0"/>
              </a:rPr>
              <a:t>состав семьи; </a:t>
            </a:r>
          </a:p>
          <a:p>
            <a:pPr marL="342900" indent="-342900" algn="l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ru-RU" sz="3200" dirty="0">
                <a:cs typeface="Times New Roman" panose="02020603050405020304" pitchFamily="18" charset="0"/>
              </a:rPr>
              <a:t>участие других членов семьи в жизни, воспитании и развитии ребенка;</a:t>
            </a:r>
          </a:p>
          <a:p>
            <a:pPr marL="342900" indent="-342900" algn="l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ru-RU" sz="3200" dirty="0">
                <a:cs typeface="Times New Roman" panose="02020603050405020304" pitchFamily="18" charset="0"/>
              </a:rPr>
              <a:t> внутрисемейные отношения; </a:t>
            </a:r>
          </a:p>
          <a:p>
            <a:pPr marL="342900" indent="-342900" algn="l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ru-RU" sz="3200" dirty="0">
                <a:cs typeface="Times New Roman" panose="02020603050405020304" pitchFamily="18" charset="0"/>
              </a:rPr>
              <a:t>эмоционально-психологическое состояние родителей;  </a:t>
            </a:r>
          </a:p>
          <a:p>
            <a:pPr marL="342900" indent="-342900" algn="l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ru-RU" sz="3200" dirty="0">
                <a:cs typeface="Times New Roman" panose="02020603050405020304" pitchFamily="18" charset="0"/>
              </a:rPr>
              <a:t>интеллектуальный и образовательный уровень родителей; </a:t>
            </a:r>
          </a:p>
          <a:p>
            <a:pPr marL="342900" indent="-342900" algn="l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ru-RU" sz="3200" dirty="0">
                <a:cs typeface="Times New Roman" panose="02020603050405020304" pitchFamily="18" charset="0"/>
              </a:rPr>
              <a:t>материальное положение семьи; </a:t>
            </a:r>
          </a:p>
          <a:p>
            <a:pPr marL="342900" indent="-342900" algn="l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ru-RU" sz="3200" dirty="0">
                <a:cs typeface="Times New Roman" panose="02020603050405020304" pitchFamily="18" charset="0"/>
              </a:rPr>
              <a:t>педагогическая компетентность родителей; </a:t>
            </a:r>
          </a:p>
          <a:p>
            <a:pPr marL="342900" indent="-342900" algn="l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ru-RU" sz="3200" dirty="0">
                <a:cs typeface="Times New Roman" panose="02020603050405020304" pitchFamily="18" charset="0"/>
              </a:rPr>
              <a:t>активность родительской позиции;</a:t>
            </a:r>
          </a:p>
          <a:p>
            <a:pPr marL="342900" indent="-342900" algn="l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ru-RU" sz="3200" dirty="0">
                <a:cs typeface="Times New Roman" panose="02020603050405020304" pitchFamily="18" charset="0"/>
              </a:rPr>
              <a:t>уровень их комплаентности; </a:t>
            </a:r>
          </a:p>
          <a:p>
            <a:pPr marL="342900" indent="-342900" algn="l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ru-RU" sz="3200" dirty="0">
                <a:cs typeface="Times New Roman" panose="02020603050405020304" pitchFamily="18" charset="0"/>
              </a:rPr>
              <a:t>успешность полученной ранее помощи.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695700"/>
            <a:ext cx="4648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2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028700"/>
            <a:ext cx="11804648" cy="838199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-6723"/>
            <a:ext cx="3416349" cy="1088872"/>
          </a:xfrm>
          <a:custGeom>
            <a:avLst/>
            <a:gdLst/>
            <a:ahLst/>
            <a:cxnLst/>
            <a:rect l="l" t="t" r="r" b="b"/>
            <a:pathLst>
              <a:path w="6838315" h="1390015">
                <a:moveTo>
                  <a:pt x="6290687" y="913801"/>
                </a:moveTo>
                <a:lnTo>
                  <a:pt x="6244277" y="958715"/>
                </a:lnTo>
                <a:lnTo>
                  <a:pt x="6196338" y="1002496"/>
                </a:lnTo>
                <a:lnTo>
                  <a:pt x="6146768" y="1044947"/>
                </a:lnTo>
                <a:lnTo>
                  <a:pt x="6095463" y="1085872"/>
                </a:lnTo>
                <a:lnTo>
                  <a:pt x="6042320" y="1125074"/>
                </a:lnTo>
                <a:lnTo>
                  <a:pt x="5987235" y="1162356"/>
                </a:lnTo>
                <a:lnTo>
                  <a:pt x="5930106" y="1197522"/>
                </a:lnTo>
                <a:lnTo>
                  <a:pt x="5870828" y="1230374"/>
                </a:lnTo>
                <a:lnTo>
                  <a:pt x="5809300" y="1260716"/>
                </a:lnTo>
                <a:lnTo>
                  <a:pt x="5745417" y="1288351"/>
                </a:lnTo>
                <a:lnTo>
                  <a:pt x="5679076" y="1313082"/>
                </a:lnTo>
                <a:lnTo>
                  <a:pt x="5610174" y="1334714"/>
                </a:lnTo>
                <a:lnTo>
                  <a:pt x="5538608" y="1353048"/>
                </a:lnTo>
                <a:lnTo>
                  <a:pt x="5464275" y="1367889"/>
                </a:lnTo>
                <a:lnTo>
                  <a:pt x="5426038" y="1373937"/>
                </a:lnTo>
                <a:lnTo>
                  <a:pt x="5387071" y="1379039"/>
                </a:lnTo>
                <a:lnTo>
                  <a:pt x="5347360" y="1383169"/>
                </a:lnTo>
                <a:lnTo>
                  <a:pt x="5306893" y="1386302"/>
                </a:lnTo>
                <a:lnTo>
                  <a:pt x="5265656" y="1388414"/>
                </a:lnTo>
                <a:lnTo>
                  <a:pt x="5223638" y="1389481"/>
                </a:lnTo>
                <a:lnTo>
                  <a:pt x="5180824" y="1389478"/>
                </a:lnTo>
                <a:lnTo>
                  <a:pt x="5137202" y="1388380"/>
                </a:lnTo>
                <a:lnTo>
                  <a:pt x="5092759" y="1386162"/>
                </a:lnTo>
                <a:lnTo>
                  <a:pt x="5047482" y="1382801"/>
                </a:lnTo>
                <a:lnTo>
                  <a:pt x="5001359" y="1378271"/>
                </a:lnTo>
                <a:lnTo>
                  <a:pt x="4954376" y="1372548"/>
                </a:lnTo>
                <a:lnTo>
                  <a:pt x="4906521" y="1365607"/>
                </a:lnTo>
                <a:lnTo>
                  <a:pt x="4857780" y="1357424"/>
                </a:lnTo>
                <a:lnTo>
                  <a:pt x="4808140" y="1347974"/>
                </a:lnTo>
                <a:lnTo>
                  <a:pt x="4757590" y="1337233"/>
                </a:lnTo>
                <a:lnTo>
                  <a:pt x="4706115" y="1325175"/>
                </a:lnTo>
                <a:lnTo>
                  <a:pt x="4653703" y="1311777"/>
                </a:lnTo>
                <a:lnTo>
                  <a:pt x="4600341" y="1297014"/>
                </a:lnTo>
                <a:lnTo>
                  <a:pt x="4546017" y="1280860"/>
                </a:lnTo>
                <a:lnTo>
                  <a:pt x="4490716" y="1263293"/>
                </a:lnTo>
                <a:lnTo>
                  <a:pt x="4434427" y="1244286"/>
                </a:lnTo>
                <a:lnTo>
                  <a:pt x="4377136" y="1223816"/>
                </a:lnTo>
                <a:lnTo>
                  <a:pt x="4318831" y="1201857"/>
                </a:lnTo>
                <a:lnTo>
                  <a:pt x="4259498" y="1178386"/>
                </a:lnTo>
                <a:lnTo>
                  <a:pt x="4199125" y="1153377"/>
                </a:lnTo>
                <a:lnTo>
                  <a:pt x="4137698" y="1126806"/>
                </a:lnTo>
                <a:lnTo>
                  <a:pt x="4075206" y="1098649"/>
                </a:lnTo>
                <a:lnTo>
                  <a:pt x="4011634" y="1068881"/>
                </a:lnTo>
                <a:lnTo>
                  <a:pt x="3946971" y="1037477"/>
                </a:lnTo>
                <a:lnTo>
                  <a:pt x="3881203" y="1004412"/>
                </a:lnTo>
                <a:lnTo>
                  <a:pt x="3814316" y="969663"/>
                </a:lnTo>
                <a:lnTo>
                  <a:pt x="3746300" y="933204"/>
                </a:lnTo>
                <a:lnTo>
                  <a:pt x="3677139" y="895011"/>
                </a:lnTo>
                <a:lnTo>
                  <a:pt x="3606823" y="855059"/>
                </a:lnTo>
                <a:lnTo>
                  <a:pt x="3535336" y="813324"/>
                </a:lnTo>
                <a:lnTo>
                  <a:pt x="3487617" y="785663"/>
                </a:lnTo>
                <a:lnTo>
                  <a:pt x="3440555" y="759508"/>
                </a:lnTo>
                <a:lnTo>
                  <a:pt x="3394140" y="734831"/>
                </a:lnTo>
                <a:lnTo>
                  <a:pt x="3348363" y="711603"/>
                </a:lnTo>
                <a:lnTo>
                  <a:pt x="3303214" y="689796"/>
                </a:lnTo>
                <a:lnTo>
                  <a:pt x="3258686" y="669381"/>
                </a:lnTo>
                <a:lnTo>
                  <a:pt x="3214768" y="650330"/>
                </a:lnTo>
                <a:lnTo>
                  <a:pt x="3171452" y="632615"/>
                </a:lnTo>
                <a:lnTo>
                  <a:pt x="3128728" y="616206"/>
                </a:lnTo>
                <a:lnTo>
                  <a:pt x="3086587" y="601075"/>
                </a:lnTo>
                <a:lnTo>
                  <a:pt x="3045020" y="587195"/>
                </a:lnTo>
                <a:lnTo>
                  <a:pt x="3004018" y="574536"/>
                </a:lnTo>
                <a:lnTo>
                  <a:pt x="2963572" y="563070"/>
                </a:lnTo>
                <a:lnTo>
                  <a:pt x="2923672" y="552768"/>
                </a:lnTo>
                <a:lnTo>
                  <a:pt x="2884310" y="543603"/>
                </a:lnTo>
                <a:lnTo>
                  <a:pt x="2845476" y="535545"/>
                </a:lnTo>
                <a:lnTo>
                  <a:pt x="2807160" y="528566"/>
                </a:lnTo>
                <a:lnTo>
                  <a:pt x="2769355" y="522639"/>
                </a:lnTo>
                <a:lnTo>
                  <a:pt x="2695238" y="513821"/>
                </a:lnTo>
                <a:lnTo>
                  <a:pt x="2623050" y="508865"/>
                </a:lnTo>
                <a:lnTo>
                  <a:pt x="2552719" y="507543"/>
                </a:lnTo>
                <a:lnTo>
                  <a:pt x="2518226" y="508173"/>
                </a:lnTo>
                <a:lnTo>
                  <a:pt x="2450543" y="511874"/>
                </a:lnTo>
                <a:lnTo>
                  <a:pt x="2384532" y="518640"/>
                </a:lnTo>
                <a:lnTo>
                  <a:pt x="2320122" y="528242"/>
                </a:lnTo>
                <a:lnTo>
                  <a:pt x="2257238" y="540453"/>
                </a:lnTo>
                <a:lnTo>
                  <a:pt x="2195808" y="555046"/>
                </a:lnTo>
                <a:lnTo>
                  <a:pt x="2135758" y="571792"/>
                </a:lnTo>
                <a:lnTo>
                  <a:pt x="2077015" y="590465"/>
                </a:lnTo>
                <a:lnTo>
                  <a:pt x="2019506" y="610835"/>
                </a:lnTo>
                <a:lnTo>
                  <a:pt x="1963158" y="632676"/>
                </a:lnTo>
                <a:lnTo>
                  <a:pt x="1907897" y="655760"/>
                </a:lnTo>
                <a:lnTo>
                  <a:pt x="1853649" y="679859"/>
                </a:lnTo>
                <a:lnTo>
                  <a:pt x="1774020" y="717413"/>
                </a:lnTo>
                <a:lnTo>
                  <a:pt x="1721987" y="743054"/>
                </a:lnTo>
                <a:lnTo>
                  <a:pt x="1545359" y="833022"/>
                </a:lnTo>
                <a:lnTo>
                  <a:pt x="1447386" y="881876"/>
                </a:lnTo>
                <a:lnTo>
                  <a:pt x="1398969" y="904866"/>
                </a:lnTo>
                <a:lnTo>
                  <a:pt x="1350833" y="926594"/>
                </a:lnTo>
                <a:lnTo>
                  <a:pt x="1302905" y="946832"/>
                </a:lnTo>
                <a:lnTo>
                  <a:pt x="1255113" y="965354"/>
                </a:lnTo>
                <a:lnTo>
                  <a:pt x="1207381" y="981930"/>
                </a:lnTo>
                <a:lnTo>
                  <a:pt x="1159639" y="996334"/>
                </a:lnTo>
                <a:lnTo>
                  <a:pt x="1111811" y="1008338"/>
                </a:lnTo>
                <a:lnTo>
                  <a:pt x="1063826" y="1017715"/>
                </a:lnTo>
                <a:lnTo>
                  <a:pt x="1015609" y="1024235"/>
                </a:lnTo>
                <a:lnTo>
                  <a:pt x="967088" y="1027672"/>
                </a:lnTo>
                <a:lnTo>
                  <a:pt x="942690" y="1028164"/>
                </a:lnTo>
                <a:lnTo>
                  <a:pt x="918188" y="1027799"/>
                </a:lnTo>
                <a:lnTo>
                  <a:pt x="868838" y="1024386"/>
                </a:lnTo>
                <a:lnTo>
                  <a:pt x="818963" y="1017208"/>
                </a:lnTo>
                <a:lnTo>
                  <a:pt x="768491" y="1006035"/>
                </a:lnTo>
                <a:lnTo>
                  <a:pt x="717348" y="990641"/>
                </a:lnTo>
                <a:lnTo>
                  <a:pt x="665461" y="970797"/>
                </a:lnTo>
                <a:lnTo>
                  <a:pt x="612756" y="946276"/>
                </a:lnTo>
                <a:lnTo>
                  <a:pt x="559161" y="916850"/>
                </a:lnTo>
                <a:lnTo>
                  <a:pt x="504602" y="882292"/>
                </a:lnTo>
                <a:lnTo>
                  <a:pt x="449006" y="842374"/>
                </a:lnTo>
                <a:lnTo>
                  <a:pt x="392299" y="796867"/>
                </a:lnTo>
                <a:lnTo>
                  <a:pt x="334409" y="745546"/>
                </a:lnTo>
                <a:lnTo>
                  <a:pt x="304997" y="717633"/>
                </a:lnTo>
                <a:lnTo>
                  <a:pt x="273274" y="685851"/>
                </a:lnTo>
                <a:lnTo>
                  <a:pt x="243434" y="653894"/>
                </a:lnTo>
                <a:lnTo>
                  <a:pt x="215453" y="621769"/>
                </a:lnTo>
                <a:lnTo>
                  <a:pt x="189306" y="589486"/>
                </a:lnTo>
                <a:lnTo>
                  <a:pt x="164968" y="557055"/>
                </a:lnTo>
                <a:lnTo>
                  <a:pt x="142413" y="524485"/>
                </a:lnTo>
                <a:lnTo>
                  <a:pt x="121618" y="491785"/>
                </a:lnTo>
                <a:lnTo>
                  <a:pt x="85205" y="426035"/>
                </a:lnTo>
                <a:lnTo>
                  <a:pt x="55529" y="359879"/>
                </a:lnTo>
                <a:lnTo>
                  <a:pt x="32390" y="293392"/>
                </a:lnTo>
                <a:lnTo>
                  <a:pt x="15588" y="226650"/>
                </a:lnTo>
                <a:lnTo>
                  <a:pt x="4924" y="159728"/>
                </a:lnTo>
                <a:lnTo>
                  <a:pt x="198" y="92701"/>
                </a:lnTo>
                <a:lnTo>
                  <a:pt x="0" y="59171"/>
                </a:lnTo>
                <a:lnTo>
                  <a:pt x="1211" y="25643"/>
                </a:lnTo>
                <a:lnTo>
                  <a:pt x="3197" y="0"/>
                </a:lnTo>
                <a:lnTo>
                  <a:pt x="6838092" y="0"/>
                </a:lnTo>
                <a:lnTo>
                  <a:pt x="6830832" y="30971"/>
                </a:lnTo>
                <a:lnTo>
                  <a:pt x="6818188" y="78101"/>
                </a:lnTo>
                <a:lnTo>
                  <a:pt x="6803902" y="125329"/>
                </a:lnTo>
                <a:lnTo>
                  <a:pt x="6787961" y="172610"/>
                </a:lnTo>
                <a:lnTo>
                  <a:pt x="6770353" y="219896"/>
                </a:lnTo>
                <a:lnTo>
                  <a:pt x="6751065" y="267138"/>
                </a:lnTo>
                <a:lnTo>
                  <a:pt x="6730086" y="314290"/>
                </a:lnTo>
                <a:lnTo>
                  <a:pt x="6707403" y="361304"/>
                </a:lnTo>
                <a:lnTo>
                  <a:pt x="6683003" y="408132"/>
                </a:lnTo>
                <a:lnTo>
                  <a:pt x="6656875" y="454728"/>
                </a:lnTo>
                <a:lnTo>
                  <a:pt x="6629005" y="501043"/>
                </a:lnTo>
                <a:lnTo>
                  <a:pt x="6599382" y="547030"/>
                </a:lnTo>
                <a:lnTo>
                  <a:pt x="6567993" y="592642"/>
                </a:lnTo>
                <a:lnTo>
                  <a:pt x="6534826" y="637830"/>
                </a:lnTo>
                <a:lnTo>
                  <a:pt x="6499868" y="682549"/>
                </a:lnTo>
                <a:lnTo>
                  <a:pt x="6463107" y="726749"/>
                </a:lnTo>
                <a:lnTo>
                  <a:pt x="6421778" y="774228"/>
                </a:lnTo>
                <a:lnTo>
                  <a:pt x="6379334" y="821360"/>
                </a:lnTo>
                <a:lnTo>
                  <a:pt x="6335671" y="867950"/>
                </a:lnTo>
                <a:lnTo>
                  <a:pt x="6290687" y="913801"/>
                </a:lnTo>
                <a:close/>
              </a:path>
            </a:pathLst>
          </a:custGeom>
          <a:solidFill>
            <a:srgbClr val="D8D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 rot="16200000">
            <a:off x="15317713" y="7325677"/>
            <a:ext cx="3007995" cy="2914650"/>
          </a:xfrm>
          <a:custGeom>
            <a:avLst/>
            <a:gdLst/>
            <a:ahLst/>
            <a:cxnLst/>
            <a:rect l="l" t="t" r="r" b="b"/>
            <a:pathLst>
              <a:path w="3007995" h="2914650">
                <a:moveTo>
                  <a:pt x="0" y="0"/>
                </a:moveTo>
                <a:lnTo>
                  <a:pt x="37115" y="43767"/>
                </a:lnTo>
                <a:lnTo>
                  <a:pt x="75372" y="93454"/>
                </a:lnTo>
                <a:lnTo>
                  <a:pt x="112864" y="146456"/>
                </a:lnTo>
                <a:lnTo>
                  <a:pt x="149844" y="202647"/>
                </a:lnTo>
                <a:lnTo>
                  <a:pt x="186570" y="261903"/>
                </a:lnTo>
                <a:lnTo>
                  <a:pt x="223298" y="324102"/>
                </a:lnTo>
                <a:lnTo>
                  <a:pt x="260282" y="389118"/>
                </a:lnTo>
                <a:lnTo>
                  <a:pt x="278951" y="422644"/>
                </a:lnTo>
                <a:lnTo>
                  <a:pt x="297780" y="456828"/>
                </a:lnTo>
                <a:lnTo>
                  <a:pt x="316801" y="491654"/>
                </a:lnTo>
                <a:lnTo>
                  <a:pt x="336046" y="527107"/>
                </a:lnTo>
                <a:lnTo>
                  <a:pt x="415910" y="674880"/>
                </a:lnTo>
                <a:lnTo>
                  <a:pt x="436757" y="713236"/>
                </a:lnTo>
                <a:lnTo>
                  <a:pt x="458020" y="752126"/>
                </a:lnTo>
                <a:lnTo>
                  <a:pt x="479731" y="791534"/>
                </a:lnTo>
                <a:lnTo>
                  <a:pt x="501922" y="831445"/>
                </a:lnTo>
                <a:lnTo>
                  <a:pt x="524625" y="871844"/>
                </a:lnTo>
                <a:lnTo>
                  <a:pt x="547873" y="912714"/>
                </a:lnTo>
                <a:lnTo>
                  <a:pt x="571697" y="954042"/>
                </a:lnTo>
                <a:lnTo>
                  <a:pt x="596129" y="995810"/>
                </a:lnTo>
                <a:lnTo>
                  <a:pt x="621201" y="1038004"/>
                </a:lnTo>
                <a:lnTo>
                  <a:pt x="646945" y="1080607"/>
                </a:lnTo>
                <a:lnTo>
                  <a:pt x="673393" y="1123606"/>
                </a:lnTo>
                <a:lnTo>
                  <a:pt x="700578" y="1166983"/>
                </a:lnTo>
                <a:lnTo>
                  <a:pt x="728530" y="1210724"/>
                </a:lnTo>
                <a:lnTo>
                  <a:pt x="757283" y="1254813"/>
                </a:lnTo>
                <a:lnTo>
                  <a:pt x="786868" y="1299235"/>
                </a:lnTo>
                <a:lnTo>
                  <a:pt x="817317" y="1343973"/>
                </a:lnTo>
                <a:lnTo>
                  <a:pt x="848662" y="1389014"/>
                </a:lnTo>
                <a:lnTo>
                  <a:pt x="880935" y="1434340"/>
                </a:lnTo>
                <a:lnTo>
                  <a:pt x="914168" y="1479937"/>
                </a:lnTo>
                <a:lnTo>
                  <a:pt x="948393" y="1525789"/>
                </a:lnTo>
                <a:lnTo>
                  <a:pt x="983642" y="1571880"/>
                </a:lnTo>
                <a:lnTo>
                  <a:pt x="1019948" y="1618196"/>
                </a:lnTo>
                <a:lnTo>
                  <a:pt x="1057341" y="1664720"/>
                </a:lnTo>
                <a:lnTo>
                  <a:pt x="1095854" y="1711438"/>
                </a:lnTo>
                <a:lnTo>
                  <a:pt x="1135520" y="1758333"/>
                </a:lnTo>
                <a:lnTo>
                  <a:pt x="1176369" y="1805390"/>
                </a:lnTo>
                <a:lnTo>
                  <a:pt x="1204658" y="1834059"/>
                </a:lnTo>
                <a:lnTo>
                  <a:pt x="1238785" y="1862805"/>
                </a:lnTo>
                <a:lnTo>
                  <a:pt x="1278378" y="1891694"/>
                </a:lnTo>
                <a:lnTo>
                  <a:pt x="1323062" y="1920789"/>
                </a:lnTo>
                <a:lnTo>
                  <a:pt x="1372464" y="1950158"/>
                </a:lnTo>
                <a:lnTo>
                  <a:pt x="1426210" y="1979865"/>
                </a:lnTo>
                <a:lnTo>
                  <a:pt x="1483926" y="2009975"/>
                </a:lnTo>
                <a:lnTo>
                  <a:pt x="1577128" y="2056040"/>
                </a:lnTo>
                <a:lnTo>
                  <a:pt x="1643135" y="2087445"/>
                </a:lnTo>
                <a:lnTo>
                  <a:pt x="1967714" y="2237537"/>
                </a:lnTo>
                <a:lnTo>
                  <a:pt x="2120368" y="2309913"/>
                </a:lnTo>
                <a:lnTo>
                  <a:pt x="2197231" y="2347653"/>
                </a:lnTo>
                <a:lnTo>
                  <a:pt x="2273952" y="2386517"/>
                </a:lnTo>
                <a:lnTo>
                  <a:pt x="2312144" y="2406390"/>
                </a:lnTo>
                <a:lnTo>
                  <a:pt x="2350159" y="2426568"/>
                </a:lnTo>
                <a:lnTo>
                  <a:pt x="2387953" y="2447059"/>
                </a:lnTo>
                <a:lnTo>
                  <a:pt x="2425478" y="2467872"/>
                </a:lnTo>
                <a:lnTo>
                  <a:pt x="2462687" y="2489015"/>
                </a:lnTo>
                <a:lnTo>
                  <a:pt x="2499534" y="2510495"/>
                </a:lnTo>
                <a:lnTo>
                  <a:pt x="2535972" y="2532321"/>
                </a:lnTo>
                <a:lnTo>
                  <a:pt x="2571954" y="2554502"/>
                </a:lnTo>
                <a:lnTo>
                  <a:pt x="2607434" y="2577045"/>
                </a:lnTo>
                <a:lnTo>
                  <a:pt x="2642365" y="2599958"/>
                </a:lnTo>
                <a:lnTo>
                  <a:pt x="2676700" y="2623250"/>
                </a:lnTo>
                <a:lnTo>
                  <a:pt x="2710392" y="2646929"/>
                </a:lnTo>
                <a:lnTo>
                  <a:pt x="2743395" y="2671003"/>
                </a:lnTo>
                <a:lnTo>
                  <a:pt x="2775661" y="2695480"/>
                </a:lnTo>
                <a:lnTo>
                  <a:pt x="2807145" y="2720369"/>
                </a:lnTo>
                <a:lnTo>
                  <a:pt x="2837800" y="2745677"/>
                </a:lnTo>
                <a:lnTo>
                  <a:pt x="2867578" y="2771412"/>
                </a:lnTo>
                <a:lnTo>
                  <a:pt x="2896434" y="2797584"/>
                </a:lnTo>
                <a:lnTo>
                  <a:pt x="2924319" y="2824199"/>
                </a:lnTo>
                <a:lnTo>
                  <a:pt x="2951189" y="2851267"/>
                </a:lnTo>
                <a:lnTo>
                  <a:pt x="3001692" y="2906792"/>
                </a:lnTo>
                <a:lnTo>
                  <a:pt x="3007914" y="2914318"/>
                </a:lnTo>
                <a:lnTo>
                  <a:pt x="0" y="2914318"/>
                </a:lnTo>
                <a:lnTo>
                  <a:pt x="0" y="0"/>
                </a:lnTo>
                <a:close/>
              </a:path>
            </a:pathLst>
          </a:custGeom>
          <a:solidFill>
            <a:srgbClr val="F29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Блок-схема: узел 5"/>
          <p:cNvSpPr/>
          <p:nvPr/>
        </p:nvSpPr>
        <p:spPr>
          <a:xfrm>
            <a:off x="322730" y="9012635"/>
            <a:ext cx="990600" cy="879283"/>
          </a:xfrm>
          <a:prstGeom prst="flowChartConnector">
            <a:avLst/>
          </a:prstGeom>
          <a:solidFill>
            <a:srgbClr val="F29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16687800" y="342900"/>
            <a:ext cx="990600" cy="879283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630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7715" y="2781300"/>
            <a:ext cx="7129780" cy="4431983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0973F8"/>
                </a:solidFill>
                <a:latin typeface="+mn-lt"/>
              </a:rPr>
              <a:t>Семья</a:t>
            </a:r>
            <a:r>
              <a:rPr lang="ru-RU" sz="3600" b="0" dirty="0">
                <a:solidFill>
                  <a:srgbClr val="0973F8"/>
                </a:solidFill>
                <a:latin typeface="+mn-lt"/>
              </a:rPr>
              <a:t> </a:t>
            </a:r>
            <a:r>
              <a:rPr lang="ru-RU" sz="3600" b="0" dirty="0">
                <a:solidFill>
                  <a:schemeClr val="tx1"/>
                </a:solidFill>
                <a:latin typeface="+mn-lt"/>
              </a:rPr>
              <a:t>- главный институт воспитания и социальный заказчик всех услуг для ребенка.</a:t>
            </a:r>
            <a:br>
              <a:rPr lang="ru-RU" sz="3600" b="0" dirty="0">
                <a:solidFill>
                  <a:schemeClr val="tx1"/>
                </a:solidFill>
                <a:latin typeface="+mn-lt"/>
              </a:rPr>
            </a:br>
            <a:r>
              <a:rPr lang="ru-RU" sz="3600" b="0" dirty="0">
                <a:latin typeface="+mn-lt"/>
              </a:rPr>
              <a:t/>
            </a:r>
            <a:br>
              <a:rPr lang="ru-RU" sz="3600" b="0" dirty="0">
                <a:latin typeface="+mn-lt"/>
              </a:rPr>
            </a:br>
            <a:r>
              <a:rPr lang="ru-RU" sz="3600" b="0" dirty="0">
                <a:solidFill>
                  <a:schemeClr val="tx1"/>
                </a:solidFill>
                <a:latin typeface="+mn-lt"/>
              </a:rPr>
              <a:t>Семья может выступать в </a:t>
            </a:r>
            <a:br>
              <a:rPr lang="ru-RU" sz="3600" b="0" dirty="0">
                <a:solidFill>
                  <a:schemeClr val="tx1"/>
                </a:solidFill>
                <a:latin typeface="+mn-lt"/>
              </a:rPr>
            </a:br>
            <a:r>
              <a:rPr lang="ru-RU" sz="3600" b="0" dirty="0">
                <a:solidFill>
                  <a:schemeClr val="tx1"/>
                </a:solidFill>
                <a:latin typeface="+mn-lt"/>
              </a:rPr>
              <a:t>качестве как </a:t>
            </a:r>
            <a:r>
              <a:rPr lang="ru-RU" sz="3600" b="0" dirty="0">
                <a:solidFill>
                  <a:srgbClr val="00B050"/>
                </a:solidFill>
                <a:latin typeface="+mn-lt"/>
              </a:rPr>
              <a:t>положительного</a:t>
            </a:r>
            <a:r>
              <a:rPr lang="ru-RU" sz="3600" b="0" dirty="0">
                <a:latin typeface="+mn-lt"/>
              </a:rPr>
              <a:t>, </a:t>
            </a:r>
            <a:br>
              <a:rPr lang="ru-RU" sz="3600" b="0" dirty="0">
                <a:latin typeface="+mn-lt"/>
              </a:rPr>
            </a:br>
            <a:r>
              <a:rPr lang="ru-RU" sz="3600" b="0" dirty="0">
                <a:solidFill>
                  <a:schemeClr val="tx1"/>
                </a:solidFill>
                <a:latin typeface="+mn-lt"/>
              </a:rPr>
              <a:t>так и</a:t>
            </a:r>
            <a:r>
              <a:rPr lang="ru-RU" sz="3600" b="0" dirty="0">
                <a:latin typeface="+mn-lt"/>
              </a:rPr>
              <a:t> </a:t>
            </a:r>
            <a:r>
              <a:rPr lang="ru-RU" sz="3600" b="0" dirty="0">
                <a:solidFill>
                  <a:srgbClr val="FF0000"/>
                </a:solidFill>
                <a:latin typeface="+mn-lt"/>
              </a:rPr>
              <a:t>отрицательного</a:t>
            </a:r>
            <a:r>
              <a:rPr lang="ru-RU" sz="3600" b="0" dirty="0">
                <a:latin typeface="+mn-lt"/>
              </a:rPr>
              <a:t> </a:t>
            </a:r>
            <a:r>
              <a:rPr lang="ru-RU" sz="3600" b="0" dirty="0">
                <a:solidFill>
                  <a:schemeClr val="tx1"/>
                </a:solidFill>
                <a:latin typeface="+mn-lt"/>
              </a:rPr>
              <a:t>фактора воспитания и развития ребенка.</a:t>
            </a:r>
          </a:p>
        </p:txBody>
      </p:sp>
      <p:sp>
        <p:nvSpPr>
          <p:cNvPr id="3" name="Половина рамки 2"/>
          <p:cNvSpPr/>
          <p:nvPr/>
        </p:nvSpPr>
        <p:spPr>
          <a:xfrm>
            <a:off x="1988444" y="2400300"/>
            <a:ext cx="914400" cy="2057400"/>
          </a:xfrm>
          <a:prstGeom prst="halfFrame">
            <a:avLst/>
          </a:prstGeom>
          <a:solidFill>
            <a:srgbClr val="F29CAB"/>
          </a:solidFill>
          <a:ln>
            <a:solidFill>
              <a:srgbClr val="F29C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оловина рамки 3"/>
          <p:cNvSpPr/>
          <p:nvPr/>
        </p:nvSpPr>
        <p:spPr>
          <a:xfrm rot="10800000">
            <a:off x="8991600" y="6024057"/>
            <a:ext cx="914400" cy="2057400"/>
          </a:xfrm>
          <a:prstGeom prst="halfFrame">
            <a:avLst/>
          </a:prstGeom>
          <a:solidFill>
            <a:srgbClr val="F29CAB"/>
          </a:solidFill>
          <a:ln>
            <a:solidFill>
              <a:srgbClr val="F29C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object 3"/>
          <p:cNvSpPr/>
          <p:nvPr/>
        </p:nvSpPr>
        <p:spPr>
          <a:xfrm rot="16200000">
            <a:off x="664210" y="-675416"/>
            <a:ext cx="2199640" cy="3528060"/>
          </a:xfrm>
          <a:custGeom>
            <a:avLst/>
            <a:gdLst/>
            <a:ahLst/>
            <a:cxnLst/>
            <a:rect l="l" t="t" r="r" b="b"/>
            <a:pathLst>
              <a:path w="2199640" h="3528060">
                <a:moveTo>
                  <a:pt x="2199525" y="3386562"/>
                </a:moveTo>
                <a:lnTo>
                  <a:pt x="2136469" y="3415166"/>
                </a:lnTo>
                <a:lnTo>
                  <a:pt x="2091803" y="3433334"/>
                </a:lnTo>
                <a:lnTo>
                  <a:pt x="2047369" y="3449811"/>
                </a:lnTo>
                <a:lnTo>
                  <a:pt x="2003184" y="3464624"/>
                </a:lnTo>
                <a:lnTo>
                  <a:pt x="1959260" y="3477800"/>
                </a:lnTo>
                <a:lnTo>
                  <a:pt x="1915613" y="3489367"/>
                </a:lnTo>
                <a:lnTo>
                  <a:pt x="1872258" y="3499351"/>
                </a:lnTo>
                <a:lnTo>
                  <a:pt x="1829209" y="3507780"/>
                </a:lnTo>
                <a:lnTo>
                  <a:pt x="1786481" y="3514680"/>
                </a:lnTo>
                <a:lnTo>
                  <a:pt x="1744088" y="3520079"/>
                </a:lnTo>
                <a:lnTo>
                  <a:pt x="1702045" y="3524003"/>
                </a:lnTo>
                <a:lnTo>
                  <a:pt x="1660367" y="3526480"/>
                </a:lnTo>
                <a:lnTo>
                  <a:pt x="1619068" y="3527537"/>
                </a:lnTo>
                <a:lnTo>
                  <a:pt x="1578163" y="3527200"/>
                </a:lnTo>
                <a:lnTo>
                  <a:pt x="1537667" y="3525497"/>
                </a:lnTo>
                <a:lnTo>
                  <a:pt x="1497593" y="3522455"/>
                </a:lnTo>
                <a:lnTo>
                  <a:pt x="1457958" y="3518100"/>
                </a:lnTo>
                <a:lnTo>
                  <a:pt x="1418776" y="3512461"/>
                </a:lnTo>
                <a:lnTo>
                  <a:pt x="1380060" y="3505563"/>
                </a:lnTo>
                <a:lnTo>
                  <a:pt x="1341827" y="3497434"/>
                </a:lnTo>
                <a:lnTo>
                  <a:pt x="1304090" y="3488102"/>
                </a:lnTo>
                <a:lnTo>
                  <a:pt x="1266864" y="3477592"/>
                </a:lnTo>
                <a:lnTo>
                  <a:pt x="1230164" y="3465933"/>
                </a:lnTo>
                <a:lnTo>
                  <a:pt x="1194004" y="3453151"/>
                </a:lnTo>
                <a:lnTo>
                  <a:pt x="1158399" y="3439273"/>
                </a:lnTo>
                <a:lnTo>
                  <a:pt x="1088913" y="3408337"/>
                </a:lnTo>
                <a:lnTo>
                  <a:pt x="1021823" y="3373343"/>
                </a:lnTo>
                <a:lnTo>
                  <a:pt x="957247" y="3334507"/>
                </a:lnTo>
                <a:lnTo>
                  <a:pt x="895300" y="3292045"/>
                </a:lnTo>
                <a:lnTo>
                  <a:pt x="836101" y="3246173"/>
                </a:lnTo>
                <a:lnTo>
                  <a:pt x="779766" y="3197108"/>
                </a:lnTo>
                <a:lnTo>
                  <a:pt x="726413" y="3145066"/>
                </a:lnTo>
                <a:lnTo>
                  <a:pt x="676158" y="3090263"/>
                </a:lnTo>
                <a:lnTo>
                  <a:pt x="629120" y="3032917"/>
                </a:lnTo>
                <a:lnTo>
                  <a:pt x="585414" y="2973243"/>
                </a:lnTo>
                <a:lnTo>
                  <a:pt x="545159" y="2911457"/>
                </a:lnTo>
                <a:lnTo>
                  <a:pt x="508471" y="2847776"/>
                </a:lnTo>
                <a:lnTo>
                  <a:pt x="475468" y="2782417"/>
                </a:lnTo>
                <a:lnTo>
                  <a:pt x="446266" y="2715595"/>
                </a:lnTo>
                <a:lnTo>
                  <a:pt x="420983" y="2647527"/>
                </a:lnTo>
                <a:lnTo>
                  <a:pt x="399736" y="2578430"/>
                </a:lnTo>
                <a:lnTo>
                  <a:pt x="382642" y="2508519"/>
                </a:lnTo>
                <a:lnTo>
                  <a:pt x="369818" y="2438011"/>
                </a:lnTo>
                <a:lnTo>
                  <a:pt x="361381" y="2367123"/>
                </a:lnTo>
                <a:lnTo>
                  <a:pt x="357449" y="2296071"/>
                </a:lnTo>
                <a:lnTo>
                  <a:pt x="357209" y="2260551"/>
                </a:lnTo>
                <a:lnTo>
                  <a:pt x="358139" y="2225071"/>
                </a:lnTo>
                <a:lnTo>
                  <a:pt x="363567" y="2154339"/>
                </a:lnTo>
                <a:lnTo>
                  <a:pt x="373851" y="2084093"/>
                </a:lnTo>
                <a:lnTo>
                  <a:pt x="389109" y="2014547"/>
                </a:lnTo>
                <a:lnTo>
                  <a:pt x="409456" y="1945920"/>
                </a:lnTo>
                <a:lnTo>
                  <a:pt x="435011" y="1878426"/>
                </a:lnTo>
                <a:lnTo>
                  <a:pt x="473259" y="1793806"/>
                </a:lnTo>
                <a:lnTo>
                  <a:pt x="495225" y="1743690"/>
                </a:lnTo>
                <a:lnTo>
                  <a:pt x="515707" y="1694802"/>
                </a:lnTo>
                <a:lnTo>
                  <a:pt x="534733" y="1647119"/>
                </a:lnTo>
                <a:lnTo>
                  <a:pt x="552332" y="1600620"/>
                </a:lnTo>
                <a:lnTo>
                  <a:pt x="568535" y="1555283"/>
                </a:lnTo>
                <a:lnTo>
                  <a:pt x="583371" y="1511086"/>
                </a:lnTo>
                <a:lnTo>
                  <a:pt x="596868" y="1468007"/>
                </a:lnTo>
                <a:lnTo>
                  <a:pt x="609057" y="1426025"/>
                </a:lnTo>
                <a:lnTo>
                  <a:pt x="619966" y="1385117"/>
                </a:lnTo>
                <a:lnTo>
                  <a:pt x="629625" y="1345261"/>
                </a:lnTo>
                <a:lnTo>
                  <a:pt x="638063" y="1306436"/>
                </a:lnTo>
                <a:lnTo>
                  <a:pt x="645310" y="1268619"/>
                </a:lnTo>
                <a:lnTo>
                  <a:pt x="656347" y="1195925"/>
                </a:lnTo>
                <a:lnTo>
                  <a:pt x="662971" y="1127002"/>
                </a:lnTo>
                <a:lnTo>
                  <a:pt x="665416" y="1061677"/>
                </a:lnTo>
                <a:lnTo>
                  <a:pt x="665145" y="1030308"/>
                </a:lnTo>
                <a:lnTo>
                  <a:pt x="661762" y="970050"/>
                </a:lnTo>
                <a:lnTo>
                  <a:pt x="654788" y="912950"/>
                </a:lnTo>
                <a:lnTo>
                  <a:pt x="644457" y="858834"/>
                </a:lnTo>
                <a:lnTo>
                  <a:pt x="631004" y="807527"/>
                </a:lnTo>
                <a:lnTo>
                  <a:pt x="614664" y="758854"/>
                </a:lnTo>
                <a:lnTo>
                  <a:pt x="595672" y="712639"/>
                </a:lnTo>
                <a:lnTo>
                  <a:pt x="574261" y="668708"/>
                </a:lnTo>
                <a:lnTo>
                  <a:pt x="550668" y="626884"/>
                </a:lnTo>
                <a:lnTo>
                  <a:pt x="525127" y="586994"/>
                </a:lnTo>
                <a:lnTo>
                  <a:pt x="497872" y="548862"/>
                </a:lnTo>
                <a:lnTo>
                  <a:pt x="469139" y="512313"/>
                </a:lnTo>
                <a:lnTo>
                  <a:pt x="439163" y="477171"/>
                </a:lnTo>
                <a:lnTo>
                  <a:pt x="408177" y="443261"/>
                </a:lnTo>
                <a:lnTo>
                  <a:pt x="376417" y="410409"/>
                </a:lnTo>
                <a:lnTo>
                  <a:pt x="344118" y="378440"/>
                </a:lnTo>
                <a:lnTo>
                  <a:pt x="311515" y="347177"/>
                </a:lnTo>
                <a:lnTo>
                  <a:pt x="278842" y="316447"/>
                </a:lnTo>
                <a:lnTo>
                  <a:pt x="246333" y="286073"/>
                </a:lnTo>
                <a:lnTo>
                  <a:pt x="230214" y="270965"/>
                </a:lnTo>
                <a:lnTo>
                  <a:pt x="198394" y="240798"/>
                </a:lnTo>
                <a:lnTo>
                  <a:pt x="167325" y="210550"/>
                </a:lnTo>
                <a:lnTo>
                  <a:pt x="137244" y="180046"/>
                </a:lnTo>
                <a:lnTo>
                  <a:pt x="108383" y="149110"/>
                </a:lnTo>
                <a:lnTo>
                  <a:pt x="80980" y="117569"/>
                </a:lnTo>
                <a:lnTo>
                  <a:pt x="55267" y="85245"/>
                </a:lnTo>
                <a:lnTo>
                  <a:pt x="31481" y="51965"/>
                </a:lnTo>
                <a:lnTo>
                  <a:pt x="9855" y="17553"/>
                </a:lnTo>
                <a:lnTo>
                  <a:pt x="0" y="0"/>
                </a:lnTo>
                <a:lnTo>
                  <a:pt x="2199525" y="0"/>
                </a:lnTo>
                <a:lnTo>
                  <a:pt x="2199525" y="3386562"/>
                </a:lnTo>
                <a:close/>
              </a:path>
            </a:pathLst>
          </a:custGeom>
          <a:solidFill>
            <a:srgbClr val="91A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/>
          <p:nvPr/>
        </p:nvSpPr>
        <p:spPr>
          <a:xfrm rot="5400000">
            <a:off x="15424150" y="7417247"/>
            <a:ext cx="2199640" cy="3528060"/>
          </a:xfrm>
          <a:custGeom>
            <a:avLst/>
            <a:gdLst/>
            <a:ahLst/>
            <a:cxnLst/>
            <a:rect l="l" t="t" r="r" b="b"/>
            <a:pathLst>
              <a:path w="2199640" h="3528060">
                <a:moveTo>
                  <a:pt x="2199525" y="3386562"/>
                </a:moveTo>
                <a:lnTo>
                  <a:pt x="2136469" y="3415166"/>
                </a:lnTo>
                <a:lnTo>
                  <a:pt x="2091803" y="3433334"/>
                </a:lnTo>
                <a:lnTo>
                  <a:pt x="2047369" y="3449811"/>
                </a:lnTo>
                <a:lnTo>
                  <a:pt x="2003184" y="3464624"/>
                </a:lnTo>
                <a:lnTo>
                  <a:pt x="1959260" y="3477800"/>
                </a:lnTo>
                <a:lnTo>
                  <a:pt x="1915613" y="3489367"/>
                </a:lnTo>
                <a:lnTo>
                  <a:pt x="1872258" y="3499351"/>
                </a:lnTo>
                <a:lnTo>
                  <a:pt x="1829209" y="3507780"/>
                </a:lnTo>
                <a:lnTo>
                  <a:pt x="1786481" y="3514680"/>
                </a:lnTo>
                <a:lnTo>
                  <a:pt x="1744088" y="3520079"/>
                </a:lnTo>
                <a:lnTo>
                  <a:pt x="1702045" y="3524003"/>
                </a:lnTo>
                <a:lnTo>
                  <a:pt x="1660367" y="3526480"/>
                </a:lnTo>
                <a:lnTo>
                  <a:pt x="1619068" y="3527537"/>
                </a:lnTo>
                <a:lnTo>
                  <a:pt x="1578163" y="3527200"/>
                </a:lnTo>
                <a:lnTo>
                  <a:pt x="1537667" y="3525497"/>
                </a:lnTo>
                <a:lnTo>
                  <a:pt x="1497593" y="3522455"/>
                </a:lnTo>
                <a:lnTo>
                  <a:pt x="1457958" y="3518100"/>
                </a:lnTo>
                <a:lnTo>
                  <a:pt x="1418776" y="3512461"/>
                </a:lnTo>
                <a:lnTo>
                  <a:pt x="1380060" y="3505563"/>
                </a:lnTo>
                <a:lnTo>
                  <a:pt x="1341827" y="3497434"/>
                </a:lnTo>
                <a:lnTo>
                  <a:pt x="1304090" y="3488102"/>
                </a:lnTo>
                <a:lnTo>
                  <a:pt x="1266864" y="3477592"/>
                </a:lnTo>
                <a:lnTo>
                  <a:pt x="1230164" y="3465933"/>
                </a:lnTo>
                <a:lnTo>
                  <a:pt x="1194004" y="3453151"/>
                </a:lnTo>
                <a:lnTo>
                  <a:pt x="1158399" y="3439273"/>
                </a:lnTo>
                <a:lnTo>
                  <a:pt x="1088913" y="3408337"/>
                </a:lnTo>
                <a:lnTo>
                  <a:pt x="1021823" y="3373343"/>
                </a:lnTo>
                <a:lnTo>
                  <a:pt x="957247" y="3334507"/>
                </a:lnTo>
                <a:lnTo>
                  <a:pt x="895300" y="3292045"/>
                </a:lnTo>
                <a:lnTo>
                  <a:pt x="836101" y="3246173"/>
                </a:lnTo>
                <a:lnTo>
                  <a:pt x="779766" y="3197108"/>
                </a:lnTo>
                <a:lnTo>
                  <a:pt x="726413" y="3145066"/>
                </a:lnTo>
                <a:lnTo>
                  <a:pt x="676158" y="3090263"/>
                </a:lnTo>
                <a:lnTo>
                  <a:pt x="629120" y="3032917"/>
                </a:lnTo>
                <a:lnTo>
                  <a:pt x="585414" y="2973243"/>
                </a:lnTo>
                <a:lnTo>
                  <a:pt x="545159" y="2911457"/>
                </a:lnTo>
                <a:lnTo>
                  <a:pt x="508471" y="2847776"/>
                </a:lnTo>
                <a:lnTo>
                  <a:pt x="475468" y="2782417"/>
                </a:lnTo>
                <a:lnTo>
                  <a:pt x="446266" y="2715595"/>
                </a:lnTo>
                <a:lnTo>
                  <a:pt x="420983" y="2647527"/>
                </a:lnTo>
                <a:lnTo>
                  <a:pt x="399736" y="2578430"/>
                </a:lnTo>
                <a:lnTo>
                  <a:pt x="382642" y="2508519"/>
                </a:lnTo>
                <a:lnTo>
                  <a:pt x="369818" y="2438011"/>
                </a:lnTo>
                <a:lnTo>
                  <a:pt x="361381" y="2367123"/>
                </a:lnTo>
                <a:lnTo>
                  <a:pt x="357449" y="2296071"/>
                </a:lnTo>
                <a:lnTo>
                  <a:pt x="357209" y="2260551"/>
                </a:lnTo>
                <a:lnTo>
                  <a:pt x="358139" y="2225071"/>
                </a:lnTo>
                <a:lnTo>
                  <a:pt x="363567" y="2154339"/>
                </a:lnTo>
                <a:lnTo>
                  <a:pt x="373851" y="2084093"/>
                </a:lnTo>
                <a:lnTo>
                  <a:pt x="389109" y="2014547"/>
                </a:lnTo>
                <a:lnTo>
                  <a:pt x="409456" y="1945920"/>
                </a:lnTo>
                <a:lnTo>
                  <a:pt x="435011" y="1878426"/>
                </a:lnTo>
                <a:lnTo>
                  <a:pt x="473259" y="1793806"/>
                </a:lnTo>
                <a:lnTo>
                  <a:pt x="495225" y="1743690"/>
                </a:lnTo>
                <a:lnTo>
                  <a:pt x="515707" y="1694802"/>
                </a:lnTo>
                <a:lnTo>
                  <a:pt x="534733" y="1647119"/>
                </a:lnTo>
                <a:lnTo>
                  <a:pt x="552332" y="1600620"/>
                </a:lnTo>
                <a:lnTo>
                  <a:pt x="568535" y="1555283"/>
                </a:lnTo>
                <a:lnTo>
                  <a:pt x="583371" y="1511086"/>
                </a:lnTo>
                <a:lnTo>
                  <a:pt x="596868" y="1468007"/>
                </a:lnTo>
                <a:lnTo>
                  <a:pt x="609057" y="1426025"/>
                </a:lnTo>
                <a:lnTo>
                  <a:pt x="619966" y="1385117"/>
                </a:lnTo>
                <a:lnTo>
                  <a:pt x="629625" y="1345261"/>
                </a:lnTo>
                <a:lnTo>
                  <a:pt x="638063" y="1306436"/>
                </a:lnTo>
                <a:lnTo>
                  <a:pt x="645310" y="1268619"/>
                </a:lnTo>
                <a:lnTo>
                  <a:pt x="656347" y="1195925"/>
                </a:lnTo>
                <a:lnTo>
                  <a:pt x="662971" y="1127002"/>
                </a:lnTo>
                <a:lnTo>
                  <a:pt x="665416" y="1061677"/>
                </a:lnTo>
                <a:lnTo>
                  <a:pt x="665145" y="1030308"/>
                </a:lnTo>
                <a:lnTo>
                  <a:pt x="661762" y="970050"/>
                </a:lnTo>
                <a:lnTo>
                  <a:pt x="654788" y="912950"/>
                </a:lnTo>
                <a:lnTo>
                  <a:pt x="644457" y="858834"/>
                </a:lnTo>
                <a:lnTo>
                  <a:pt x="631004" y="807527"/>
                </a:lnTo>
                <a:lnTo>
                  <a:pt x="614664" y="758854"/>
                </a:lnTo>
                <a:lnTo>
                  <a:pt x="595672" y="712639"/>
                </a:lnTo>
                <a:lnTo>
                  <a:pt x="574261" y="668708"/>
                </a:lnTo>
                <a:lnTo>
                  <a:pt x="550668" y="626884"/>
                </a:lnTo>
                <a:lnTo>
                  <a:pt x="525127" y="586994"/>
                </a:lnTo>
                <a:lnTo>
                  <a:pt x="497872" y="548862"/>
                </a:lnTo>
                <a:lnTo>
                  <a:pt x="469139" y="512313"/>
                </a:lnTo>
                <a:lnTo>
                  <a:pt x="439163" y="477171"/>
                </a:lnTo>
                <a:lnTo>
                  <a:pt x="408177" y="443261"/>
                </a:lnTo>
                <a:lnTo>
                  <a:pt x="376417" y="410409"/>
                </a:lnTo>
                <a:lnTo>
                  <a:pt x="344118" y="378440"/>
                </a:lnTo>
                <a:lnTo>
                  <a:pt x="311515" y="347177"/>
                </a:lnTo>
                <a:lnTo>
                  <a:pt x="278842" y="316447"/>
                </a:lnTo>
                <a:lnTo>
                  <a:pt x="246333" y="286073"/>
                </a:lnTo>
                <a:lnTo>
                  <a:pt x="230214" y="270965"/>
                </a:lnTo>
                <a:lnTo>
                  <a:pt x="198394" y="240798"/>
                </a:lnTo>
                <a:lnTo>
                  <a:pt x="167325" y="210550"/>
                </a:lnTo>
                <a:lnTo>
                  <a:pt x="137244" y="180046"/>
                </a:lnTo>
                <a:lnTo>
                  <a:pt x="108383" y="149110"/>
                </a:lnTo>
                <a:lnTo>
                  <a:pt x="80980" y="117569"/>
                </a:lnTo>
                <a:lnTo>
                  <a:pt x="55267" y="85245"/>
                </a:lnTo>
                <a:lnTo>
                  <a:pt x="31481" y="51965"/>
                </a:lnTo>
                <a:lnTo>
                  <a:pt x="9855" y="17553"/>
                </a:lnTo>
                <a:lnTo>
                  <a:pt x="0" y="0"/>
                </a:lnTo>
                <a:lnTo>
                  <a:pt x="2199525" y="0"/>
                </a:lnTo>
                <a:lnTo>
                  <a:pt x="2199525" y="3386562"/>
                </a:lnTo>
                <a:close/>
              </a:path>
            </a:pathLst>
          </a:custGeom>
          <a:solidFill>
            <a:srgbClr val="F29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5102" b="5102"/>
          <a:stretch/>
        </p:blipFill>
        <p:spPr>
          <a:xfrm>
            <a:off x="12115800" y="876300"/>
            <a:ext cx="4114800" cy="590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6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1A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3"/>
            <a:ext cx="2931160" cy="1437640"/>
          </a:xfrm>
          <a:custGeom>
            <a:avLst/>
            <a:gdLst/>
            <a:ahLst/>
            <a:cxnLst/>
            <a:rect l="l" t="t" r="r" b="b"/>
            <a:pathLst>
              <a:path w="2931160" h="1437640">
                <a:moveTo>
                  <a:pt x="2929378" y="0"/>
                </a:moveTo>
                <a:lnTo>
                  <a:pt x="2930939" y="30087"/>
                </a:lnTo>
                <a:lnTo>
                  <a:pt x="2931107" y="69981"/>
                </a:lnTo>
                <a:lnTo>
                  <a:pt x="2929405" y="109440"/>
                </a:lnTo>
                <a:lnTo>
                  <a:pt x="2925881" y="148428"/>
                </a:lnTo>
                <a:lnTo>
                  <a:pt x="2920587" y="186911"/>
                </a:lnTo>
                <a:lnTo>
                  <a:pt x="2913572" y="224853"/>
                </a:lnTo>
                <a:lnTo>
                  <a:pt x="2904888" y="262219"/>
                </a:lnTo>
                <a:lnTo>
                  <a:pt x="2894585" y="298974"/>
                </a:lnTo>
                <a:lnTo>
                  <a:pt x="2869322" y="370509"/>
                </a:lnTo>
                <a:lnTo>
                  <a:pt x="2838188" y="439175"/>
                </a:lnTo>
                <a:lnTo>
                  <a:pt x="2801584" y="504693"/>
                </a:lnTo>
                <a:lnTo>
                  <a:pt x="2759915" y="566778"/>
                </a:lnTo>
                <a:lnTo>
                  <a:pt x="2713585" y="625151"/>
                </a:lnTo>
                <a:lnTo>
                  <a:pt x="2662995" y="679528"/>
                </a:lnTo>
                <a:lnTo>
                  <a:pt x="2608551" y="729629"/>
                </a:lnTo>
                <a:lnTo>
                  <a:pt x="2550654" y="775171"/>
                </a:lnTo>
                <a:lnTo>
                  <a:pt x="2489709" y="815872"/>
                </a:lnTo>
                <a:lnTo>
                  <a:pt x="2426118" y="851452"/>
                </a:lnTo>
                <a:lnTo>
                  <a:pt x="2360286" y="881627"/>
                </a:lnTo>
                <a:lnTo>
                  <a:pt x="2292614" y="906116"/>
                </a:lnTo>
                <a:lnTo>
                  <a:pt x="2223508" y="924637"/>
                </a:lnTo>
                <a:lnTo>
                  <a:pt x="2153370" y="936909"/>
                </a:lnTo>
                <a:lnTo>
                  <a:pt x="2082603" y="942650"/>
                </a:lnTo>
                <a:lnTo>
                  <a:pt x="2047110" y="942983"/>
                </a:lnTo>
                <a:lnTo>
                  <a:pt x="2011612" y="941578"/>
                </a:lnTo>
                <a:lnTo>
                  <a:pt x="1940798" y="933410"/>
                </a:lnTo>
                <a:lnTo>
                  <a:pt x="1870566" y="917866"/>
                </a:lnTo>
                <a:lnTo>
                  <a:pt x="1782037" y="889905"/>
                </a:lnTo>
                <a:lnTo>
                  <a:pt x="1730290" y="874506"/>
                </a:lnTo>
                <a:lnTo>
                  <a:pt x="1680499" y="860989"/>
                </a:lnTo>
                <a:lnTo>
                  <a:pt x="1632615" y="849298"/>
                </a:lnTo>
                <a:lnTo>
                  <a:pt x="1586587" y="839379"/>
                </a:lnTo>
                <a:lnTo>
                  <a:pt x="1542362" y="831179"/>
                </a:lnTo>
                <a:lnTo>
                  <a:pt x="1499891" y="824643"/>
                </a:lnTo>
                <a:lnTo>
                  <a:pt x="1459121" y="819716"/>
                </a:lnTo>
                <a:lnTo>
                  <a:pt x="1420003" y="816345"/>
                </a:lnTo>
                <a:lnTo>
                  <a:pt x="1346515" y="814050"/>
                </a:lnTo>
                <a:lnTo>
                  <a:pt x="1312042" y="815018"/>
                </a:lnTo>
                <a:lnTo>
                  <a:pt x="1247387" y="820912"/>
                </a:lnTo>
                <a:lnTo>
                  <a:pt x="1188109" y="831723"/>
                </a:lnTo>
                <a:lnTo>
                  <a:pt x="1133799" y="847015"/>
                </a:lnTo>
                <a:lnTo>
                  <a:pt x="1084050" y="866354"/>
                </a:lnTo>
                <a:lnTo>
                  <a:pt x="1038452" y="889305"/>
                </a:lnTo>
                <a:lnTo>
                  <a:pt x="996597" y="915433"/>
                </a:lnTo>
                <a:lnTo>
                  <a:pt x="958076" y="944303"/>
                </a:lnTo>
                <a:lnTo>
                  <a:pt x="922480" y="975480"/>
                </a:lnTo>
                <a:lnTo>
                  <a:pt x="889400" y="1008531"/>
                </a:lnTo>
                <a:lnTo>
                  <a:pt x="858428" y="1043018"/>
                </a:lnTo>
                <a:lnTo>
                  <a:pt x="829156" y="1078509"/>
                </a:lnTo>
                <a:lnTo>
                  <a:pt x="801173" y="1114569"/>
                </a:lnTo>
                <a:lnTo>
                  <a:pt x="774072" y="1150761"/>
                </a:lnTo>
                <a:lnTo>
                  <a:pt x="747444" y="1186653"/>
                </a:lnTo>
                <a:lnTo>
                  <a:pt x="734179" y="1204350"/>
                </a:lnTo>
                <a:lnTo>
                  <a:pt x="707494" y="1238974"/>
                </a:lnTo>
                <a:lnTo>
                  <a:pt x="680260" y="1272209"/>
                </a:lnTo>
                <a:lnTo>
                  <a:pt x="652068" y="1303622"/>
                </a:lnTo>
                <a:lnTo>
                  <a:pt x="622509" y="1332777"/>
                </a:lnTo>
                <a:lnTo>
                  <a:pt x="591175" y="1359238"/>
                </a:lnTo>
                <a:lnTo>
                  <a:pt x="557658" y="1382573"/>
                </a:lnTo>
                <a:lnTo>
                  <a:pt x="521548" y="1402345"/>
                </a:lnTo>
                <a:lnTo>
                  <a:pt x="482436" y="1418120"/>
                </a:lnTo>
                <a:lnTo>
                  <a:pt x="439914" y="1429462"/>
                </a:lnTo>
                <a:lnTo>
                  <a:pt x="393574" y="1435939"/>
                </a:lnTo>
                <a:lnTo>
                  <a:pt x="368844" y="1437216"/>
                </a:lnTo>
                <a:lnTo>
                  <a:pt x="343006" y="1437113"/>
                </a:lnTo>
                <a:lnTo>
                  <a:pt x="287802" y="1432551"/>
                </a:lnTo>
                <a:lnTo>
                  <a:pt x="227552" y="1421819"/>
                </a:lnTo>
                <a:lnTo>
                  <a:pt x="161849" y="1404480"/>
                </a:lnTo>
                <a:lnTo>
                  <a:pt x="90284" y="1380100"/>
                </a:lnTo>
                <a:lnTo>
                  <a:pt x="47617" y="1363201"/>
                </a:lnTo>
                <a:lnTo>
                  <a:pt x="6482" y="1345163"/>
                </a:lnTo>
                <a:lnTo>
                  <a:pt x="0" y="0"/>
                </a:lnTo>
                <a:lnTo>
                  <a:pt x="2929378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Блок-схема: узел 4"/>
          <p:cNvSpPr/>
          <p:nvPr/>
        </p:nvSpPr>
        <p:spPr>
          <a:xfrm>
            <a:off x="322730" y="9012635"/>
            <a:ext cx="990600" cy="879283"/>
          </a:xfrm>
          <a:prstGeom prst="flowChartConnector">
            <a:avLst/>
          </a:prstGeom>
          <a:solidFill>
            <a:srgbClr val="F29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CDCE21-E1EB-1C04-0FD4-999AA8FE300C}"/>
              </a:ext>
            </a:extLst>
          </p:cNvPr>
          <p:cNvSpPr txBox="1"/>
          <p:nvPr/>
        </p:nvSpPr>
        <p:spPr>
          <a:xfrm>
            <a:off x="2133600" y="1049976"/>
            <a:ext cx="13335000" cy="8402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ресурсы: </a:t>
            </a:r>
            <a:endPara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каждого члена семьи в воспитании и развитии ребенка раннего возраста, в других делах семьи;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(представлений) родителей об общих и специальных задачах семейного воспитания особого ребенка;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которым располагают близкие ребенка для общения и игр с ним;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доступной семье предметно-пространственной развивающей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членов семьи пользовательских навыков применения индивидуальных цифровых устройств.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ресурсы: </a:t>
            </a:r>
            <a:endPara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эмоционально-психологическое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родителей;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 в семье и внутрисемейная атмосфера;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общения, взаимодействия и отношений внутри семьи;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воздействия проблем и сложностей на семью;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родителей таких личностных черт как оптимизм, энергичность, стрессоустойчивость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44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1A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3"/>
            <a:ext cx="2931160" cy="1437640"/>
          </a:xfrm>
          <a:custGeom>
            <a:avLst/>
            <a:gdLst/>
            <a:ahLst/>
            <a:cxnLst/>
            <a:rect l="l" t="t" r="r" b="b"/>
            <a:pathLst>
              <a:path w="2931160" h="1437640">
                <a:moveTo>
                  <a:pt x="2929378" y="0"/>
                </a:moveTo>
                <a:lnTo>
                  <a:pt x="2930939" y="30087"/>
                </a:lnTo>
                <a:lnTo>
                  <a:pt x="2931107" y="69981"/>
                </a:lnTo>
                <a:lnTo>
                  <a:pt x="2929405" y="109440"/>
                </a:lnTo>
                <a:lnTo>
                  <a:pt x="2925881" y="148428"/>
                </a:lnTo>
                <a:lnTo>
                  <a:pt x="2920587" y="186911"/>
                </a:lnTo>
                <a:lnTo>
                  <a:pt x="2913572" y="224853"/>
                </a:lnTo>
                <a:lnTo>
                  <a:pt x="2904888" y="262219"/>
                </a:lnTo>
                <a:lnTo>
                  <a:pt x="2894585" y="298974"/>
                </a:lnTo>
                <a:lnTo>
                  <a:pt x="2869322" y="370509"/>
                </a:lnTo>
                <a:lnTo>
                  <a:pt x="2838188" y="439175"/>
                </a:lnTo>
                <a:lnTo>
                  <a:pt x="2801584" y="504693"/>
                </a:lnTo>
                <a:lnTo>
                  <a:pt x="2759915" y="566778"/>
                </a:lnTo>
                <a:lnTo>
                  <a:pt x="2713585" y="625151"/>
                </a:lnTo>
                <a:lnTo>
                  <a:pt x="2662995" y="679528"/>
                </a:lnTo>
                <a:lnTo>
                  <a:pt x="2608551" y="729629"/>
                </a:lnTo>
                <a:lnTo>
                  <a:pt x="2550654" y="775171"/>
                </a:lnTo>
                <a:lnTo>
                  <a:pt x="2489709" y="815872"/>
                </a:lnTo>
                <a:lnTo>
                  <a:pt x="2426118" y="851452"/>
                </a:lnTo>
                <a:lnTo>
                  <a:pt x="2360286" y="881627"/>
                </a:lnTo>
                <a:lnTo>
                  <a:pt x="2292614" y="906116"/>
                </a:lnTo>
                <a:lnTo>
                  <a:pt x="2223508" y="924637"/>
                </a:lnTo>
                <a:lnTo>
                  <a:pt x="2153370" y="936909"/>
                </a:lnTo>
                <a:lnTo>
                  <a:pt x="2082603" y="942650"/>
                </a:lnTo>
                <a:lnTo>
                  <a:pt x="2047110" y="942983"/>
                </a:lnTo>
                <a:lnTo>
                  <a:pt x="2011612" y="941578"/>
                </a:lnTo>
                <a:lnTo>
                  <a:pt x="1940798" y="933410"/>
                </a:lnTo>
                <a:lnTo>
                  <a:pt x="1870566" y="917866"/>
                </a:lnTo>
                <a:lnTo>
                  <a:pt x="1782037" y="889905"/>
                </a:lnTo>
                <a:lnTo>
                  <a:pt x="1730290" y="874506"/>
                </a:lnTo>
                <a:lnTo>
                  <a:pt x="1680499" y="860989"/>
                </a:lnTo>
                <a:lnTo>
                  <a:pt x="1632615" y="849298"/>
                </a:lnTo>
                <a:lnTo>
                  <a:pt x="1586587" y="839379"/>
                </a:lnTo>
                <a:lnTo>
                  <a:pt x="1542362" y="831179"/>
                </a:lnTo>
                <a:lnTo>
                  <a:pt x="1499891" y="824643"/>
                </a:lnTo>
                <a:lnTo>
                  <a:pt x="1459121" y="819716"/>
                </a:lnTo>
                <a:lnTo>
                  <a:pt x="1420003" y="816345"/>
                </a:lnTo>
                <a:lnTo>
                  <a:pt x="1346515" y="814050"/>
                </a:lnTo>
                <a:lnTo>
                  <a:pt x="1312042" y="815018"/>
                </a:lnTo>
                <a:lnTo>
                  <a:pt x="1247387" y="820912"/>
                </a:lnTo>
                <a:lnTo>
                  <a:pt x="1188109" y="831723"/>
                </a:lnTo>
                <a:lnTo>
                  <a:pt x="1133799" y="847015"/>
                </a:lnTo>
                <a:lnTo>
                  <a:pt x="1084050" y="866354"/>
                </a:lnTo>
                <a:lnTo>
                  <a:pt x="1038452" y="889305"/>
                </a:lnTo>
                <a:lnTo>
                  <a:pt x="996597" y="915433"/>
                </a:lnTo>
                <a:lnTo>
                  <a:pt x="958076" y="944303"/>
                </a:lnTo>
                <a:lnTo>
                  <a:pt x="922480" y="975480"/>
                </a:lnTo>
                <a:lnTo>
                  <a:pt x="889400" y="1008531"/>
                </a:lnTo>
                <a:lnTo>
                  <a:pt x="858428" y="1043018"/>
                </a:lnTo>
                <a:lnTo>
                  <a:pt x="829156" y="1078509"/>
                </a:lnTo>
                <a:lnTo>
                  <a:pt x="801173" y="1114569"/>
                </a:lnTo>
                <a:lnTo>
                  <a:pt x="774072" y="1150761"/>
                </a:lnTo>
                <a:lnTo>
                  <a:pt x="747444" y="1186653"/>
                </a:lnTo>
                <a:lnTo>
                  <a:pt x="734179" y="1204350"/>
                </a:lnTo>
                <a:lnTo>
                  <a:pt x="707494" y="1238974"/>
                </a:lnTo>
                <a:lnTo>
                  <a:pt x="680260" y="1272209"/>
                </a:lnTo>
                <a:lnTo>
                  <a:pt x="652068" y="1303622"/>
                </a:lnTo>
                <a:lnTo>
                  <a:pt x="622509" y="1332777"/>
                </a:lnTo>
                <a:lnTo>
                  <a:pt x="591175" y="1359238"/>
                </a:lnTo>
                <a:lnTo>
                  <a:pt x="557658" y="1382573"/>
                </a:lnTo>
                <a:lnTo>
                  <a:pt x="521548" y="1402345"/>
                </a:lnTo>
                <a:lnTo>
                  <a:pt x="482436" y="1418120"/>
                </a:lnTo>
                <a:lnTo>
                  <a:pt x="439914" y="1429462"/>
                </a:lnTo>
                <a:lnTo>
                  <a:pt x="393574" y="1435939"/>
                </a:lnTo>
                <a:lnTo>
                  <a:pt x="368844" y="1437216"/>
                </a:lnTo>
                <a:lnTo>
                  <a:pt x="343006" y="1437113"/>
                </a:lnTo>
                <a:lnTo>
                  <a:pt x="287802" y="1432551"/>
                </a:lnTo>
                <a:lnTo>
                  <a:pt x="227552" y="1421819"/>
                </a:lnTo>
                <a:lnTo>
                  <a:pt x="161849" y="1404480"/>
                </a:lnTo>
                <a:lnTo>
                  <a:pt x="90284" y="1380100"/>
                </a:lnTo>
                <a:lnTo>
                  <a:pt x="47617" y="1363201"/>
                </a:lnTo>
                <a:lnTo>
                  <a:pt x="6482" y="1345163"/>
                </a:lnTo>
                <a:lnTo>
                  <a:pt x="0" y="0"/>
                </a:lnTo>
                <a:lnTo>
                  <a:pt x="2929378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Блок-схема: узел 4"/>
          <p:cNvSpPr/>
          <p:nvPr/>
        </p:nvSpPr>
        <p:spPr>
          <a:xfrm>
            <a:off x="322730" y="9012635"/>
            <a:ext cx="990600" cy="879283"/>
          </a:xfrm>
          <a:prstGeom prst="flowChartConnector">
            <a:avLst/>
          </a:prstGeom>
          <a:solidFill>
            <a:srgbClr val="F29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CDCE21-E1EB-1C04-0FD4-999AA8FE300C}"/>
              </a:ext>
            </a:extLst>
          </p:cNvPr>
          <p:cNvSpPr txBox="1"/>
          <p:nvPr/>
        </p:nvSpPr>
        <p:spPr>
          <a:xfrm>
            <a:off x="1828800" y="1714500"/>
            <a:ext cx="1461262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ресурсы: </a:t>
            </a:r>
            <a:endPara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с учетом постоянного и временного совместного проживания;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в дополнительных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внесемейных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человеческих ресурсах для ухода за ребенком и его воспитания;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 со здоровьем у родителей;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членов семьи, помимо ребенка, требующих повышенного внимания и опеки; уровень образования родителей;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и/или профессиональной деятельности кого-то из родителей с педагогикой/психологией/медициной;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мобильности семьи и ребенка; финансово-экономический ресурс семьи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87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1A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3"/>
            <a:ext cx="2931160" cy="1437640"/>
          </a:xfrm>
          <a:custGeom>
            <a:avLst/>
            <a:gdLst/>
            <a:ahLst/>
            <a:cxnLst/>
            <a:rect l="l" t="t" r="r" b="b"/>
            <a:pathLst>
              <a:path w="2931160" h="1437640">
                <a:moveTo>
                  <a:pt x="2929378" y="0"/>
                </a:moveTo>
                <a:lnTo>
                  <a:pt x="2930939" y="30087"/>
                </a:lnTo>
                <a:lnTo>
                  <a:pt x="2931107" y="69981"/>
                </a:lnTo>
                <a:lnTo>
                  <a:pt x="2929405" y="109440"/>
                </a:lnTo>
                <a:lnTo>
                  <a:pt x="2925881" y="148428"/>
                </a:lnTo>
                <a:lnTo>
                  <a:pt x="2920587" y="186911"/>
                </a:lnTo>
                <a:lnTo>
                  <a:pt x="2913572" y="224853"/>
                </a:lnTo>
                <a:lnTo>
                  <a:pt x="2904888" y="262219"/>
                </a:lnTo>
                <a:lnTo>
                  <a:pt x="2894585" y="298974"/>
                </a:lnTo>
                <a:lnTo>
                  <a:pt x="2869322" y="370509"/>
                </a:lnTo>
                <a:lnTo>
                  <a:pt x="2838188" y="439175"/>
                </a:lnTo>
                <a:lnTo>
                  <a:pt x="2801584" y="504693"/>
                </a:lnTo>
                <a:lnTo>
                  <a:pt x="2759915" y="566778"/>
                </a:lnTo>
                <a:lnTo>
                  <a:pt x="2713585" y="625151"/>
                </a:lnTo>
                <a:lnTo>
                  <a:pt x="2662995" y="679528"/>
                </a:lnTo>
                <a:lnTo>
                  <a:pt x="2608551" y="729629"/>
                </a:lnTo>
                <a:lnTo>
                  <a:pt x="2550654" y="775171"/>
                </a:lnTo>
                <a:lnTo>
                  <a:pt x="2489709" y="815872"/>
                </a:lnTo>
                <a:lnTo>
                  <a:pt x="2426118" y="851452"/>
                </a:lnTo>
                <a:lnTo>
                  <a:pt x="2360286" y="881627"/>
                </a:lnTo>
                <a:lnTo>
                  <a:pt x="2292614" y="906116"/>
                </a:lnTo>
                <a:lnTo>
                  <a:pt x="2223508" y="924637"/>
                </a:lnTo>
                <a:lnTo>
                  <a:pt x="2153370" y="936909"/>
                </a:lnTo>
                <a:lnTo>
                  <a:pt x="2082603" y="942650"/>
                </a:lnTo>
                <a:lnTo>
                  <a:pt x="2047110" y="942983"/>
                </a:lnTo>
                <a:lnTo>
                  <a:pt x="2011612" y="941578"/>
                </a:lnTo>
                <a:lnTo>
                  <a:pt x="1940798" y="933410"/>
                </a:lnTo>
                <a:lnTo>
                  <a:pt x="1870566" y="917866"/>
                </a:lnTo>
                <a:lnTo>
                  <a:pt x="1782037" y="889905"/>
                </a:lnTo>
                <a:lnTo>
                  <a:pt x="1730290" y="874506"/>
                </a:lnTo>
                <a:lnTo>
                  <a:pt x="1680499" y="860989"/>
                </a:lnTo>
                <a:lnTo>
                  <a:pt x="1632615" y="849298"/>
                </a:lnTo>
                <a:lnTo>
                  <a:pt x="1586587" y="839379"/>
                </a:lnTo>
                <a:lnTo>
                  <a:pt x="1542362" y="831179"/>
                </a:lnTo>
                <a:lnTo>
                  <a:pt x="1499891" y="824643"/>
                </a:lnTo>
                <a:lnTo>
                  <a:pt x="1459121" y="819716"/>
                </a:lnTo>
                <a:lnTo>
                  <a:pt x="1420003" y="816345"/>
                </a:lnTo>
                <a:lnTo>
                  <a:pt x="1346515" y="814050"/>
                </a:lnTo>
                <a:lnTo>
                  <a:pt x="1312042" y="815018"/>
                </a:lnTo>
                <a:lnTo>
                  <a:pt x="1247387" y="820912"/>
                </a:lnTo>
                <a:lnTo>
                  <a:pt x="1188109" y="831723"/>
                </a:lnTo>
                <a:lnTo>
                  <a:pt x="1133799" y="847015"/>
                </a:lnTo>
                <a:lnTo>
                  <a:pt x="1084050" y="866354"/>
                </a:lnTo>
                <a:lnTo>
                  <a:pt x="1038452" y="889305"/>
                </a:lnTo>
                <a:lnTo>
                  <a:pt x="996597" y="915433"/>
                </a:lnTo>
                <a:lnTo>
                  <a:pt x="958076" y="944303"/>
                </a:lnTo>
                <a:lnTo>
                  <a:pt x="922480" y="975480"/>
                </a:lnTo>
                <a:lnTo>
                  <a:pt x="889400" y="1008531"/>
                </a:lnTo>
                <a:lnTo>
                  <a:pt x="858428" y="1043018"/>
                </a:lnTo>
                <a:lnTo>
                  <a:pt x="829156" y="1078509"/>
                </a:lnTo>
                <a:lnTo>
                  <a:pt x="801173" y="1114569"/>
                </a:lnTo>
                <a:lnTo>
                  <a:pt x="774072" y="1150761"/>
                </a:lnTo>
                <a:lnTo>
                  <a:pt x="747444" y="1186653"/>
                </a:lnTo>
                <a:lnTo>
                  <a:pt x="734179" y="1204350"/>
                </a:lnTo>
                <a:lnTo>
                  <a:pt x="707494" y="1238974"/>
                </a:lnTo>
                <a:lnTo>
                  <a:pt x="680260" y="1272209"/>
                </a:lnTo>
                <a:lnTo>
                  <a:pt x="652068" y="1303622"/>
                </a:lnTo>
                <a:lnTo>
                  <a:pt x="622509" y="1332777"/>
                </a:lnTo>
                <a:lnTo>
                  <a:pt x="591175" y="1359238"/>
                </a:lnTo>
                <a:lnTo>
                  <a:pt x="557658" y="1382573"/>
                </a:lnTo>
                <a:lnTo>
                  <a:pt x="521548" y="1402345"/>
                </a:lnTo>
                <a:lnTo>
                  <a:pt x="482436" y="1418120"/>
                </a:lnTo>
                <a:lnTo>
                  <a:pt x="439914" y="1429462"/>
                </a:lnTo>
                <a:lnTo>
                  <a:pt x="393574" y="1435939"/>
                </a:lnTo>
                <a:lnTo>
                  <a:pt x="368844" y="1437216"/>
                </a:lnTo>
                <a:lnTo>
                  <a:pt x="343006" y="1437113"/>
                </a:lnTo>
                <a:lnTo>
                  <a:pt x="287802" y="1432551"/>
                </a:lnTo>
                <a:lnTo>
                  <a:pt x="227552" y="1421819"/>
                </a:lnTo>
                <a:lnTo>
                  <a:pt x="161849" y="1404480"/>
                </a:lnTo>
                <a:lnTo>
                  <a:pt x="90284" y="1380100"/>
                </a:lnTo>
                <a:lnTo>
                  <a:pt x="47617" y="1363201"/>
                </a:lnTo>
                <a:lnTo>
                  <a:pt x="6482" y="1345163"/>
                </a:lnTo>
                <a:lnTo>
                  <a:pt x="0" y="0"/>
                </a:lnTo>
                <a:lnTo>
                  <a:pt x="2929378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Блок-схема: узел 4"/>
          <p:cNvSpPr/>
          <p:nvPr/>
        </p:nvSpPr>
        <p:spPr>
          <a:xfrm>
            <a:off x="322730" y="9012635"/>
            <a:ext cx="990600" cy="879283"/>
          </a:xfrm>
          <a:prstGeom prst="flowChartConnector">
            <a:avLst/>
          </a:prstGeom>
          <a:solidFill>
            <a:srgbClr val="F29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CDCE21-E1EB-1C04-0FD4-999AA8FE300C}"/>
              </a:ext>
            </a:extLst>
          </p:cNvPr>
          <p:cNvSpPr txBox="1"/>
          <p:nvPr/>
        </p:nvSpPr>
        <p:spPr>
          <a:xfrm>
            <a:off x="2057400" y="1688400"/>
            <a:ext cx="14486964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ресурсы: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семье взрослого(</a:t>
            </a:r>
            <a:r>
              <a:rPr lang="ru-RU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 активной (родительской, воспитательной) позицией и готовностью участвовать в коррекционно-развивающей работе;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установок и действий взрослых в отношении ребенка;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родительской ответственности, следование рекомендациям специалистов в отношении здоровья, развития и воспитания ребенка (</a:t>
            </a:r>
            <a:r>
              <a:rPr lang="ru-RU" sz="3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комплаентность</a:t>
            </a: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Социально-педагогические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ресурсы: </a:t>
            </a:r>
            <a:endPara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братьев/сестер, регулярно взаимодействующих с ним;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семьи контакта с различными ведомствами / службами / организациями, помогающими решать задачи и проблемы здоровья, развития и воспитания ребенка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Социально-психологические ресурсы: </a:t>
            </a:r>
            <a:endPara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семьи опыта решения различных жизненных проблем;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перспектив развития семьи.</a:t>
            </a:r>
          </a:p>
        </p:txBody>
      </p:sp>
    </p:spTree>
    <p:extLst>
      <p:ext uri="{BB962C8B-B14F-4D97-AF65-F5344CB8AC3E}">
        <p14:creationId xmlns:p14="http://schemas.microsoft.com/office/powerpoint/2010/main" val="362162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174E9EB-FE42-D191-52CE-18BADB8014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29" b="8392"/>
          <a:stretch/>
        </p:blipFill>
        <p:spPr>
          <a:xfrm>
            <a:off x="1691172" y="2767237"/>
            <a:ext cx="13393488" cy="72331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5E303AC-B361-469A-F397-45F8E70E95D5}"/>
              </a:ext>
            </a:extLst>
          </p:cNvPr>
          <p:cNvSpPr txBox="1"/>
          <p:nvPr/>
        </p:nvSpPr>
        <p:spPr>
          <a:xfrm>
            <a:off x="3479796" y="851903"/>
            <a:ext cx="1093519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+mj-lt"/>
                <a:cs typeface="Times New Roman" panose="02020603050405020304" pitchFamily="18" charset="0"/>
              </a:rPr>
              <a:t>Чем ниже уровень ресурсности семьи, тем большую поддержку со стороны специалистов сопровождения следует организовать для близкого окружения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927953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1A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3"/>
            <a:ext cx="2931160" cy="1437640"/>
          </a:xfrm>
          <a:custGeom>
            <a:avLst/>
            <a:gdLst/>
            <a:ahLst/>
            <a:cxnLst/>
            <a:rect l="l" t="t" r="r" b="b"/>
            <a:pathLst>
              <a:path w="2931160" h="1437640">
                <a:moveTo>
                  <a:pt x="2929378" y="0"/>
                </a:moveTo>
                <a:lnTo>
                  <a:pt x="2930939" y="30087"/>
                </a:lnTo>
                <a:lnTo>
                  <a:pt x="2931107" y="69981"/>
                </a:lnTo>
                <a:lnTo>
                  <a:pt x="2929405" y="109440"/>
                </a:lnTo>
                <a:lnTo>
                  <a:pt x="2925881" y="148428"/>
                </a:lnTo>
                <a:lnTo>
                  <a:pt x="2920587" y="186911"/>
                </a:lnTo>
                <a:lnTo>
                  <a:pt x="2913572" y="224853"/>
                </a:lnTo>
                <a:lnTo>
                  <a:pt x="2904888" y="262219"/>
                </a:lnTo>
                <a:lnTo>
                  <a:pt x="2894585" y="298974"/>
                </a:lnTo>
                <a:lnTo>
                  <a:pt x="2869322" y="370509"/>
                </a:lnTo>
                <a:lnTo>
                  <a:pt x="2838188" y="439175"/>
                </a:lnTo>
                <a:lnTo>
                  <a:pt x="2801584" y="504693"/>
                </a:lnTo>
                <a:lnTo>
                  <a:pt x="2759915" y="566778"/>
                </a:lnTo>
                <a:lnTo>
                  <a:pt x="2713585" y="625151"/>
                </a:lnTo>
                <a:lnTo>
                  <a:pt x="2662995" y="679528"/>
                </a:lnTo>
                <a:lnTo>
                  <a:pt x="2608551" y="729629"/>
                </a:lnTo>
                <a:lnTo>
                  <a:pt x="2550654" y="775171"/>
                </a:lnTo>
                <a:lnTo>
                  <a:pt x="2489709" y="815872"/>
                </a:lnTo>
                <a:lnTo>
                  <a:pt x="2426118" y="851452"/>
                </a:lnTo>
                <a:lnTo>
                  <a:pt x="2360286" y="881627"/>
                </a:lnTo>
                <a:lnTo>
                  <a:pt x="2292614" y="906116"/>
                </a:lnTo>
                <a:lnTo>
                  <a:pt x="2223508" y="924637"/>
                </a:lnTo>
                <a:lnTo>
                  <a:pt x="2153370" y="936909"/>
                </a:lnTo>
                <a:lnTo>
                  <a:pt x="2082603" y="942650"/>
                </a:lnTo>
                <a:lnTo>
                  <a:pt x="2047110" y="942983"/>
                </a:lnTo>
                <a:lnTo>
                  <a:pt x="2011612" y="941578"/>
                </a:lnTo>
                <a:lnTo>
                  <a:pt x="1940798" y="933410"/>
                </a:lnTo>
                <a:lnTo>
                  <a:pt x="1870566" y="917866"/>
                </a:lnTo>
                <a:lnTo>
                  <a:pt x="1782037" y="889905"/>
                </a:lnTo>
                <a:lnTo>
                  <a:pt x="1730290" y="874506"/>
                </a:lnTo>
                <a:lnTo>
                  <a:pt x="1680499" y="860989"/>
                </a:lnTo>
                <a:lnTo>
                  <a:pt x="1632615" y="849298"/>
                </a:lnTo>
                <a:lnTo>
                  <a:pt x="1586587" y="839379"/>
                </a:lnTo>
                <a:lnTo>
                  <a:pt x="1542362" y="831179"/>
                </a:lnTo>
                <a:lnTo>
                  <a:pt x="1499891" y="824643"/>
                </a:lnTo>
                <a:lnTo>
                  <a:pt x="1459121" y="819716"/>
                </a:lnTo>
                <a:lnTo>
                  <a:pt x="1420003" y="816345"/>
                </a:lnTo>
                <a:lnTo>
                  <a:pt x="1346515" y="814050"/>
                </a:lnTo>
                <a:lnTo>
                  <a:pt x="1312042" y="815018"/>
                </a:lnTo>
                <a:lnTo>
                  <a:pt x="1247387" y="820912"/>
                </a:lnTo>
                <a:lnTo>
                  <a:pt x="1188109" y="831723"/>
                </a:lnTo>
                <a:lnTo>
                  <a:pt x="1133799" y="847015"/>
                </a:lnTo>
                <a:lnTo>
                  <a:pt x="1084050" y="866354"/>
                </a:lnTo>
                <a:lnTo>
                  <a:pt x="1038452" y="889305"/>
                </a:lnTo>
                <a:lnTo>
                  <a:pt x="996597" y="915433"/>
                </a:lnTo>
                <a:lnTo>
                  <a:pt x="958076" y="944303"/>
                </a:lnTo>
                <a:lnTo>
                  <a:pt x="922480" y="975480"/>
                </a:lnTo>
                <a:lnTo>
                  <a:pt x="889400" y="1008531"/>
                </a:lnTo>
                <a:lnTo>
                  <a:pt x="858428" y="1043018"/>
                </a:lnTo>
                <a:lnTo>
                  <a:pt x="829156" y="1078509"/>
                </a:lnTo>
                <a:lnTo>
                  <a:pt x="801173" y="1114569"/>
                </a:lnTo>
                <a:lnTo>
                  <a:pt x="774072" y="1150761"/>
                </a:lnTo>
                <a:lnTo>
                  <a:pt x="747444" y="1186653"/>
                </a:lnTo>
                <a:lnTo>
                  <a:pt x="734179" y="1204350"/>
                </a:lnTo>
                <a:lnTo>
                  <a:pt x="707494" y="1238974"/>
                </a:lnTo>
                <a:lnTo>
                  <a:pt x="680260" y="1272209"/>
                </a:lnTo>
                <a:lnTo>
                  <a:pt x="652068" y="1303622"/>
                </a:lnTo>
                <a:lnTo>
                  <a:pt x="622509" y="1332777"/>
                </a:lnTo>
                <a:lnTo>
                  <a:pt x="591175" y="1359238"/>
                </a:lnTo>
                <a:lnTo>
                  <a:pt x="557658" y="1382573"/>
                </a:lnTo>
                <a:lnTo>
                  <a:pt x="521548" y="1402345"/>
                </a:lnTo>
                <a:lnTo>
                  <a:pt x="482436" y="1418120"/>
                </a:lnTo>
                <a:lnTo>
                  <a:pt x="439914" y="1429462"/>
                </a:lnTo>
                <a:lnTo>
                  <a:pt x="393574" y="1435939"/>
                </a:lnTo>
                <a:lnTo>
                  <a:pt x="368844" y="1437216"/>
                </a:lnTo>
                <a:lnTo>
                  <a:pt x="343006" y="1437113"/>
                </a:lnTo>
                <a:lnTo>
                  <a:pt x="287802" y="1432551"/>
                </a:lnTo>
                <a:lnTo>
                  <a:pt x="227552" y="1421819"/>
                </a:lnTo>
                <a:lnTo>
                  <a:pt x="161849" y="1404480"/>
                </a:lnTo>
                <a:lnTo>
                  <a:pt x="90284" y="1380100"/>
                </a:lnTo>
                <a:lnTo>
                  <a:pt x="47617" y="1363201"/>
                </a:lnTo>
                <a:lnTo>
                  <a:pt x="6482" y="1345163"/>
                </a:lnTo>
                <a:lnTo>
                  <a:pt x="0" y="0"/>
                </a:lnTo>
                <a:lnTo>
                  <a:pt x="2929378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Блок-схема: узел 4"/>
          <p:cNvSpPr/>
          <p:nvPr/>
        </p:nvSpPr>
        <p:spPr>
          <a:xfrm>
            <a:off x="322730" y="9012635"/>
            <a:ext cx="990600" cy="879283"/>
          </a:xfrm>
          <a:prstGeom prst="flowChartConnector">
            <a:avLst/>
          </a:prstGeom>
          <a:solidFill>
            <a:srgbClr val="F29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CDCE21-E1EB-1C04-0FD4-999AA8FE300C}"/>
              </a:ext>
            </a:extLst>
          </p:cNvPr>
          <p:cNvSpPr txBox="1"/>
          <p:nvPr/>
        </p:nvSpPr>
        <p:spPr>
          <a:xfrm>
            <a:off x="1752600" y="1394866"/>
            <a:ext cx="15392400" cy="7602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cs typeface="Times New Roman" panose="02020603050405020304" pitchFamily="18" charset="0"/>
              </a:rPr>
              <a:t>Целесообразно </a:t>
            </a:r>
            <a:r>
              <a:rPr lang="ru-RU" sz="3200" b="1" dirty="0">
                <a:cs typeface="Times New Roman" panose="02020603050405020304" pitchFamily="18" charset="0"/>
              </a:rPr>
              <a:t>направлять усилия специалистов сопровождения на те </a:t>
            </a:r>
            <a:r>
              <a:rPr lang="ru-RU" sz="3200" b="1" dirty="0" smtClean="0">
                <a:cs typeface="Times New Roman" panose="02020603050405020304" pitchFamily="18" charset="0"/>
              </a:rPr>
              <a:t>ресурсные </a:t>
            </a:r>
            <a:r>
              <a:rPr lang="ru-RU" sz="3200" b="1" dirty="0">
                <a:cs typeface="Times New Roman" panose="02020603050405020304" pitchFamily="18" charset="0"/>
              </a:rPr>
              <a:t>области, которые возможно компенсировать в каждом конкретном случае: </a:t>
            </a:r>
          </a:p>
          <a:p>
            <a:pPr algn="just"/>
            <a:endParaRPr lang="ru-RU" sz="3200" b="1" dirty="0">
              <a:cs typeface="Times New Roman" panose="02020603050405020304" pitchFamily="18" charset="0"/>
            </a:endParaRPr>
          </a:p>
          <a:p>
            <a:pPr marL="514350" indent="-514350" algn="just">
              <a:spcAft>
                <a:spcPts val="1200"/>
              </a:spcAft>
              <a:buClr>
                <a:schemeClr val="tx2">
                  <a:lumMod val="75000"/>
                  <a:lumOff val="25000"/>
                </a:schemeClr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sz="3200" dirty="0">
                <a:cs typeface="Times New Roman" panose="02020603050405020304" pitchFamily="18" charset="0"/>
              </a:rPr>
              <a:t>информационно-просветительская работа (для повышения уровня знаний и </a:t>
            </a:r>
            <a:br>
              <a:rPr lang="ru-RU" sz="3200" dirty="0">
                <a:cs typeface="Times New Roman" panose="02020603050405020304" pitchFamily="18" charset="0"/>
              </a:rPr>
            </a:br>
            <a:r>
              <a:rPr lang="ru-RU" sz="3200" dirty="0">
                <a:cs typeface="Times New Roman" panose="02020603050405020304" pitchFamily="18" charset="0"/>
              </a:rPr>
              <a:t>психолого-педагогической компетентности родителей); </a:t>
            </a:r>
          </a:p>
          <a:p>
            <a:pPr marL="514350" indent="-514350" algn="just">
              <a:spcAft>
                <a:spcPts val="1200"/>
              </a:spcAft>
              <a:buClr>
                <a:schemeClr val="tx2">
                  <a:lumMod val="75000"/>
                  <a:lumOff val="25000"/>
                </a:schemeClr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sz="3200" dirty="0">
                <a:cs typeface="Times New Roman" panose="02020603050405020304" pitchFamily="18" charset="0"/>
              </a:rPr>
              <a:t>психологическая, психотерапевтическая, а иногда и фармакологическая поддержка </a:t>
            </a:r>
            <a:br>
              <a:rPr lang="ru-RU" sz="3200" dirty="0">
                <a:cs typeface="Times New Roman" panose="02020603050405020304" pitchFamily="18" charset="0"/>
              </a:rPr>
            </a:br>
            <a:r>
              <a:rPr lang="ru-RU" sz="3200" dirty="0">
                <a:cs typeface="Times New Roman" panose="02020603050405020304" pitchFamily="18" charset="0"/>
              </a:rPr>
              <a:t>(для улучшения эмоционального состояния, преодоления стресса или депрессии); </a:t>
            </a:r>
          </a:p>
          <a:p>
            <a:pPr marL="514350" indent="-514350" algn="just">
              <a:spcAft>
                <a:spcPts val="1200"/>
              </a:spcAft>
              <a:buClr>
                <a:schemeClr val="tx2">
                  <a:lumMod val="75000"/>
                  <a:lumOff val="25000"/>
                </a:schemeClr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sz="3200" dirty="0">
                <a:cs typeface="Times New Roman" panose="02020603050405020304" pitchFamily="18" charset="0"/>
              </a:rPr>
              <a:t>юридическая консультация (с целью поиска социальных льгот и преференций, на которые имеют право родители, воспитывающие ребенка с ОВЗ или инвалидностью);</a:t>
            </a:r>
          </a:p>
          <a:p>
            <a:pPr marL="514350" indent="-514350" algn="just">
              <a:spcAft>
                <a:spcPts val="1200"/>
              </a:spcAft>
              <a:buClr>
                <a:schemeClr val="tx2">
                  <a:lumMod val="75000"/>
                  <a:lumOff val="25000"/>
                </a:schemeClr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sz="3200" dirty="0">
                <a:cs typeface="Times New Roman" panose="02020603050405020304" pitchFamily="18" charset="0"/>
              </a:rPr>
              <a:t>дистанционное консультирование и сопровождение (для экономии времени и в случае недостаточной мобильности семьи);</a:t>
            </a:r>
          </a:p>
          <a:p>
            <a:pPr marL="514350" indent="-514350" algn="just">
              <a:spcAft>
                <a:spcPts val="1200"/>
              </a:spcAft>
              <a:buClr>
                <a:schemeClr val="tx2">
                  <a:lumMod val="75000"/>
                  <a:lumOff val="25000"/>
                </a:schemeClr>
              </a:buClr>
              <a:buSzPct val="150000"/>
              <a:buFont typeface="Wingdings" panose="05000000000000000000" pitchFamily="2" charset="2"/>
              <a:buChar char="Ø"/>
            </a:pPr>
            <a:r>
              <a:rPr lang="ru-RU" sz="3200" dirty="0">
                <a:cs typeface="Times New Roman" panose="02020603050405020304" pitchFamily="18" charset="0"/>
              </a:rPr>
              <a:t>бесплатная рассылка обучающих материалов (с целью экономии материальных ресурсов) и т.д.</a:t>
            </a:r>
          </a:p>
        </p:txBody>
      </p:sp>
    </p:spTree>
    <p:extLst>
      <p:ext uri="{BB962C8B-B14F-4D97-AF65-F5344CB8AC3E}">
        <p14:creationId xmlns:p14="http://schemas.microsoft.com/office/powerpoint/2010/main" val="201183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8C7D0DF-67EF-444C-AD55-7BF797540042}"/>
              </a:ext>
            </a:extLst>
          </p:cNvPr>
          <p:cNvSpPr/>
          <p:nvPr/>
        </p:nvSpPr>
        <p:spPr>
          <a:xfrm>
            <a:off x="2491490" y="3152481"/>
            <a:ext cx="5126553" cy="34187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rgbClr val="2C2C2C"/>
            </a:solidFill>
            <a:prstDash val="solid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r>
              <a:rPr lang="ru-RU" sz="3200" b="1" kern="0" dirty="0">
                <a:solidFill>
                  <a:srgbClr val="2C2C2C"/>
                </a:solidFill>
                <a:cs typeface="Times New Roman" panose="02020603050405020304" pitchFamily="18" charset="0"/>
              </a:rPr>
              <a:t>Успехи в развитии ребенка ведут к улучшению семейного климата, так же как и работа с семьей влияет на состояние ребенка.</a:t>
            </a:r>
            <a:endParaRPr lang="ru-RU" sz="3200" kern="0" dirty="0">
              <a:solidFill>
                <a:srgbClr val="2C2C2C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Стрелка: изогнутая вниз 2">
            <a:extLst>
              <a:ext uri="{FF2B5EF4-FFF2-40B4-BE49-F238E27FC236}">
                <a16:creationId xmlns:a16="http://schemas.microsoft.com/office/drawing/2014/main" id="{1BD63140-E458-B03C-3E77-40A1225BC0E1}"/>
              </a:ext>
            </a:extLst>
          </p:cNvPr>
          <p:cNvSpPr/>
          <p:nvPr/>
        </p:nvSpPr>
        <p:spPr>
          <a:xfrm>
            <a:off x="1063910" y="1415990"/>
            <a:ext cx="8431784" cy="3001841"/>
          </a:xfrm>
          <a:prstGeom prst="curved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2700">
              <a:solidFill>
                <a:srgbClr val="2C2C2C"/>
              </a:solidFill>
              <a:latin typeface="Corbel" panose="020B0503020204020204"/>
            </a:endParaRPr>
          </a:p>
        </p:txBody>
      </p:sp>
      <p:sp>
        <p:nvSpPr>
          <p:cNvPr id="4" name="Стрелка: изогнутая вниз 3">
            <a:extLst>
              <a:ext uri="{FF2B5EF4-FFF2-40B4-BE49-F238E27FC236}">
                <a16:creationId xmlns:a16="http://schemas.microsoft.com/office/drawing/2014/main" id="{0387639D-1562-BA79-0FDD-44F42EE0AF34}"/>
              </a:ext>
            </a:extLst>
          </p:cNvPr>
          <p:cNvSpPr/>
          <p:nvPr/>
        </p:nvSpPr>
        <p:spPr>
          <a:xfrm rot="10800000">
            <a:off x="736318" y="5333004"/>
            <a:ext cx="8310968" cy="2632827"/>
          </a:xfrm>
          <a:prstGeom prst="curved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2700">
              <a:solidFill>
                <a:srgbClr val="2C2C2C"/>
              </a:solidFill>
              <a:latin typeface="Corbel" panose="020B0503020204020204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B0A446A7-1B03-DFA3-F567-80F18807D524}"/>
              </a:ext>
            </a:extLst>
          </p:cNvPr>
          <p:cNvSpPr/>
          <p:nvPr/>
        </p:nvSpPr>
        <p:spPr>
          <a:xfrm>
            <a:off x="483617" y="8410599"/>
            <a:ext cx="10407708" cy="14349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r>
              <a:rPr lang="ru-RU" sz="30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И чем раньше начнется процесс сопровождения ребенка и семьи – тем большую динамику в развитии даст ребенок, и тем меньше будет деформация семьи.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627" y="402995"/>
            <a:ext cx="7455452" cy="574282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522BB82-8FA3-11C4-4F1E-A83EE2D8A7B2}"/>
              </a:ext>
            </a:extLst>
          </p:cNvPr>
          <p:cNvSpPr/>
          <p:nvPr/>
        </p:nvSpPr>
        <p:spPr>
          <a:xfrm>
            <a:off x="10693511" y="6308591"/>
            <a:ext cx="6825680" cy="1103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000" b="1" dirty="0">
                <a:solidFill>
                  <a:prstClr val="black"/>
                </a:solidFill>
                <a:cs typeface="Times New Roman" panose="02020603050405020304" pitchFamily="18" charset="0"/>
              </a:rPr>
              <a:t>Важно донести до родителей, что они сами тоже имеют право на помощь</a:t>
            </a:r>
            <a:r>
              <a:rPr lang="ru-RU" sz="300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53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" y="30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324A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Овал 29"/>
          <p:cNvSpPr/>
          <p:nvPr/>
        </p:nvSpPr>
        <p:spPr>
          <a:xfrm>
            <a:off x="102288" y="198670"/>
            <a:ext cx="722893" cy="690779"/>
          </a:xfrm>
          <a:prstGeom prst="ellipse">
            <a:avLst/>
          </a:prstGeom>
          <a:solidFill>
            <a:srgbClr val="C7A2D6"/>
          </a:solidFill>
          <a:ln>
            <a:solidFill>
              <a:srgbClr val="F29C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3"/>
          <p:cNvSpPr/>
          <p:nvPr/>
        </p:nvSpPr>
        <p:spPr>
          <a:xfrm>
            <a:off x="15834452" y="8203239"/>
            <a:ext cx="2453640" cy="2084070"/>
          </a:xfrm>
          <a:custGeom>
            <a:avLst/>
            <a:gdLst/>
            <a:ahLst/>
            <a:cxnLst/>
            <a:rect l="l" t="t" r="r" b="b"/>
            <a:pathLst>
              <a:path w="2453640" h="2084070">
                <a:moveTo>
                  <a:pt x="306927" y="2083760"/>
                </a:moveTo>
                <a:lnTo>
                  <a:pt x="287606" y="2050338"/>
                </a:lnTo>
                <a:lnTo>
                  <a:pt x="246244" y="1987442"/>
                </a:lnTo>
                <a:lnTo>
                  <a:pt x="191858" y="1913925"/>
                </a:lnTo>
                <a:lnTo>
                  <a:pt x="163053" y="1871389"/>
                </a:lnTo>
                <a:lnTo>
                  <a:pt x="136774" y="1828848"/>
                </a:lnTo>
                <a:lnTo>
                  <a:pt x="112972" y="1786334"/>
                </a:lnTo>
                <a:lnTo>
                  <a:pt x="91595" y="1743885"/>
                </a:lnTo>
                <a:lnTo>
                  <a:pt x="72593" y="1701534"/>
                </a:lnTo>
                <a:lnTo>
                  <a:pt x="55916" y="1659316"/>
                </a:lnTo>
                <a:lnTo>
                  <a:pt x="41512" y="1617267"/>
                </a:lnTo>
                <a:lnTo>
                  <a:pt x="29331" y="1575420"/>
                </a:lnTo>
                <a:lnTo>
                  <a:pt x="19323" y="1533812"/>
                </a:lnTo>
                <a:lnTo>
                  <a:pt x="11436" y="1492477"/>
                </a:lnTo>
                <a:lnTo>
                  <a:pt x="5620" y="1451450"/>
                </a:lnTo>
                <a:lnTo>
                  <a:pt x="1825" y="1410765"/>
                </a:lnTo>
                <a:lnTo>
                  <a:pt x="0" y="1370458"/>
                </a:lnTo>
                <a:lnTo>
                  <a:pt x="93" y="1330564"/>
                </a:lnTo>
                <a:lnTo>
                  <a:pt x="2055" y="1291117"/>
                </a:lnTo>
                <a:lnTo>
                  <a:pt x="5835" y="1252153"/>
                </a:lnTo>
                <a:lnTo>
                  <a:pt x="11382" y="1213705"/>
                </a:lnTo>
                <a:lnTo>
                  <a:pt x="18645" y="1175810"/>
                </a:lnTo>
                <a:lnTo>
                  <a:pt x="27575" y="1138502"/>
                </a:lnTo>
                <a:lnTo>
                  <a:pt x="38119" y="1101816"/>
                </a:lnTo>
                <a:lnTo>
                  <a:pt x="63852" y="1030449"/>
                </a:lnTo>
                <a:lnTo>
                  <a:pt x="95437" y="961988"/>
                </a:lnTo>
                <a:lnTo>
                  <a:pt x="132470" y="896713"/>
                </a:lnTo>
                <a:lnTo>
                  <a:pt x="174546" y="834902"/>
                </a:lnTo>
                <a:lnTo>
                  <a:pt x="221259" y="776835"/>
                </a:lnTo>
                <a:lnTo>
                  <a:pt x="272205" y="722791"/>
                </a:lnTo>
                <a:lnTo>
                  <a:pt x="326978" y="673050"/>
                </a:lnTo>
                <a:lnTo>
                  <a:pt x="385172" y="627889"/>
                </a:lnTo>
                <a:lnTo>
                  <a:pt x="446384" y="587589"/>
                </a:lnTo>
                <a:lnTo>
                  <a:pt x="510207" y="552428"/>
                </a:lnTo>
                <a:lnTo>
                  <a:pt x="576236" y="522687"/>
                </a:lnTo>
                <a:lnTo>
                  <a:pt x="644067" y="498643"/>
                </a:lnTo>
                <a:lnTo>
                  <a:pt x="713293" y="480576"/>
                </a:lnTo>
                <a:lnTo>
                  <a:pt x="783510" y="468765"/>
                </a:lnTo>
                <a:lnTo>
                  <a:pt x="854313" y="463489"/>
                </a:lnTo>
                <a:lnTo>
                  <a:pt x="889808" y="463389"/>
                </a:lnTo>
                <a:lnTo>
                  <a:pt x="925297" y="465028"/>
                </a:lnTo>
                <a:lnTo>
                  <a:pt x="996055" y="473661"/>
                </a:lnTo>
                <a:lnTo>
                  <a:pt x="1066183" y="489666"/>
                </a:lnTo>
                <a:lnTo>
                  <a:pt x="1154526" y="518208"/>
                </a:lnTo>
                <a:lnTo>
                  <a:pt x="1206172" y="533947"/>
                </a:lnTo>
                <a:lnTo>
                  <a:pt x="1255872" y="547791"/>
                </a:lnTo>
                <a:lnTo>
                  <a:pt x="1303678" y="559796"/>
                </a:lnTo>
                <a:lnTo>
                  <a:pt x="1349641" y="570017"/>
                </a:lnTo>
                <a:lnTo>
                  <a:pt x="1393811" y="578508"/>
                </a:lnTo>
                <a:lnTo>
                  <a:pt x="1436238" y="585323"/>
                </a:lnTo>
                <a:lnTo>
                  <a:pt x="1476974" y="590517"/>
                </a:lnTo>
                <a:lnTo>
                  <a:pt x="1516070" y="594146"/>
                </a:lnTo>
                <a:lnTo>
                  <a:pt x="1589541" y="596924"/>
                </a:lnTo>
                <a:lnTo>
                  <a:pt x="1624019" y="596182"/>
                </a:lnTo>
                <a:lnTo>
                  <a:pt x="1688712" y="590713"/>
                </a:lnTo>
                <a:lnTo>
                  <a:pt x="1748060" y="580292"/>
                </a:lnTo>
                <a:lnTo>
                  <a:pt x="1802469" y="565357"/>
                </a:lnTo>
                <a:lnTo>
                  <a:pt x="1852344" y="546345"/>
                </a:lnTo>
                <a:lnTo>
                  <a:pt x="1898091" y="523694"/>
                </a:lnTo>
                <a:lnTo>
                  <a:pt x="1940117" y="497842"/>
                </a:lnTo>
                <a:lnTo>
                  <a:pt x="1978828" y="469226"/>
                </a:lnTo>
                <a:lnTo>
                  <a:pt x="2014628" y="438283"/>
                </a:lnTo>
                <a:lnTo>
                  <a:pt x="2047924" y="405451"/>
                </a:lnTo>
                <a:lnTo>
                  <a:pt x="2079122" y="371167"/>
                </a:lnTo>
                <a:lnTo>
                  <a:pt x="2108627" y="335869"/>
                </a:lnTo>
                <a:lnTo>
                  <a:pt x="2136846" y="299995"/>
                </a:lnTo>
                <a:lnTo>
                  <a:pt x="2164184" y="263981"/>
                </a:lnTo>
                <a:lnTo>
                  <a:pt x="2191048" y="228265"/>
                </a:lnTo>
                <a:lnTo>
                  <a:pt x="2204428" y="210656"/>
                </a:lnTo>
                <a:lnTo>
                  <a:pt x="2231340" y="176208"/>
                </a:lnTo>
                <a:lnTo>
                  <a:pt x="2258793" y="143152"/>
                </a:lnTo>
                <a:lnTo>
                  <a:pt x="2287190" y="111925"/>
                </a:lnTo>
                <a:lnTo>
                  <a:pt x="2316940" y="82966"/>
                </a:lnTo>
                <a:lnTo>
                  <a:pt x="2348447" y="56710"/>
                </a:lnTo>
                <a:lnTo>
                  <a:pt x="2382117" y="33597"/>
                </a:lnTo>
                <a:lnTo>
                  <a:pt x="2418356" y="14062"/>
                </a:lnTo>
                <a:lnTo>
                  <a:pt x="2453545" y="0"/>
                </a:lnTo>
                <a:lnTo>
                  <a:pt x="2453545" y="2083760"/>
                </a:lnTo>
                <a:lnTo>
                  <a:pt x="306927" y="2083760"/>
                </a:lnTo>
                <a:close/>
              </a:path>
            </a:pathLst>
          </a:custGeom>
          <a:solidFill>
            <a:srgbClr val="C7A2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82396" y="0"/>
            <a:ext cx="6838315" cy="1390015"/>
          </a:xfrm>
          <a:custGeom>
            <a:avLst/>
            <a:gdLst/>
            <a:ahLst/>
            <a:cxnLst/>
            <a:rect l="l" t="t" r="r" b="b"/>
            <a:pathLst>
              <a:path w="6838315" h="1390015">
                <a:moveTo>
                  <a:pt x="6290687" y="913801"/>
                </a:moveTo>
                <a:lnTo>
                  <a:pt x="6244277" y="958715"/>
                </a:lnTo>
                <a:lnTo>
                  <a:pt x="6196338" y="1002496"/>
                </a:lnTo>
                <a:lnTo>
                  <a:pt x="6146768" y="1044947"/>
                </a:lnTo>
                <a:lnTo>
                  <a:pt x="6095463" y="1085872"/>
                </a:lnTo>
                <a:lnTo>
                  <a:pt x="6042320" y="1125074"/>
                </a:lnTo>
                <a:lnTo>
                  <a:pt x="5987235" y="1162356"/>
                </a:lnTo>
                <a:lnTo>
                  <a:pt x="5930106" y="1197522"/>
                </a:lnTo>
                <a:lnTo>
                  <a:pt x="5870828" y="1230374"/>
                </a:lnTo>
                <a:lnTo>
                  <a:pt x="5809300" y="1260716"/>
                </a:lnTo>
                <a:lnTo>
                  <a:pt x="5745417" y="1288351"/>
                </a:lnTo>
                <a:lnTo>
                  <a:pt x="5679076" y="1313082"/>
                </a:lnTo>
                <a:lnTo>
                  <a:pt x="5610174" y="1334714"/>
                </a:lnTo>
                <a:lnTo>
                  <a:pt x="5538608" y="1353048"/>
                </a:lnTo>
                <a:lnTo>
                  <a:pt x="5464275" y="1367889"/>
                </a:lnTo>
                <a:lnTo>
                  <a:pt x="5426038" y="1373937"/>
                </a:lnTo>
                <a:lnTo>
                  <a:pt x="5387071" y="1379039"/>
                </a:lnTo>
                <a:lnTo>
                  <a:pt x="5347360" y="1383169"/>
                </a:lnTo>
                <a:lnTo>
                  <a:pt x="5306893" y="1386302"/>
                </a:lnTo>
                <a:lnTo>
                  <a:pt x="5265656" y="1388414"/>
                </a:lnTo>
                <a:lnTo>
                  <a:pt x="5223638" y="1389481"/>
                </a:lnTo>
                <a:lnTo>
                  <a:pt x="5180824" y="1389478"/>
                </a:lnTo>
                <a:lnTo>
                  <a:pt x="5137202" y="1388380"/>
                </a:lnTo>
                <a:lnTo>
                  <a:pt x="5092759" y="1386162"/>
                </a:lnTo>
                <a:lnTo>
                  <a:pt x="5047482" y="1382801"/>
                </a:lnTo>
                <a:lnTo>
                  <a:pt x="5001359" y="1378271"/>
                </a:lnTo>
                <a:lnTo>
                  <a:pt x="4954376" y="1372548"/>
                </a:lnTo>
                <a:lnTo>
                  <a:pt x="4906521" y="1365607"/>
                </a:lnTo>
                <a:lnTo>
                  <a:pt x="4857780" y="1357424"/>
                </a:lnTo>
                <a:lnTo>
                  <a:pt x="4808140" y="1347974"/>
                </a:lnTo>
                <a:lnTo>
                  <a:pt x="4757590" y="1337233"/>
                </a:lnTo>
                <a:lnTo>
                  <a:pt x="4706115" y="1325175"/>
                </a:lnTo>
                <a:lnTo>
                  <a:pt x="4653703" y="1311777"/>
                </a:lnTo>
                <a:lnTo>
                  <a:pt x="4600341" y="1297014"/>
                </a:lnTo>
                <a:lnTo>
                  <a:pt x="4546017" y="1280860"/>
                </a:lnTo>
                <a:lnTo>
                  <a:pt x="4490716" y="1263293"/>
                </a:lnTo>
                <a:lnTo>
                  <a:pt x="4434427" y="1244286"/>
                </a:lnTo>
                <a:lnTo>
                  <a:pt x="4377136" y="1223816"/>
                </a:lnTo>
                <a:lnTo>
                  <a:pt x="4318831" y="1201857"/>
                </a:lnTo>
                <a:lnTo>
                  <a:pt x="4259498" y="1178386"/>
                </a:lnTo>
                <a:lnTo>
                  <a:pt x="4199125" y="1153377"/>
                </a:lnTo>
                <a:lnTo>
                  <a:pt x="4137698" y="1126806"/>
                </a:lnTo>
                <a:lnTo>
                  <a:pt x="4075206" y="1098649"/>
                </a:lnTo>
                <a:lnTo>
                  <a:pt x="4011634" y="1068881"/>
                </a:lnTo>
                <a:lnTo>
                  <a:pt x="3946971" y="1037477"/>
                </a:lnTo>
                <a:lnTo>
                  <a:pt x="3881203" y="1004412"/>
                </a:lnTo>
                <a:lnTo>
                  <a:pt x="3814316" y="969663"/>
                </a:lnTo>
                <a:lnTo>
                  <a:pt x="3746300" y="933204"/>
                </a:lnTo>
                <a:lnTo>
                  <a:pt x="3677139" y="895011"/>
                </a:lnTo>
                <a:lnTo>
                  <a:pt x="3606823" y="855059"/>
                </a:lnTo>
                <a:lnTo>
                  <a:pt x="3535336" y="813324"/>
                </a:lnTo>
                <a:lnTo>
                  <a:pt x="3487617" y="785663"/>
                </a:lnTo>
                <a:lnTo>
                  <a:pt x="3440555" y="759508"/>
                </a:lnTo>
                <a:lnTo>
                  <a:pt x="3394140" y="734831"/>
                </a:lnTo>
                <a:lnTo>
                  <a:pt x="3348363" y="711603"/>
                </a:lnTo>
                <a:lnTo>
                  <a:pt x="3303214" y="689796"/>
                </a:lnTo>
                <a:lnTo>
                  <a:pt x="3258686" y="669381"/>
                </a:lnTo>
                <a:lnTo>
                  <a:pt x="3214768" y="650330"/>
                </a:lnTo>
                <a:lnTo>
                  <a:pt x="3171452" y="632615"/>
                </a:lnTo>
                <a:lnTo>
                  <a:pt x="3128728" y="616206"/>
                </a:lnTo>
                <a:lnTo>
                  <a:pt x="3086587" y="601075"/>
                </a:lnTo>
                <a:lnTo>
                  <a:pt x="3045020" y="587195"/>
                </a:lnTo>
                <a:lnTo>
                  <a:pt x="3004018" y="574536"/>
                </a:lnTo>
                <a:lnTo>
                  <a:pt x="2963572" y="563070"/>
                </a:lnTo>
                <a:lnTo>
                  <a:pt x="2923672" y="552768"/>
                </a:lnTo>
                <a:lnTo>
                  <a:pt x="2884310" y="543603"/>
                </a:lnTo>
                <a:lnTo>
                  <a:pt x="2845476" y="535545"/>
                </a:lnTo>
                <a:lnTo>
                  <a:pt x="2807160" y="528566"/>
                </a:lnTo>
                <a:lnTo>
                  <a:pt x="2769355" y="522639"/>
                </a:lnTo>
                <a:lnTo>
                  <a:pt x="2695238" y="513821"/>
                </a:lnTo>
                <a:lnTo>
                  <a:pt x="2623050" y="508865"/>
                </a:lnTo>
                <a:lnTo>
                  <a:pt x="2552719" y="507543"/>
                </a:lnTo>
                <a:lnTo>
                  <a:pt x="2518226" y="508173"/>
                </a:lnTo>
                <a:lnTo>
                  <a:pt x="2450543" y="511874"/>
                </a:lnTo>
                <a:lnTo>
                  <a:pt x="2384532" y="518640"/>
                </a:lnTo>
                <a:lnTo>
                  <a:pt x="2320122" y="528242"/>
                </a:lnTo>
                <a:lnTo>
                  <a:pt x="2257238" y="540453"/>
                </a:lnTo>
                <a:lnTo>
                  <a:pt x="2195808" y="555046"/>
                </a:lnTo>
                <a:lnTo>
                  <a:pt x="2135758" y="571792"/>
                </a:lnTo>
                <a:lnTo>
                  <a:pt x="2077015" y="590465"/>
                </a:lnTo>
                <a:lnTo>
                  <a:pt x="2019506" y="610835"/>
                </a:lnTo>
                <a:lnTo>
                  <a:pt x="1963158" y="632676"/>
                </a:lnTo>
                <a:lnTo>
                  <a:pt x="1907897" y="655760"/>
                </a:lnTo>
                <a:lnTo>
                  <a:pt x="1853649" y="679859"/>
                </a:lnTo>
                <a:lnTo>
                  <a:pt x="1774020" y="717413"/>
                </a:lnTo>
                <a:lnTo>
                  <a:pt x="1721987" y="743054"/>
                </a:lnTo>
                <a:lnTo>
                  <a:pt x="1545359" y="833022"/>
                </a:lnTo>
                <a:lnTo>
                  <a:pt x="1447386" y="881876"/>
                </a:lnTo>
                <a:lnTo>
                  <a:pt x="1398969" y="904866"/>
                </a:lnTo>
                <a:lnTo>
                  <a:pt x="1350833" y="926594"/>
                </a:lnTo>
                <a:lnTo>
                  <a:pt x="1302905" y="946832"/>
                </a:lnTo>
                <a:lnTo>
                  <a:pt x="1255113" y="965354"/>
                </a:lnTo>
                <a:lnTo>
                  <a:pt x="1207381" y="981930"/>
                </a:lnTo>
                <a:lnTo>
                  <a:pt x="1159639" y="996334"/>
                </a:lnTo>
                <a:lnTo>
                  <a:pt x="1111811" y="1008338"/>
                </a:lnTo>
                <a:lnTo>
                  <a:pt x="1063826" y="1017715"/>
                </a:lnTo>
                <a:lnTo>
                  <a:pt x="1015609" y="1024235"/>
                </a:lnTo>
                <a:lnTo>
                  <a:pt x="967088" y="1027672"/>
                </a:lnTo>
                <a:lnTo>
                  <a:pt x="942690" y="1028164"/>
                </a:lnTo>
                <a:lnTo>
                  <a:pt x="918188" y="1027799"/>
                </a:lnTo>
                <a:lnTo>
                  <a:pt x="868838" y="1024386"/>
                </a:lnTo>
                <a:lnTo>
                  <a:pt x="818963" y="1017208"/>
                </a:lnTo>
                <a:lnTo>
                  <a:pt x="768491" y="1006035"/>
                </a:lnTo>
                <a:lnTo>
                  <a:pt x="717348" y="990641"/>
                </a:lnTo>
                <a:lnTo>
                  <a:pt x="665461" y="970797"/>
                </a:lnTo>
                <a:lnTo>
                  <a:pt x="612756" y="946276"/>
                </a:lnTo>
                <a:lnTo>
                  <a:pt x="559161" y="916850"/>
                </a:lnTo>
                <a:lnTo>
                  <a:pt x="504602" y="882292"/>
                </a:lnTo>
                <a:lnTo>
                  <a:pt x="449006" y="842374"/>
                </a:lnTo>
                <a:lnTo>
                  <a:pt x="392299" y="796867"/>
                </a:lnTo>
                <a:lnTo>
                  <a:pt x="334409" y="745546"/>
                </a:lnTo>
                <a:lnTo>
                  <a:pt x="304997" y="717633"/>
                </a:lnTo>
                <a:lnTo>
                  <a:pt x="273274" y="685851"/>
                </a:lnTo>
                <a:lnTo>
                  <a:pt x="243434" y="653894"/>
                </a:lnTo>
                <a:lnTo>
                  <a:pt x="215453" y="621769"/>
                </a:lnTo>
                <a:lnTo>
                  <a:pt x="189306" y="589486"/>
                </a:lnTo>
                <a:lnTo>
                  <a:pt x="164968" y="557055"/>
                </a:lnTo>
                <a:lnTo>
                  <a:pt x="142413" y="524485"/>
                </a:lnTo>
                <a:lnTo>
                  <a:pt x="121618" y="491785"/>
                </a:lnTo>
                <a:lnTo>
                  <a:pt x="85205" y="426035"/>
                </a:lnTo>
                <a:lnTo>
                  <a:pt x="55529" y="359879"/>
                </a:lnTo>
                <a:lnTo>
                  <a:pt x="32390" y="293392"/>
                </a:lnTo>
                <a:lnTo>
                  <a:pt x="15588" y="226650"/>
                </a:lnTo>
                <a:lnTo>
                  <a:pt x="4924" y="159728"/>
                </a:lnTo>
                <a:lnTo>
                  <a:pt x="198" y="92701"/>
                </a:lnTo>
                <a:lnTo>
                  <a:pt x="0" y="59171"/>
                </a:lnTo>
                <a:lnTo>
                  <a:pt x="1211" y="25643"/>
                </a:lnTo>
                <a:lnTo>
                  <a:pt x="3197" y="0"/>
                </a:lnTo>
                <a:lnTo>
                  <a:pt x="6838092" y="0"/>
                </a:lnTo>
                <a:lnTo>
                  <a:pt x="6830832" y="30971"/>
                </a:lnTo>
                <a:lnTo>
                  <a:pt x="6818188" y="78101"/>
                </a:lnTo>
                <a:lnTo>
                  <a:pt x="6803902" y="125329"/>
                </a:lnTo>
                <a:lnTo>
                  <a:pt x="6787961" y="172610"/>
                </a:lnTo>
                <a:lnTo>
                  <a:pt x="6770353" y="219896"/>
                </a:lnTo>
                <a:lnTo>
                  <a:pt x="6751065" y="267138"/>
                </a:lnTo>
                <a:lnTo>
                  <a:pt x="6730086" y="314290"/>
                </a:lnTo>
                <a:lnTo>
                  <a:pt x="6707403" y="361304"/>
                </a:lnTo>
                <a:lnTo>
                  <a:pt x="6683003" y="408132"/>
                </a:lnTo>
                <a:lnTo>
                  <a:pt x="6656875" y="454728"/>
                </a:lnTo>
                <a:lnTo>
                  <a:pt x="6629005" y="501043"/>
                </a:lnTo>
                <a:lnTo>
                  <a:pt x="6599382" y="547030"/>
                </a:lnTo>
                <a:lnTo>
                  <a:pt x="6567993" y="592642"/>
                </a:lnTo>
                <a:lnTo>
                  <a:pt x="6534826" y="637830"/>
                </a:lnTo>
                <a:lnTo>
                  <a:pt x="6499868" y="682549"/>
                </a:lnTo>
                <a:lnTo>
                  <a:pt x="6463107" y="726749"/>
                </a:lnTo>
                <a:lnTo>
                  <a:pt x="6421778" y="774228"/>
                </a:lnTo>
                <a:lnTo>
                  <a:pt x="6379334" y="821360"/>
                </a:lnTo>
                <a:lnTo>
                  <a:pt x="6335671" y="867950"/>
                </a:lnTo>
                <a:lnTo>
                  <a:pt x="6290687" y="913801"/>
                </a:lnTo>
                <a:close/>
              </a:path>
            </a:pathLst>
          </a:custGeom>
          <a:solidFill>
            <a:srgbClr val="91A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372680"/>
            <a:ext cx="3007995" cy="2914650"/>
          </a:xfrm>
          <a:custGeom>
            <a:avLst/>
            <a:gdLst/>
            <a:ahLst/>
            <a:cxnLst/>
            <a:rect l="l" t="t" r="r" b="b"/>
            <a:pathLst>
              <a:path w="3007995" h="2914650">
                <a:moveTo>
                  <a:pt x="0" y="0"/>
                </a:moveTo>
                <a:lnTo>
                  <a:pt x="37115" y="43767"/>
                </a:lnTo>
                <a:lnTo>
                  <a:pt x="75372" y="93454"/>
                </a:lnTo>
                <a:lnTo>
                  <a:pt x="112864" y="146456"/>
                </a:lnTo>
                <a:lnTo>
                  <a:pt x="149844" y="202647"/>
                </a:lnTo>
                <a:lnTo>
                  <a:pt x="186570" y="261903"/>
                </a:lnTo>
                <a:lnTo>
                  <a:pt x="223298" y="324102"/>
                </a:lnTo>
                <a:lnTo>
                  <a:pt x="260282" y="389118"/>
                </a:lnTo>
                <a:lnTo>
                  <a:pt x="278951" y="422644"/>
                </a:lnTo>
                <a:lnTo>
                  <a:pt x="297780" y="456828"/>
                </a:lnTo>
                <a:lnTo>
                  <a:pt x="316801" y="491654"/>
                </a:lnTo>
                <a:lnTo>
                  <a:pt x="336046" y="527107"/>
                </a:lnTo>
                <a:lnTo>
                  <a:pt x="415910" y="674880"/>
                </a:lnTo>
                <a:lnTo>
                  <a:pt x="436757" y="713236"/>
                </a:lnTo>
                <a:lnTo>
                  <a:pt x="458020" y="752126"/>
                </a:lnTo>
                <a:lnTo>
                  <a:pt x="479731" y="791534"/>
                </a:lnTo>
                <a:lnTo>
                  <a:pt x="501922" y="831445"/>
                </a:lnTo>
                <a:lnTo>
                  <a:pt x="524625" y="871844"/>
                </a:lnTo>
                <a:lnTo>
                  <a:pt x="547873" y="912714"/>
                </a:lnTo>
                <a:lnTo>
                  <a:pt x="571697" y="954042"/>
                </a:lnTo>
                <a:lnTo>
                  <a:pt x="596129" y="995810"/>
                </a:lnTo>
                <a:lnTo>
                  <a:pt x="621201" y="1038004"/>
                </a:lnTo>
                <a:lnTo>
                  <a:pt x="646945" y="1080607"/>
                </a:lnTo>
                <a:lnTo>
                  <a:pt x="673393" y="1123606"/>
                </a:lnTo>
                <a:lnTo>
                  <a:pt x="700578" y="1166983"/>
                </a:lnTo>
                <a:lnTo>
                  <a:pt x="728530" y="1210724"/>
                </a:lnTo>
                <a:lnTo>
                  <a:pt x="757283" y="1254813"/>
                </a:lnTo>
                <a:lnTo>
                  <a:pt x="786868" y="1299235"/>
                </a:lnTo>
                <a:lnTo>
                  <a:pt x="817317" y="1343973"/>
                </a:lnTo>
                <a:lnTo>
                  <a:pt x="848662" y="1389014"/>
                </a:lnTo>
                <a:lnTo>
                  <a:pt x="880935" y="1434340"/>
                </a:lnTo>
                <a:lnTo>
                  <a:pt x="914168" y="1479937"/>
                </a:lnTo>
                <a:lnTo>
                  <a:pt x="948393" y="1525789"/>
                </a:lnTo>
                <a:lnTo>
                  <a:pt x="983642" y="1571880"/>
                </a:lnTo>
                <a:lnTo>
                  <a:pt x="1019948" y="1618196"/>
                </a:lnTo>
                <a:lnTo>
                  <a:pt x="1057341" y="1664720"/>
                </a:lnTo>
                <a:lnTo>
                  <a:pt x="1095854" y="1711438"/>
                </a:lnTo>
                <a:lnTo>
                  <a:pt x="1135520" y="1758333"/>
                </a:lnTo>
                <a:lnTo>
                  <a:pt x="1176369" y="1805390"/>
                </a:lnTo>
                <a:lnTo>
                  <a:pt x="1204658" y="1834059"/>
                </a:lnTo>
                <a:lnTo>
                  <a:pt x="1238785" y="1862805"/>
                </a:lnTo>
                <a:lnTo>
                  <a:pt x="1278378" y="1891694"/>
                </a:lnTo>
                <a:lnTo>
                  <a:pt x="1323062" y="1920789"/>
                </a:lnTo>
                <a:lnTo>
                  <a:pt x="1372464" y="1950158"/>
                </a:lnTo>
                <a:lnTo>
                  <a:pt x="1426210" y="1979865"/>
                </a:lnTo>
                <a:lnTo>
                  <a:pt x="1483926" y="2009975"/>
                </a:lnTo>
                <a:lnTo>
                  <a:pt x="1577128" y="2056040"/>
                </a:lnTo>
                <a:lnTo>
                  <a:pt x="1643135" y="2087445"/>
                </a:lnTo>
                <a:lnTo>
                  <a:pt x="1967714" y="2237537"/>
                </a:lnTo>
                <a:lnTo>
                  <a:pt x="2120368" y="2309913"/>
                </a:lnTo>
                <a:lnTo>
                  <a:pt x="2197231" y="2347653"/>
                </a:lnTo>
                <a:lnTo>
                  <a:pt x="2273952" y="2386517"/>
                </a:lnTo>
                <a:lnTo>
                  <a:pt x="2312144" y="2406390"/>
                </a:lnTo>
                <a:lnTo>
                  <a:pt x="2350159" y="2426568"/>
                </a:lnTo>
                <a:lnTo>
                  <a:pt x="2387953" y="2447059"/>
                </a:lnTo>
                <a:lnTo>
                  <a:pt x="2425478" y="2467872"/>
                </a:lnTo>
                <a:lnTo>
                  <a:pt x="2462687" y="2489015"/>
                </a:lnTo>
                <a:lnTo>
                  <a:pt x="2499534" y="2510495"/>
                </a:lnTo>
                <a:lnTo>
                  <a:pt x="2535972" y="2532321"/>
                </a:lnTo>
                <a:lnTo>
                  <a:pt x="2571954" y="2554502"/>
                </a:lnTo>
                <a:lnTo>
                  <a:pt x="2607434" y="2577045"/>
                </a:lnTo>
                <a:lnTo>
                  <a:pt x="2642365" y="2599958"/>
                </a:lnTo>
                <a:lnTo>
                  <a:pt x="2676700" y="2623250"/>
                </a:lnTo>
                <a:lnTo>
                  <a:pt x="2710392" y="2646929"/>
                </a:lnTo>
                <a:lnTo>
                  <a:pt x="2743395" y="2671003"/>
                </a:lnTo>
                <a:lnTo>
                  <a:pt x="2775661" y="2695480"/>
                </a:lnTo>
                <a:lnTo>
                  <a:pt x="2807145" y="2720369"/>
                </a:lnTo>
                <a:lnTo>
                  <a:pt x="2837800" y="2745677"/>
                </a:lnTo>
                <a:lnTo>
                  <a:pt x="2867578" y="2771412"/>
                </a:lnTo>
                <a:lnTo>
                  <a:pt x="2896434" y="2797584"/>
                </a:lnTo>
                <a:lnTo>
                  <a:pt x="2924319" y="2824199"/>
                </a:lnTo>
                <a:lnTo>
                  <a:pt x="2951189" y="2851267"/>
                </a:lnTo>
                <a:lnTo>
                  <a:pt x="3001692" y="2906792"/>
                </a:lnTo>
                <a:lnTo>
                  <a:pt x="3007914" y="2914318"/>
                </a:lnTo>
                <a:lnTo>
                  <a:pt x="0" y="2914318"/>
                </a:lnTo>
                <a:lnTo>
                  <a:pt x="0" y="0"/>
                </a:lnTo>
                <a:close/>
              </a:path>
            </a:pathLst>
          </a:custGeom>
          <a:solidFill>
            <a:srgbClr val="F29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496800" y="752174"/>
            <a:ext cx="753110" cy="709930"/>
          </a:xfrm>
          <a:custGeom>
            <a:avLst/>
            <a:gdLst/>
            <a:ahLst/>
            <a:cxnLst/>
            <a:rect l="l" t="t" r="r" b="b"/>
            <a:pathLst>
              <a:path w="753109" h="709929">
                <a:moveTo>
                  <a:pt x="377253" y="675741"/>
                </a:moveTo>
                <a:lnTo>
                  <a:pt x="361086" y="631367"/>
                </a:lnTo>
                <a:lnTo>
                  <a:pt x="301421" y="584758"/>
                </a:lnTo>
                <a:lnTo>
                  <a:pt x="258406" y="551637"/>
                </a:lnTo>
                <a:lnTo>
                  <a:pt x="216154" y="517563"/>
                </a:lnTo>
                <a:lnTo>
                  <a:pt x="174853" y="482333"/>
                </a:lnTo>
                <a:lnTo>
                  <a:pt x="134683" y="445744"/>
                </a:lnTo>
                <a:lnTo>
                  <a:pt x="95821" y="407593"/>
                </a:lnTo>
                <a:lnTo>
                  <a:pt x="83248" y="395389"/>
                </a:lnTo>
                <a:lnTo>
                  <a:pt x="42227" y="362889"/>
                </a:lnTo>
                <a:lnTo>
                  <a:pt x="25971" y="357644"/>
                </a:lnTo>
                <a:lnTo>
                  <a:pt x="17449" y="357708"/>
                </a:lnTo>
                <a:lnTo>
                  <a:pt x="11137" y="360108"/>
                </a:lnTo>
                <a:lnTo>
                  <a:pt x="6007" y="366356"/>
                </a:lnTo>
                <a:lnTo>
                  <a:pt x="2032" y="374904"/>
                </a:lnTo>
                <a:lnTo>
                  <a:pt x="0" y="383946"/>
                </a:lnTo>
                <a:lnTo>
                  <a:pt x="711" y="391693"/>
                </a:lnTo>
                <a:lnTo>
                  <a:pt x="15786" y="431685"/>
                </a:lnTo>
                <a:lnTo>
                  <a:pt x="37249" y="467309"/>
                </a:lnTo>
                <a:lnTo>
                  <a:pt x="72542" y="506056"/>
                </a:lnTo>
                <a:lnTo>
                  <a:pt x="109753" y="542645"/>
                </a:lnTo>
                <a:lnTo>
                  <a:pt x="148602" y="577329"/>
                </a:lnTo>
                <a:lnTo>
                  <a:pt x="188887" y="610336"/>
                </a:lnTo>
                <a:lnTo>
                  <a:pt x="230352" y="641921"/>
                </a:lnTo>
                <a:lnTo>
                  <a:pt x="272770" y="672363"/>
                </a:lnTo>
                <a:lnTo>
                  <a:pt x="315887" y="701890"/>
                </a:lnTo>
                <a:lnTo>
                  <a:pt x="340499" y="709307"/>
                </a:lnTo>
                <a:lnTo>
                  <a:pt x="352666" y="706335"/>
                </a:lnTo>
                <a:lnTo>
                  <a:pt x="364261" y="698703"/>
                </a:lnTo>
                <a:lnTo>
                  <a:pt x="373024" y="688174"/>
                </a:lnTo>
                <a:lnTo>
                  <a:pt x="377253" y="675741"/>
                </a:lnTo>
                <a:close/>
              </a:path>
              <a:path w="753109" h="709929">
                <a:moveTo>
                  <a:pt x="552831" y="507238"/>
                </a:moveTo>
                <a:lnTo>
                  <a:pt x="548157" y="487578"/>
                </a:lnTo>
                <a:lnTo>
                  <a:pt x="545515" y="483654"/>
                </a:lnTo>
                <a:lnTo>
                  <a:pt x="540473" y="474789"/>
                </a:lnTo>
                <a:lnTo>
                  <a:pt x="438213" y="350634"/>
                </a:lnTo>
                <a:lnTo>
                  <a:pt x="342011" y="234403"/>
                </a:lnTo>
                <a:lnTo>
                  <a:pt x="277761" y="157010"/>
                </a:lnTo>
                <a:lnTo>
                  <a:pt x="213372" y="79730"/>
                </a:lnTo>
                <a:lnTo>
                  <a:pt x="180009" y="43776"/>
                </a:lnTo>
                <a:lnTo>
                  <a:pt x="144792" y="9626"/>
                </a:lnTo>
                <a:lnTo>
                  <a:pt x="126072" y="0"/>
                </a:lnTo>
                <a:lnTo>
                  <a:pt x="116370" y="1117"/>
                </a:lnTo>
                <a:lnTo>
                  <a:pt x="107746" y="7175"/>
                </a:lnTo>
                <a:lnTo>
                  <a:pt x="102768" y="14528"/>
                </a:lnTo>
                <a:lnTo>
                  <a:pt x="99123" y="23736"/>
                </a:lnTo>
                <a:lnTo>
                  <a:pt x="97536" y="33121"/>
                </a:lnTo>
                <a:lnTo>
                  <a:pt x="98729" y="40982"/>
                </a:lnTo>
                <a:lnTo>
                  <a:pt x="118529" y="86067"/>
                </a:lnTo>
                <a:lnTo>
                  <a:pt x="144068" y="127457"/>
                </a:lnTo>
                <a:lnTo>
                  <a:pt x="177253" y="168719"/>
                </a:lnTo>
                <a:lnTo>
                  <a:pt x="210540" y="209867"/>
                </a:lnTo>
                <a:lnTo>
                  <a:pt x="243916" y="250926"/>
                </a:lnTo>
                <a:lnTo>
                  <a:pt x="277368" y="291922"/>
                </a:lnTo>
                <a:lnTo>
                  <a:pt x="310883" y="332854"/>
                </a:lnTo>
                <a:lnTo>
                  <a:pt x="344449" y="373735"/>
                </a:lnTo>
                <a:lnTo>
                  <a:pt x="478891" y="537121"/>
                </a:lnTo>
                <a:lnTo>
                  <a:pt x="519671" y="553643"/>
                </a:lnTo>
                <a:lnTo>
                  <a:pt x="533730" y="548386"/>
                </a:lnTo>
                <a:lnTo>
                  <a:pt x="545134" y="538187"/>
                </a:lnTo>
                <a:lnTo>
                  <a:pt x="551662" y="524281"/>
                </a:lnTo>
                <a:lnTo>
                  <a:pt x="552831" y="507238"/>
                </a:lnTo>
                <a:close/>
              </a:path>
              <a:path w="753109" h="709929">
                <a:moveTo>
                  <a:pt x="753110" y="417537"/>
                </a:moveTo>
                <a:lnTo>
                  <a:pt x="739444" y="364769"/>
                </a:lnTo>
                <a:lnTo>
                  <a:pt x="714781" y="296760"/>
                </a:lnTo>
                <a:lnTo>
                  <a:pt x="715594" y="296468"/>
                </a:lnTo>
                <a:lnTo>
                  <a:pt x="716495" y="296443"/>
                </a:lnTo>
                <a:lnTo>
                  <a:pt x="702919" y="265874"/>
                </a:lnTo>
                <a:lnTo>
                  <a:pt x="689419" y="235292"/>
                </a:lnTo>
                <a:lnTo>
                  <a:pt x="660603" y="175006"/>
                </a:lnTo>
                <a:lnTo>
                  <a:pt x="632333" y="139573"/>
                </a:lnTo>
                <a:lnTo>
                  <a:pt x="603415" y="124548"/>
                </a:lnTo>
                <a:lnTo>
                  <a:pt x="593585" y="124942"/>
                </a:lnTo>
                <a:lnTo>
                  <a:pt x="571525" y="158140"/>
                </a:lnTo>
                <a:lnTo>
                  <a:pt x="573976" y="174218"/>
                </a:lnTo>
                <a:lnTo>
                  <a:pt x="588010" y="221183"/>
                </a:lnTo>
                <a:lnTo>
                  <a:pt x="607555" y="270484"/>
                </a:lnTo>
                <a:lnTo>
                  <a:pt x="627519" y="319697"/>
                </a:lnTo>
                <a:lnTo>
                  <a:pt x="667854" y="417906"/>
                </a:lnTo>
                <a:lnTo>
                  <a:pt x="690422" y="452247"/>
                </a:lnTo>
                <a:lnTo>
                  <a:pt x="712812" y="459917"/>
                </a:lnTo>
                <a:lnTo>
                  <a:pt x="725728" y="457695"/>
                </a:lnTo>
                <a:lnTo>
                  <a:pt x="738073" y="451497"/>
                </a:lnTo>
                <a:lnTo>
                  <a:pt x="746671" y="442544"/>
                </a:lnTo>
                <a:lnTo>
                  <a:pt x="751649" y="431114"/>
                </a:lnTo>
                <a:lnTo>
                  <a:pt x="753110" y="417537"/>
                </a:lnTo>
                <a:close/>
              </a:path>
            </a:pathLst>
          </a:custGeom>
          <a:solidFill>
            <a:srgbClr val="FDF9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4164899" y="6004434"/>
            <a:ext cx="74876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Югова Олеся </a:t>
            </a:r>
            <a:r>
              <a:rPr lang="ru-RU" sz="3200" dirty="0" smtClean="0">
                <a:solidFill>
                  <a:schemeClr val="bg1"/>
                </a:solidFill>
              </a:rPr>
              <a:t>Вячеславовна</a:t>
            </a:r>
          </a:p>
          <a:p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dirty="0">
                <a:solidFill>
                  <a:schemeClr val="bg1"/>
                </a:solidFill>
              </a:rPr>
              <a:t>Контакты для связи</a:t>
            </a:r>
            <a:r>
              <a:rPr lang="ru-RU" sz="3200" dirty="0" smtClean="0">
                <a:solidFill>
                  <a:schemeClr val="bg1"/>
                </a:solidFill>
              </a:rPr>
              <a:t>: </a:t>
            </a:r>
            <a:r>
              <a:rPr lang="en-US" sz="3200" dirty="0" smtClean="0">
                <a:solidFill>
                  <a:schemeClr val="bg1"/>
                </a:solidFill>
              </a:rPr>
              <a:t>kor.ped@inbox.ru</a:t>
            </a:r>
            <a:endParaRPr lang="en-US" sz="3200" dirty="0">
              <a:solidFill>
                <a:schemeClr val="bg1"/>
              </a:solidFill>
            </a:endParaRPr>
          </a:p>
          <a:p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3" name="Половина рамки 42"/>
          <p:cNvSpPr/>
          <p:nvPr/>
        </p:nvSpPr>
        <p:spPr>
          <a:xfrm rot="13718934">
            <a:off x="3552713" y="5902976"/>
            <a:ext cx="256417" cy="582130"/>
          </a:xfrm>
          <a:prstGeom prst="halfFrame">
            <a:avLst/>
          </a:prstGeom>
          <a:solidFill>
            <a:srgbClr val="F29CAB"/>
          </a:solidFill>
          <a:ln>
            <a:solidFill>
              <a:srgbClr val="F29C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Половина рамки 43"/>
          <p:cNvSpPr/>
          <p:nvPr/>
        </p:nvSpPr>
        <p:spPr>
          <a:xfrm rot="13718934">
            <a:off x="3556899" y="6893576"/>
            <a:ext cx="256417" cy="582130"/>
          </a:xfrm>
          <a:prstGeom prst="halfFrame">
            <a:avLst/>
          </a:prstGeom>
          <a:solidFill>
            <a:srgbClr val="F29CAB"/>
          </a:solidFill>
          <a:ln>
            <a:solidFill>
              <a:srgbClr val="F29C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object 6"/>
          <p:cNvSpPr txBox="1">
            <a:spLocks/>
          </p:cNvSpPr>
          <p:nvPr/>
        </p:nvSpPr>
        <p:spPr>
          <a:xfrm>
            <a:off x="1219200" y="3393357"/>
            <a:ext cx="10245866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7000" b="1" i="0">
                <a:solidFill>
                  <a:srgbClr val="324A99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 algn="ctr">
              <a:spcBef>
                <a:spcPts val="95"/>
              </a:spcBef>
            </a:pPr>
            <a:r>
              <a:rPr lang="ru-RU" sz="6000" kern="0" spc="300" dirty="0" smtClean="0">
                <a:solidFill>
                  <a:srgbClr val="F29CAB"/>
                </a:solidFill>
                <a:latin typeface="+mn-lt"/>
                <a:cs typeface="Tahoma"/>
              </a:rPr>
              <a:t>Спасибо за внимание!</a:t>
            </a:r>
            <a:endParaRPr lang="ru-RU" sz="6000" kern="0" spc="300" dirty="0">
              <a:solidFill>
                <a:srgbClr val="F29CAB"/>
              </a:solidFill>
              <a:latin typeface="+mn-lt"/>
              <a:cs typeface="Tahoma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1570" y="3393356"/>
            <a:ext cx="4284731" cy="4284731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062183" y="635004"/>
            <a:ext cx="838200" cy="707886"/>
          </a:xfrm>
          <a:prstGeom prst="roundRect">
            <a:avLst/>
          </a:prstGeom>
          <a:solidFill>
            <a:srgbClr val="FEF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5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1A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3"/>
            <a:ext cx="2931160" cy="1437640"/>
          </a:xfrm>
          <a:custGeom>
            <a:avLst/>
            <a:gdLst/>
            <a:ahLst/>
            <a:cxnLst/>
            <a:rect l="l" t="t" r="r" b="b"/>
            <a:pathLst>
              <a:path w="2931160" h="1437640">
                <a:moveTo>
                  <a:pt x="2929378" y="0"/>
                </a:moveTo>
                <a:lnTo>
                  <a:pt x="2930939" y="30087"/>
                </a:lnTo>
                <a:lnTo>
                  <a:pt x="2931107" y="69981"/>
                </a:lnTo>
                <a:lnTo>
                  <a:pt x="2929405" y="109440"/>
                </a:lnTo>
                <a:lnTo>
                  <a:pt x="2925881" y="148428"/>
                </a:lnTo>
                <a:lnTo>
                  <a:pt x="2920587" y="186911"/>
                </a:lnTo>
                <a:lnTo>
                  <a:pt x="2913572" y="224853"/>
                </a:lnTo>
                <a:lnTo>
                  <a:pt x="2904888" y="262219"/>
                </a:lnTo>
                <a:lnTo>
                  <a:pt x="2894585" y="298974"/>
                </a:lnTo>
                <a:lnTo>
                  <a:pt x="2869322" y="370509"/>
                </a:lnTo>
                <a:lnTo>
                  <a:pt x="2838188" y="439175"/>
                </a:lnTo>
                <a:lnTo>
                  <a:pt x="2801584" y="504693"/>
                </a:lnTo>
                <a:lnTo>
                  <a:pt x="2759915" y="566778"/>
                </a:lnTo>
                <a:lnTo>
                  <a:pt x="2713585" y="625151"/>
                </a:lnTo>
                <a:lnTo>
                  <a:pt x="2662995" y="679528"/>
                </a:lnTo>
                <a:lnTo>
                  <a:pt x="2608551" y="729629"/>
                </a:lnTo>
                <a:lnTo>
                  <a:pt x="2550654" y="775171"/>
                </a:lnTo>
                <a:lnTo>
                  <a:pt x="2489709" y="815872"/>
                </a:lnTo>
                <a:lnTo>
                  <a:pt x="2426118" y="851452"/>
                </a:lnTo>
                <a:lnTo>
                  <a:pt x="2360286" y="881627"/>
                </a:lnTo>
                <a:lnTo>
                  <a:pt x="2292614" y="906116"/>
                </a:lnTo>
                <a:lnTo>
                  <a:pt x="2223508" y="924637"/>
                </a:lnTo>
                <a:lnTo>
                  <a:pt x="2153370" y="936909"/>
                </a:lnTo>
                <a:lnTo>
                  <a:pt x="2082603" y="942650"/>
                </a:lnTo>
                <a:lnTo>
                  <a:pt x="2047110" y="942983"/>
                </a:lnTo>
                <a:lnTo>
                  <a:pt x="2011612" y="941578"/>
                </a:lnTo>
                <a:lnTo>
                  <a:pt x="1940798" y="933410"/>
                </a:lnTo>
                <a:lnTo>
                  <a:pt x="1870566" y="917866"/>
                </a:lnTo>
                <a:lnTo>
                  <a:pt x="1782037" y="889905"/>
                </a:lnTo>
                <a:lnTo>
                  <a:pt x="1730290" y="874506"/>
                </a:lnTo>
                <a:lnTo>
                  <a:pt x="1680499" y="860989"/>
                </a:lnTo>
                <a:lnTo>
                  <a:pt x="1632615" y="849298"/>
                </a:lnTo>
                <a:lnTo>
                  <a:pt x="1586587" y="839379"/>
                </a:lnTo>
                <a:lnTo>
                  <a:pt x="1542362" y="831179"/>
                </a:lnTo>
                <a:lnTo>
                  <a:pt x="1499891" y="824643"/>
                </a:lnTo>
                <a:lnTo>
                  <a:pt x="1459121" y="819716"/>
                </a:lnTo>
                <a:lnTo>
                  <a:pt x="1420003" y="816345"/>
                </a:lnTo>
                <a:lnTo>
                  <a:pt x="1346515" y="814050"/>
                </a:lnTo>
                <a:lnTo>
                  <a:pt x="1312042" y="815018"/>
                </a:lnTo>
                <a:lnTo>
                  <a:pt x="1247387" y="820912"/>
                </a:lnTo>
                <a:lnTo>
                  <a:pt x="1188109" y="831723"/>
                </a:lnTo>
                <a:lnTo>
                  <a:pt x="1133799" y="847015"/>
                </a:lnTo>
                <a:lnTo>
                  <a:pt x="1084050" y="866354"/>
                </a:lnTo>
                <a:lnTo>
                  <a:pt x="1038452" y="889305"/>
                </a:lnTo>
                <a:lnTo>
                  <a:pt x="996597" y="915433"/>
                </a:lnTo>
                <a:lnTo>
                  <a:pt x="958076" y="944303"/>
                </a:lnTo>
                <a:lnTo>
                  <a:pt x="922480" y="975480"/>
                </a:lnTo>
                <a:lnTo>
                  <a:pt x="889400" y="1008531"/>
                </a:lnTo>
                <a:lnTo>
                  <a:pt x="858428" y="1043018"/>
                </a:lnTo>
                <a:lnTo>
                  <a:pt x="829156" y="1078509"/>
                </a:lnTo>
                <a:lnTo>
                  <a:pt x="801173" y="1114569"/>
                </a:lnTo>
                <a:lnTo>
                  <a:pt x="774072" y="1150761"/>
                </a:lnTo>
                <a:lnTo>
                  <a:pt x="747444" y="1186653"/>
                </a:lnTo>
                <a:lnTo>
                  <a:pt x="734179" y="1204350"/>
                </a:lnTo>
                <a:lnTo>
                  <a:pt x="707494" y="1238974"/>
                </a:lnTo>
                <a:lnTo>
                  <a:pt x="680260" y="1272209"/>
                </a:lnTo>
                <a:lnTo>
                  <a:pt x="652068" y="1303622"/>
                </a:lnTo>
                <a:lnTo>
                  <a:pt x="622509" y="1332777"/>
                </a:lnTo>
                <a:lnTo>
                  <a:pt x="591175" y="1359238"/>
                </a:lnTo>
                <a:lnTo>
                  <a:pt x="557658" y="1382573"/>
                </a:lnTo>
                <a:lnTo>
                  <a:pt x="521548" y="1402345"/>
                </a:lnTo>
                <a:lnTo>
                  <a:pt x="482436" y="1418120"/>
                </a:lnTo>
                <a:lnTo>
                  <a:pt x="439914" y="1429462"/>
                </a:lnTo>
                <a:lnTo>
                  <a:pt x="393574" y="1435939"/>
                </a:lnTo>
                <a:lnTo>
                  <a:pt x="368844" y="1437216"/>
                </a:lnTo>
                <a:lnTo>
                  <a:pt x="343006" y="1437113"/>
                </a:lnTo>
                <a:lnTo>
                  <a:pt x="287802" y="1432551"/>
                </a:lnTo>
                <a:lnTo>
                  <a:pt x="227552" y="1421819"/>
                </a:lnTo>
                <a:lnTo>
                  <a:pt x="161849" y="1404480"/>
                </a:lnTo>
                <a:lnTo>
                  <a:pt x="90284" y="1380100"/>
                </a:lnTo>
                <a:lnTo>
                  <a:pt x="47617" y="1363201"/>
                </a:lnTo>
                <a:lnTo>
                  <a:pt x="6482" y="1345163"/>
                </a:lnTo>
                <a:lnTo>
                  <a:pt x="0" y="0"/>
                </a:lnTo>
                <a:lnTo>
                  <a:pt x="2929378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Блок-схема: узел 4"/>
          <p:cNvSpPr/>
          <p:nvPr/>
        </p:nvSpPr>
        <p:spPr>
          <a:xfrm>
            <a:off x="322730" y="9012635"/>
            <a:ext cx="990600" cy="879283"/>
          </a:xfrm>
          <a:prstGeom prst="flowChartConnector">
            <a:avLst/>
          </a:prstGeom>
          <a:solidFill>
            <a:srgbClr val="F29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CD6695-2E24-79C1-2659-B202D7A6E79B}"/>
              </a:ext>
            </a:extLst>
          </p:cNvPr>
          <p:cNvSpPr txBox="1"/>
          <p:nvPr/>
        </p:nvSpPr>
        <p:spPr>
          <a:xfrm>
            <a:off x="2057400" y="5676900"/>
            <a:ext cx="15304805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3600" b="1" dirty="0">
                <a:cs typeface="Times New Roman" panose="02020603050405020304" pitchFamily="18" charset="0"/>
              </a:rPr>
              <a:t>Любовь</a:t>
            </a:r>
            <a:r>
              <a:rPr lang="ru-RU" sz="3600" dirty="0">
                <a:cs typeface="Times New Roman" panose="02020603050405020304" pitchFamily="18" charset="0"/>
              </a:rPr>
              <a:t> – безоценочная, безусловная поддержка, участие, забота </a:t>
            </a:r>
          </a:p>
          <a:p>
            <a:pPr marL="68580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3600" b="1" dirty="0">
                <a:cs typeface="Times New Roman" panose="02020603050405020304" pitchFamily="18" charset="0"/>
              </a:rPr>
              <a:t>Воспитание</a:t>
            </a:r>
            <a:r>
              <a:rPr lang="ru-RU" sz="3600" dirty="0">
                <a:cs typeface="Times New Roman" panose="02020603050405020304" pitchFamily="18" charset="0"/>
              </a:rPr>
              <a:t> – изменение под социальные нормы</a:t>
            </a:r>
          </a:p>
          <a:p>
            <a:pPr marL="68580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3600" b="1" dirty="0">
                <a:cs typeface="Times New Roman" panose="02020603050405020304" pitchFamily="18" charset="0"/>
              </a:rPr>
              <a:t>Образование</a:t>
            </a:r>
            <a:r>
              <a:rPr lang="ru-RU" sz="3600" dirty="0">
                <a:cs typeface="Times New Roman" panose="02020603050405020304" pitchFamily="18" charset="0"/>
              </a:rPr>
              <a:t> – трансформация человеческой природы в соответствии с требованиями общества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200" y="718822"/>
            <a:ext cx="5596613" cy="3731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718823"/>
            <a:ext cx="5358848" cy="373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9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0" y="1333500"/>
            <a:ext cx="12289639" cy="1092835"/>
          </a:xfrm>
        </p:spPr>
        <p:txBody>
          <a:bodyPr>
            <a:noAutofit/>
          </a:bodyPr>
          <a:lstStyle/>
          <a:p>
            <a:r>
              <a:rPr lang="ru-RU" sz="42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Младенческий, ранний и дошкольный возраст: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819400" y="2933700"/>
            <a:ext cx="12807950" cy="25717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latin typeface="+mj-lt"/>
                <a:cs typeface="Times New Roman" panose="02020603050405020304" pitchFamily="18" charset="0"/>
              </a:rPr>
              <a:t>1. </a:t>
            </a:r>
            <a:r>
              <a:rPr lang="ru-RU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Социальная ситуация развития </a:t>
            </a:r>
            <a:r>
              <a:rPr lang="ru-RU" sz="3600" dirty="0">
                <a:latin typeface="+mj-lt"/>
                <a:cs typeface="Times New Roman" panose="02020603050405020304" pitchFamily="18" charset="0"/>
              </a:rPr>
              <a:t>младенческого и раннего возраста – </a:t>
            </a:r>
            <a:r>
              <a:rPr lang="ru-RU" sz="3600" b="1" dirty="0">
                <a:latin typeface="+mj-lt"/>
                <a:cs typeface="Times New Roman" panose="02020603050405020304" pitchFamily="18" charset="0"/>
              </a:rPr>
              <a:t>семья </a:t>
            </a:r>
            <a:r>
              <a:rPr lang="ru-RU" sz="3600" dirty="0">
                <a:latin typeface="+mj-lt"/>
                <a:cs typeface="Times New Roman" panose="02020603050405020304" pitchFamily="18" charset="0"/>
              </a:rPr>
              <a:t>(наибольшее влияние на развитие в данный период, другие социальные единицы подключатся позднее).</a:t>
            </a:r>
          </a:p>
          <a:p>
            <a:pPr marL="0" indent="0">
              <a:buNone/>
            </a:pPr>
            <a:endParaRPr lang="ru-RU" sz="3600" b="1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latin typeface="+mj-lt"/>
                <a:cs typeface="Times New Roman" panose="02020603050405020304" pitchFamily="18" charset="0"/>
              </a:rPr>
              <a:t>2. </a:t>
            </a:r>
            <a:r>
              <a:rPr lang="ru-RU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Ведущая деятельность </a:t>
            </a:r>
            <a:r>
              <a:rPr lang="ru-RU" sz="3600" dirty="0">
                <a:latin typeface="+mj-lt"/>
                <a:cs typeface="Times New Roman" panose="02020603050405020304" pitchFamily="18" charset="0"/>
              </a:rPr>
              <a:t>(в рамках которой происходят основные структурные изменения личности)  – </a:t>
            </a:r>
            <a:r>
              <a:rPr lang="ru-RU" sz="3600" b="1" dirty="0">
                <a:latin typeface="+mj-lt"/>
                <a:cs typeface="Times New Roman" panose="02020603050405020304" pitchFamily="18" charset="0"/>
              </a:rPr>
              <a:t>эмоциональное общение</a:t>
            </a:r>
            <a:r>
              <a:rPr lang="ru-RU" sz="3600" dirty="0">
                <a:latin typeface="+mj-lt"/>
                <a:cs typeface="Times New Roman" panose="02020603050405020304" pitchFamily="18" charset="0"/>
              </a:rPr>
              <a:t> с близкими в младенческом возрасте, </a:t>
            </a:r>
            <a:r>
              <a:rPr lang="ru-RU" sz="3600" b="1" dirty="0">
                <a:latin typeface="+mj-lt"/>
                <a:cs typeface="Times New Roman" panose="02020603050405020304" pitchFamily="18" charset="0"/>
              </a:rPr>
              <a:t>предметная деятельность </a:t>
            </a:r>
            <a:r>
              <a:rPr lang="ru-RU" sz="3600" dirty="0">
                <a:latin typeface="+mj-lt"/>
                <a:cs typeface="Times New Roman" panose="02020603050405020304" pitchFamily="18" charset="0"/>
              </a:rPr>
              <a:t>– в раннем, </a:t>
            </a:r>
            <a:r>
              <a:rPr lang="ru-RU" sz="3600" b="1" dirty="0">
                <a:latin typeface="+mj-lt"/>
                <a:cs typeface="Times New Roman" panose="02020603050405020304" pitchFamily="18" charset="0"/>
              </a:rPr>
              <a:t>игровая</a:t>
            </a:r>
            <a:r>
              <a:rPr lang="ru-RU" sz="3600" dirty="0">
                <a:latin typeface="+mj-lt"/>
                <a:cs typeface="Times New Roman" panose="02020603050405020304" pitchFamily="18" charset="0"/>
              </a:rPr>
              <a:t> – в дошкольном.</a:t>
            </a:r>
          </a:p>
          <a:p>
            <a:pPr marL="0" indent="0">
              <a:buNone/>
            </a:pPr>
            <a:endParaRPr lang="ru-RU" sz="36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latin typeface="+mj-lt"/>
                <a:cs typeface="Times New Roman" panose="02020603050405020304" pitchFamily="18" charset="0"/>
              </a:rPr>
              <a:t>3. </a:t>
            </a:r>
            <a:r>
              <a:rPr lang="ru-RU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Системообразующие функции </a:t>
            </a:r>
            <a:r>
              <a:rPr lang="ru-RU" sz="3600" dirty="0">
                <a:latin typeface="+mj-lt"/>
                <a:cs typeface="Times New Roman" panose="02020603050405020304" pitchFamily="18" charset="0"/>
              </a:rPr>
              <a:t>возраста – </a:t>
            </a:r>
            <a:r>
              <a:rPr lang="ru-RU" sz="3600" b="1" dirty="0">
                <a:latin typeface="+mj-lt"/>
                <a:cs typeface="Times New Roman" panose="02020603050405020304" pitchFamily="18" charset="0"/>
              </a:rPr>
              <a:t>эмоции</a:t>
            </a:r>
            <a:r>
              <a:rPr lang="ru-RU" sz="36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ru-RU" sz="3600" b="1" dirty="0">
                <a:latin typeface="+mj-lt"/>
                <a:cs typeface="Times New Roman" panose="02020603050405020304" pitchFamily="18" charset="0"/>
              </a:rPr>
              <a:t>восприятие, память.</a:t>
            </a:r>
            <a:endParaRPr lang="ru-RU" sz="36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43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1A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3"/>
            <a:ext cx="2931160" cy="1437640"/>
          </a:xfrm>
          <a:custGeom>
            <a:avLst/>
            <a:gdLst/>
            <a:ahLst/>
            <a:cxnLst/>
            <a:rect l="l" t="t" r="r" b="b"/>
            <a:pathLst>
              <a:path w="2931160" h="1437640">
                <a:moveTo>
                  <a:pt x="2929378" y="0"/>
                </a:moveTo>
                <a:lnTo>
                  <a:pt x="2930939" y="30087"/>
                </a:lnTo>
                <a:lnTo>
                  <a:pt x="2931107" y="69981"/>
                </a:lnTo>
                <a:lnTo>
                  <a:pt x="2929405" y="109440"/>
                </a:lnTo>
                <a:lnTo>
                  <a:pt x="2925881" y="148428"/>
                </a:lnTo>
                <a:lnTo>
                  <a:pt x="2920587" y="186911"/>
                </a:lnTo>
                <a:lnTo>
                  <a:pt x="2913572" y="224853"/>
                </a:lnTo>
                <a:lnTo>
                  <a:pt x="2904888" y="262219"/>
                </a:lnTo>
                <a:lnTo>
                  <a:pt x="2894585" y="298974"/>
                </a:lnTo>
                <a:lnTo>
                  <a:pt x="2869322" y="370509"/>
                </a:lnTo>
                <a:lnTo>
                  <a:pt x="2838188" y="439175"/>
                </a:lnTo>
                <a:lnTo>
                  <a:pt x="2801584" y="504693"/>
                </a:lnTo>
                <a:lnTo>
                  <a:pt x="2759915" y="566778"/>
                </a:lnTo>
                <a:lnTo>
                  <a:pt x="2713585" y="625151"/>
                </a:lnTo>
                <a:lnTo>
                  <a:pt x="2662995" y="679528"/>
                </a:lnTo>
                <a:lnTo>
                  <a:pt x="2608551" y="729629"/>
                </a:lnTo>
                <a:lnTo>
                  <a:pt x="2550654" y="775171"/>
                </a:lnTo>
                <a:lnTo>
                  <a:pt x="2489709" y="815872"/>
                </a:lnTo>
                <a:lnTo>
                  <a:pt x="2426118" y="851452"/>
                </a:lnTo>
                <a:lnTo>
                  <a:pt x="2360286" y="881627"/>
                </a:lnTo>
                <a:lnTo>
                  <a:pt x="2292614" y="906116"/>
                </a:lnTo>
                <a:lnTo>
                  <a:pt x="2223508" y="924637"/>
                </a:lnTo>
                <a:lnTo>
                  <a:pt x="2153370" y="936909"/>
                </a:lnTo>
                <a:lnTo>
                  <a:pt x="2082603" y="942650"/>
                </a:lnTo>
                <a:lnTo>
                  <a:pt x="2047110" y="942983"/>
                </a:lnTo>
                <a:lnTo>
                  <a:pt x="2011612" y="941578"/>
                </a:lnTo>
                <a:lnTo>
                  <a:pt x="1940798" y="933410"/>
                </a:lnTo>
                <a:lnTo>
                  <a:pt x="1870566" y="917866"/>
                </a:lnTo>
                <a:lnTo>
                  <a:pt x="1782037" y="889905"/>
                </a:lnTo>
                <a:lnTo>
                  <a:pt x="1730290" y="874506"/>
                </a:lnTo>
                <a:lnTo>
                  <a:pt x="1680499" y="860989"/>
                </a:lnTo>
                <a:lnTo>
                  <a:pt x="1632615" y="849298"/>
                </a:lnTo>
                <a:lnTo>
                  <a:pt x="1586587" y="839379"/>
                </a:lnTo>
                <a:lnTo>
                  <a:pt x="1542362" y="831179"/>
                </a:lnTo>
                <a:lnTo>
                  <a:pt x="1499891" y="824643"/>
                </a:lnTo>
                <a:lnTo>
                  <a:pt x="1459121" y="819716"/>
                </a:lnTo>
                <a:lnTo>
                  <a:pt x="1420003" y="816345"/>
                </a:lnTo>
                <a:lnTo>
                  <a:pt x="1346515" y="814050"/>
                </a:lnTo>
                <a:lnTo>
                  <a:pt x="1312042" y="815018"/>
                </a:lnTo>
                <a:lnTo>
                  <a:pt x="1247387" y="820912"/>
                </a:lnTo>
                <a:lnTo>
                  <a:pt x="1188109" y="831723"/>
                </a:lnTo>
                <a:lnTo>
                  <a:pt x="1133799" y="847015"/>
                </a:lnTo>
                <a:lnTo>
                  <a:pt x="1084050" y="866354"/>
                </a:lnTo>
                <a:lnTo>
                  <a:pt x="1038452" y="889305"/>
                </a:lnTo>
                <a:lnTo>
                  <a:pt x="996597" y="915433"/>
                </a:lnTo>
                <a:lnTo>
                  <a:pt x="958076" y="944303"/>
                </a:lnTo>
                <a:lnTo>
                  <a:pt x="922480" y="975480"/>
                </a:lnTo>
                <a:lnTo>
                  <a:pt x="889400" y="1008531"/>
                </a:lnTo>
                <a:lnTo>
                  <a:pt x="858428" y="1043018"/>
                </a:lnTo>
                <a:lnTo>
                  <a:pt x="829156" y="1078509"/>
                </a:lnTo>
                <a:lnTo>
                  <a:pt x="801173" y="1114569"/>
                </a:lnTo>
                <a:lnTo>
                  <a:pt x="774072" y="1150761"/>
                </a:lnTo>
                <a:lnTo>
                  <a:pt x="747444" y="1186653"/>
                </a:lnTo>
                <a:lnTo>
                  <a:pt x="734179" y="1204350"/>
                </a:lnTo>
                <a:lnTo>
                  <a:pt x="707494" y="1238974"/>
                </a:lnTo>
                <a:lnTo>
                  <a:pt x="680260" y="1272209"/>
                </a:lnTo>
                <a:lnTo>
                  <a:pt x="652068" y="1303622"/>
                </a:lnTo>
                <a:lnTo>
                  <a:pt x="622509" y="1332777"/>
                </a:lnTo>
                <a:lnTo>
                  <a:pt x="591175" y="1359238"/>
                </a:lnTo>
                <a:lnTo>
                  <a:pt x="557658" y="1382573"/>
                </a:lnTo>
                <a:lnTo>
                  <a:pt x="521548" y="1402345"/>
                </a:lnTo>
                <a:lnTo>
                  <a:pt x="482436" y="1418120"/>
                </a:lnTo>
                <a:lnTo>
                  <a:pt x="439914" y="1429462"/>
                </a:lnTo>
                <a:lnTo>
                  <a:pt x="393574" y="1435939"/>
                </a:lnTo>
                <a:lnTo>
                  <a:pt x="368844" y="1437216"/>
                </a:lnTo>
                <a:lnTo>
                  <a:pt x="343006" y="1437113"/>
                </a:lnTo>
                <a:lnTo>
                  <a:pt x="287802" y="1432551"/>
                </a:lnTo>
                <a:lnTo>
                  <a:pt x="227552" y="1421819"/>
                </a:lnTo>
                <a:lnTo>
                  <a:pt x="161849" y="1404480"/>
                </a:lnTo>
                <a:lnTo>
                  <a:pt x="90284" y="1380100"/>
                </a:lnTo>
                <a:lnTo>
                  <a:pt x="47617" y="1363201"/>
                </a:lnTo>
                <a:lnTo>
                  <a:pt x="6482" y="1345163"/>
                </a:lnTo>
                <a:lnTo>
                  <a:pt x="0" y="0"/>
                </a:lnTo>
                <a:lnTo>
                  <a:pt x="2929378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Блок-схема: узел 4"/>
          <p:cNvSpPr/>
          <p:nvPr/>
        </p:nvSpPr>
        <p:spPr>
          <a:xfrm>
            <a:off x="322730" y="9012635"/>
            <a:ext cx="990600" cy="879283"/>
          </a:xfrm>
          <a:prstGeom prst="flowChartConnector">
            <a:avLst/>
          </a:prstGeom>
          <a:solidFill>
            <a:srgbClr val="F29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848" y="2324100"/>
            <a:ext cx="9144793" cy="60538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400" y="2226556"/>
            <a:ext cx="7785916" cy="626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1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Объект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4686300"/>
            <a:ext cx="7369058" cy="4916309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2209801" y="2119313"/>
            <a:ext cx="4100514" cy="1835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000" b="1" dirty="0"/>
              <a:t>Несформированность привязанности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84232" y="2119313"/>
            <a:ext cx="3562350" cy="1835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000" b="1" dirty="0"/>
              <a:t>Невозможность сепарации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80020" y="2119313"/>
            <a:ext cx="3829050" cy="1835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000" b="1" dirty="0"/>
              <a:t>Дефицитарность «Я»-концепции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6443663" y="2740820"/>
            <a:ext cx="607220" cy="5929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700"/>
          </a:p>
        </p:txBody>
      </p:sp>
      <p:sp>
        <p:nvSpPr>
          <p:cNvPr id="9" name="Стрелка вправо 8"/>
          <p:cNvSpPr/>
          <p:nvPr/>
        </p:nvSpPr>
        <p:spPr>
          <a:xfrm>
            <a:off x="10834688" y="2740820"/>
            <a:ext cx="607220" cy="5929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700"/>
          </a:p>
        </p:txBody>
      </p:sp>
    </p:spTree>
    <p:extLst>
      <p:ext uri="{BB962C8B-B14F-4D97-AF65-F5344CB8AC3E}">
        <p14:creationId xmlns:p14="http://schemas.microsoft.com/office/powerpoint/2010/main" val="343678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47720" y="3257052"/>
            <a:ext cx="5616624" cy="199129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u="sng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Нужны ли для развития</a:t>
            </a:r>
            <a:r>
              <a:rPr lang="ru-RU" sz="3600" u="sng" dirty="0" smtClean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:</a:t>
            </a:r>
            <a:br>
              <a:rPr lang="ru-RU" sz="3600" u="sng" dirty="0" smtClean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600" u="sng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3600" u="sng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- игрушки (и какие)</a:t>
            </a:r>
            <a:br>
              <a:rPr lang="ru-RU" sz="3600" i="1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- сверстники</a:t>
            </a:r>
            <a:br>
              <a:rPr lang="ru-RU" sz="3600" i="1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- «развивашки» и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703875" y="655340"/>
            <a:ext cx="9520938" cy="1292662"/>
          </a:xfrm>
        </p:spPr>
        <p:txBody>
          <a:bodyPr/>
          <a:lstStyle/>
          <a:p>
            <a:pPr marL="0" indent="0" algn="ctr">
              <a:buNone/>
            </a:pPr>
            <a:r>
              <a:rPr lang="ru-RU" sz="4200" dirty="0">
                <a:cs typeface="Times New Roman" panose="02020603050405020304" pitchFamily="18" charset="0"/>
              </a:rPr>
              <a:t>Каковы реальные </a:t>
            </a:r>
            <a:r>
              <a:rPr lang="ru-RU" sz="42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ДЕТСКИЕ</a:t>
            </a:r>
            <a:r>
              <a:rPr lang="ru-RU" sz="4200" dirty="0">
                <a:cs typeface="Times New Roman" panose="02020603050405020304" pitchFamily="18" charset="0"/>
              </a:rPr>
              <a:t> потребности в первые годы жизни?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5407" b="22704"/>
          <a:stretch/>
        </p:blipFill>
        <p:spPr>
          <a:xfrm>
            <a:off x="10840935" y="2792118"/>
            <a:ext cx="5348903" cy="3492526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 bwMode="auto">
          <a:xfrm>
            <a:off x="1028602" y="6936577"/>
            <a:ext cx="16078915" cy="199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3300" kern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Следует отличать истинные потребности детей от амбиций родителей (когда хочется похвастаться тем, что имеет или умеет их ребенок), а также от маркетинговых уловок поставщиков детских товаров и услуг, которые вводят родителей в заблуждение с целью получения выгоды, а не с целью заботы о здоровье и развитии детей.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0914C3-DE90-40DA-1417-4CC74D917D04}"/>
              </a:ext>
            </a:extLst>
          </p:cNvPr>
          <p:cNvSpPr txBox="1"/>
          <p:nvPr/>
        </p:nvSpPr>
        <p:spPr>
          <a:xfrm rot="18249581">
            <a:off x="-644708" y="2829042"/>
            <a:ext cx="65930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«После 3-х уже поздно» (???)</a:t>
            </a:r>
          </a:p>
        </p:txBody>
      </p:sp>
    </p:spTree>
    <p:extLst>
      <p:ext uri="{BB962C8B-B14F-4D97-AF65-F5344CB8AC3E}">
        <p14:creationId xmlns:p14="http://schemas.microsoft.com/office/powerpoint/2010/main" val="170454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1A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узел 7"/>
          <p:cNvSpPr/>
          <p:nvPr/>
        </p:nvSpPr>
        <p:spPr>
          <a:xfrm>
            <a:off x="16669871" y="279181"/>
            <a:ext cx="990600" cy="879283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3"/>
          <p:cNvSpPr/>
          <p:nvPr/>
        </p:nvSpPr>
        <p:spPr>
          <a:xfrm>
            <a:off x="0" y="3"/>
            <a:ext cx="2931160" cy="1437640"/>
          </a:xfrm>
          <a:custGeom>
            <a:avLst/>
            <a:gdLst/>
            <a:ahLst/>
            <a:cxnLst/>
            <a:rect l="l" t="t" r="r" b="b"/>
            <a:pathLst>
              <a:path w="2931160" h="1437640">
                <a:moveTo>
                  <a:pt x="2929378" y="0"/>
                </a:moveTo>
                <a:lnTo>
                  <a:pt x="2930939" y="30087"/>
                </a:lnTo>
                <a:lnTo>
                  <a:pt x="2931107" y="69981"/>
                </a:lnTo>
                <a:lnTo>
                  <a:pt x="2929405" y="109440"/>
                </a:lnTo>
                <a:lnTo>
                  <a:pt x="2925881" y="148428"/>
                </a:lnTo>
                <a:lnTo>
                  <a:pt x="2920587" y="186911"/>
                </a:lnTo>
                <a:lnTo>
                  <a:pt x="2913572" y="224853"/>
                </a:lnTo>
                <a:lnTo>
                  <a:pt x="2904888" y="262219"/>
                </a:lnTo>
                <a:lnTo>
                  <a:pt x="2894585" y="298974"/>
                </a:lnTo>
                <a:lnTo>
                  <a:pt x="2869322" y="370509"/>
                </a:lnTo>
                <a:lnTo>
                  <a:pt x="2838188" y="439175"/>
                </a:lnTo>
                <a:lnTo>
                  <a:pt x="2801584" y="504693"/>
                </a:lnTo>
                <a:lnTo>
                  <a:pt x="2759915" y="566778"/>
                </a:lnTo>
                <a:lnTo>
                  <a:pt x="2713585" y="625151"/>
                </a:lnTo>
                <a:lnTo>
                  <a:pt x="2662995" y="679528"/>
                </a:lnTo>
                <a:lnTo>
                  <a:pt x="2608551" y="729629"/>
                </a:lnTo>
                <a:lnTo>
                  <a:pt x="2550654" y="775171"/>
                </a:lnTo>
                <a:lnTo>
                  <a:pt x="2489709" y="815872"/>
                </a:lnTo>
                <a:lnTo>
                  <a:pt x="2426118" y="851452"/>
                </a:lnTo>
                <a:lnTo>
                  <a:pt x="2360286" y="881627"/>
                </a:lnTo>
                <a:lnTo>
                  <a:pt x="2292614" y="906116"/>
                </a:lnTo>
                <a:lnTo>
                  <a:pt x="2223508" y="924637"/>
                </a:lnTo>
                <a:lnTo>
                  <a:pt x="2153370" y="936909"/>
                </a:lnTo>
                <a:lnTo>
                  <a:pt x="2082603" y="942650"/>
                </a:lnTo>
                <a:lnTo>
                  <a:pt x="2047110" y="942983"/>
                </a:lnTo>
                <a:lnTo>
                  <a:pt x="2011612" y="941578"/>
                </a:lnTo>
                <a:lnTo>
                  <a:pt x="1940798" y="933410"/>
                </a:lnTo>
                <a:lnTo>
                  <a:pt x="1870566" y="917866"/>
                </a:lnTo>
                <a:lnTo>
                  <a:pt x="1782037" y="889905"/>
                </a:lnTo>
                <a:lnTo>
                  <a:pt x="1730290" y="874506"/>
                </a:lnTo>
                <a:lnTo>
                  <a:pt x="1680499" y="860989"/>
                </a:lnTo>
                <a:lnTo>
                  <a:pt x="1632615" y="849298"/>
                </a:lnTo>
                <a:lnTo>
                  <a:pt x="1586587" y="839379"/>
                </a:lnTo>
                <a:lnTo>
                  <a:pt x="1542362" y="831179"/>
                </a:lnTo>
                <a:lnTo>
                  <a:pt x="1499891" y="824643"/>
                </a:lnTo>
                <a:lnTo>
                  <a:pt x="1459121" y="819716"/>
                </a:lnTo>
                <a:lnTo>
                  <a:pt x="1420003" y="816345"/>
                </a:lnTo>
                <a:lnTo>
                  <a:pt x="1346515" y="814050"/>
                </a:lnTo>
                <a:lnTo>
                  <a:pt x="1312042" y="815018"/>
                </a:lnTo>
                <a:lnTo>
                  <a:pt x="1247387" y="820912"/>
                </a:lnTo>
                <a:lnTo>
                  <a:pt x="1188109" y="831723"/>
                </a:lnTo>
                <a:lnTo>
                  <a:pt x="1133799" y="847015"/>
                </a:lnTo>
                <a:lnTo>
                  <a:pt x="1084050" y="866354"/>
                </a:lnTo>
                <a:lnTo>
                  <a:pt x="1038452" y="889305"/>
                </a:lnTo>
                <a:lnTo>
                  <a:pt x="996597" y="915433"/>
                </a:lnTo>
                <a:lnTo>
                  <a:pt x="958076" y="944303"/>
                </a:lnTo>
                <a:lnTo>
                  <a:pt x="922480" y="975480"/>
                </a:lnTo>
                <a:lnTo>
                  <a:pt x="889400" y="1008531"/>
                </a:lnTo>
                <a:lnTo>
                  <a:pt x="858428" y="1043018"/>
                </a:lnTo>
                <a:lnTo>
                  <a:pt x="829156" y="1078509"/>
                </a:lnTo>
                <a:lnTo>
                  <a:pt x="801173" y="1114569"/>
                </a:lnTo>
                <a:lnTo>
                  <a:pt x="774072" y="1150761"/>
                </a:lnTo>
                <a:lnTo>
                  <a:pt x="747444" y="1186653"/>
                </a:lnTo>
                <a:lnTo>
                  <a:pt x="734179" y="1204350"/>
                </a:lnTo>
                <a:lnTo>
                  <a:pt x="707494" y="1238974"/>
                </a:lnTo>
                <a:lnTo>
                  <a:pt x="680260" y="1272209"/>
                </a:lnTo>
                <a:lnTo>
                  <a:pt x="652068" y="1303622"/>
                </a:lnTo>
                <a:lnTo>
                  <a:pt x="622509" y="1332777"/>
                </a:lnTo>
                <a:lnTo>
                  <a:pt x="591175" y="1359238"/>
                </a:lnTo>
                <a:lnTo>
                  <a:pt x="557658" y="1382573"/>
                </a:lnTo>
                <a:lnTo>
                  <a:pt x="521548" y="1402345"/>
                </a:lnTo>
                <a:lnTo>
                  <a:pt x="482436" y="1418120"/>
                </a:lnTo>
                <a:lnTo>
                  <a:pt x="439914" y="1429462"/>
                </a:lnTo>
                <a:lnTo>
                  <a:pt x="393574" y="1435939"/>
                </a:lnTo>
                <a:lnTo>
                  <a:pt x="368844" y="1437216"/>
                </a:lnTo>
                <a:lnTo>
                  <a:pt x="343006" y="1437113"/>
                </a:lnTo>
                <a:lnTo>
                  <a:pt x="287802" y="1432551"/>
                </a:lnTo>
                <a:lnTo>
                  <a:pt x="227552" y="1421819"/>
                </a:lnTo>
                <a:lnTo>
                  <a:pt x="161849" y="1404480"/>
                </a:lnTo>
                <a:lnTo>
                  <a:pt x="90284" y="1380100"/>
                </a:lnTo>
                <a:lnTo>
                  <a:pt x="47617" y="1363201"/>
                </a:lnTo>
                <a:lnTo>
                  <a:pt x="6482" y="1345163"/>
                </a:lnTo>
                <a:lnTo>
                  <a:pt x="0" y="0"/>
                </a:lnTo>
                <a:lnTo>
                  <a:pt x="2929378" y="0"/>
                </a:lnTo>
                <a:close/>
              </a:path>
            </a:pathLst>
          </a:custGeom>
          <a:solidFill>
            <a:srgbClr val="F29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14600" y="1574239"/>
            <a:ext cx="133350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4800" spc="295" dirty="0">
                <a:solidFill>
                  <a:srgbClr val="7030A0"/>
                </a:solidFill>
                <a:latin typeface="+mj-lt"/>
                <a:cs typeface="Tahoma"/>
              </a:rPr>
              <a:t>1. </a:t>
            </a:r>
            <a:r>
              <a:rPr lang="ru-RU" sz="4800" spc="295" dirty="0" smtClean="0">
                <a:solidFill>
                  <a:srgbClr val="7030A0"/>
                </a:solidFill>
                <a:latin typeface="+mj-lt"/>
                <a:cs typeface="Tahoma"/>
              </a:rPr>
              <a:t>Социально-демографические проблемы</a:t>
            </a:r>
            <a:endParaRPr sz="4800" spc="405" dirty="0">
              <a:solidFill>
                <a:srgbClr val="7030A0"/>
              </a:solidFill>
              <a:latin typeface="+mj-lt"/>
              <a:cs typeface="Taho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3492990"/>
            <a:ext cx="10591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4000" b="1" dirty="0">
                <a:solidFill>
                  <a:srgbClr val="F6F8FB"/>
                </a:solidFill>
                <a:latin typeface="+mj-lt"/>
              </a:rPr>
              <a:t>Экономические трудности</a:t>
            </a:r>
            <a:r>
              <a:rPr lang="ru-RU" sz="4000" b="1" dirty="0" smtClean="0">
                <a:solidFill>
                  <a:srgbClr val="F6F8FB"/>
                </a:solidFill>
                <a:latin typeface="+mj-lt"/>
              </a:rPr>
              <a:t>,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4000" b="1" dirty="0" smtClean="0">
                <a:solidFill>
                  <a:srgbClr val="F6F8FB"/>
                </a:solidFill>
                <a:latin typeface="+mj-lt"/>
              </a:rPr>
              <a:t>Ценностные </a:t>
            </a:r>
            <a:r>
              <a:rPr lang="ru-RU" sz="4000" b="1" dirty="0">
                <a:solidFill>
                  <a:srgbClr val="F6F8FB"/>
                </a:solidFill>
                <a:latin typeface="+mj-lt"/>
              </a:rPr>
              <a:t>(общество потребления</a:t>
            </a:r>
            <a:r>
              <a:rPr lang="ru-RU" sz="4000" b="1" dirty="0" smtClean="0">
                <a:solidFill>
                  <a:srgbClr val="F6F8FB"/>
                </a:solidFill>
                <a:latin typeface="+mj-lt"/>
              </a:rPr>
              <a:t>),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4000" b="1" dirty="0" smtClean="0">
                <a:solidFill>
                  <a:srgbClr val="F6F8FB"/>
                </a:solidFill>
                <a:latin typeface="+mj-lt"/>
              </a:rPr>
              <a:t>Снижение </a:t>
            </a:r>
            <a:r>
              <a:rPr lang="ru-RU" sz="4000" b="1" dirty="0">
                <a:solidFill>
                  <a:srgbClr val="F6F8FB"/>
                </a:solidFill>
                <a:latin typeface="+mj-lt"/>
              </a:rPr>
              <a:t>рождаемости,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4000" b="1" dirty="0">
                <a:solidFill>
                  <a:srgbClr val="F6F8FB"/>
                </a:solidFill>
                <a:latin typeface="+mj-lt"/>
              </a:rPr>
              <a:t>Рост разводов,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4000" b="1" dirty="0">
                <a:solidFill>
                  <a:srgbClr val="F6F8FB"/>
                </a:solidFill>
                <a:latin typeface="+mj-lt"/>
              </a:rPr>
              <a:t>Смещение гендерных </a:t>
            </a:r>
            <a:r>
              <a:rPr lang="ru-RU" sz="4000" b="1" dirty="0" smtClean="0">
                <a:solidFill>
                  <a:srgbClr val="F6F8FB"/>
                </a:solidFill>
                <a:latin typeface="+mj-lt"/>
              </a:rPr>
              <a:t>ролей,</a:t>
            </a:r>
            <a:endParaRPr lang="ru-RU" sz="4000" b="1" dirty="0">
              <a:solidFill>
                <a:srgbClr val="F6F8FB"/>
              </a:solidFill>
              <a:latin typeface="+mj-lt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4000" b="1" dirty="0">
                <a:solidFill>
                  <a:srgbClr val="F6F8FB"/>
                </a:solidFill>
                <a:latin typeface="+mj-lt"/>
              </a:rPr>
              <a:t>Инфантилизация и аутизация общества.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924300"/>
            <a:ext cx="4298083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1A3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узел 7"/>
          <p:cNvSpPr/>
          <p:nvPr/>
        </p:nvSpPr>
        <p:spPr>
          <a:xfrm>
            <a:off x="16250771" y="510700"/>
            <a:ext cx="990600" cy="879283"/>
          </a:xfrm>
          <a:prstGeom prst="flowChartConnector">
            <a:avLst/>
          </a:prstGeom>
          <a:solidFill>
            <a:srgbClr val="F29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3"/>
          <p:cNvSpPr/>
          <p:nvPr/>
        </p:nvSpPr>
        <p:spPr>
          <a:xfrm>
            <a:off x="0" y="3"/>
            <a:ext cx="2931160" cy="1437640"/>
          </a:xfrm>
          <a:custGeom>
            <a:avLst/>
            <a:gdLst/>
            <a:ahLst/>
            <a:cxnLst/>
            <a:rect l="l" t="t" r="r" b="b"/>
            <a:pathLst>
              <a:path w="2931160" h="1437640">
                <a:moveTo>
                  <a:pt x="2929378" y="0"/>
                </a:moveTo>
                <a:lnTo>
                  <a:pt x="2930939" y="30087"/>
                </a:lnTo>
                <a:lnTo>
                  <a:pt x="2931107" y="69981"/>
                </a:lnTo>
                <a:lnTo>
                  <a:pt x="2929405" y="109440"/>
                </a:lnTo>
                <a:lnTo>
                  <a:pt x="2925881" y="148428"/>
                </a:lnTo>
                <a:lnTo>
                  <a:pt x="2920587" y="186911"/>
                </a:lnTo>
                <a:lnTo>
                  <a:pt x="2913572" y="224853"/>
                </a:lnTo>
                <a:lnTo>
                  <a:pt x="2904888" y="262219"/>
                </a:lnTo>
                <a:lnTo>
                  <a:pt x="2894585" y="298974"/>
                </a:lnTo>
                <a:lnTo>
                  <a:pt x="2869322" y="370509"/>
                </a:lnTo>
                <a:lnTo>
                  <a:pt x="2838188" y="439175"/>
                </a:lnTo>
                <a:lnTo>
                  <a:pt x="2801584" y="504693"/>
                </a:lnTo>
                <a:lnTo>
                  <a:pt x="2759915" y="566778"/>
                </a:lnTo>
                <a:lnTo>
                  <a:pt x="2713585" y="625151"/>
                </a:lnTo>
                <a:lnTo>
                  <a:pt x="2662995" y="679528"/>
                </a:lnTo>
                <a:lnTo>
                  <a:pt x="2608551" y="729629"/>
                </a:lnTo>
                <a:lnTo>
                  <a:pt x="2550654" y="775171"/>
                </a:lnTo>
                <a:lnTo>
                  <a:pt x="2489709" y="815872"/>
                </a:lnTo>
                <a:lnTo>
                  <a:pt x="2426118" y="851452"/>
                </a:lnTo>
                <a:lnTo>
                  <a:pt x="2360286" y="881627"/>
                </a:lnTo>
                <a:lnTo>
                  <a:pt x="2292614" y="906116"/>
                </a:lnTo>
                <a:lnTo>
                  <a:pt x="2223508" y="924637"/>
                </a:lnTo>
                <a:lnTo>
                  <a:pt x="2153370" y="936909"/>
                </a:lnTo>
                <a:lnTo>
                  <a:pt x="2082603" y="942650"/>
                </a:lnTo>
                <a:lnTo>
                  <a:pt x="2047110" y="942983"/>
                </a:lnTo>
                <a:lnTo>
                  <a:pt x="2011612" y="941578"/>
                </a:lnTo>
                <a:lnTo>
                  <a:pt x="1940798" y="933410"/>
                </a:lnTo>
                <a:lnTo>
                  <a:pt x="1870566" y="917866"/>
                </a:lnTo>
                <a:lnTo>
                  <a:pt x="1782037" y="889905"/>
                </a:lnTo>
                <a:lnTo>
                  <a:pt x="1730290" y="874506"/>
                </a:lnTo>
                <a:lnTo>
                  <a:pt x="1680499" y="860989"/>
                </a:lnTo>
                <a:lnTo>
                  <a:pt x="1632615" y="849298"/>
                </a:lnTo>
                <a:lnTo>
                  <a:pt x="1586587" y="839379"/>
                </a:lnTo>
                <a:lnTo>
                  <a:pt x="1542362" y="831179"/>
                </a:lnTo>
                <a:lnTo>
                  <a:pt x="1499891" y="824643"/>
                </a:lnTo>
                <a:lnTo>
                  <a:pt x="1459121" y="819716"/>
                </a:lnTo>
                <a:lnTo>
                  <a:pt x="1420003" y="816345"/>
                </a:lnTo>
                <a:lnTo>
                  <a:pt x="1346515" y="814050"/>
                </a:lnTo>
                <a:lnTo>
                  <a:pt x="1312042" y="815018"/>
                </a:lnTo>
                <a:lnTo>
                  <a:pt x="1247387" y="820912"/>
                </a:lnTo>
                <a:lnTo>
                  <a:pt x="1188109" y="831723"/>
                </a:lnTo>
                <a:lnTo>
                  <a:pt x="1133799" y="847015"/>
                </a:lnTo>
                <a:lnTo>
                  <a:pt x="1084050" y="866354"/>
                </a:lnTo>
                <a:lnTo>
                  <a:pt x="1038452" y="889305"/>
                </a:lnTo>
                <a:lnTo>
                  <a:pt x="996597" y="915433"/>
                </a:lnTo>
                <a:lnTo>
                  <a:pt x="958076" y="944303"/>
                </a:lnTo>
                <a:lnTo>
                  <a:pt x="922480" y="975480"/>
                </a:lnTo>
                <a:lnTo>
                  <a:pt x="889400" y="1008531"/>
                </a:lnTo>
                <a:lnTo>
                  <a:pt x="858428" y="1043018"/>
                </a:lnTo>
                <a:lnTo>
                  <a:pt x="829156" y="1078509"/>
                </a:lnTo>
                <a:lnTo>
                  <a:pt x="801173" y="1114569"/>
                </a:lnTo>
                <a:lnTo>
                  <a:pt x="774072" y="1150761"/>
                </a:lnTo>
                <a:lnTo>
                  <a:pt x="747444" y="1186653"/>
                </a:lnTo>
                <a:lnTo>
                  <a:pt x="734179" y="1204350"/>
                </a:lnTo>
                <a:lnTo>
                  <a:pt x="707494" y="1238974"/>
                </a:lnTo>
                <a:lnTo>
                  <a:pt x="680260" y="1272209"/>
                </a:lnTo>
                <a:lnTo>
                  <a:pt x="652068" y="1303622"/>
                </a:lnTo>
                <a:lnTo>
                  <a:pt x="622509" y="1332777"/>
                </a:lnTo>
                <a:lnTo>
                  <a:pt x="591175" y="1359238"/>
                </a:lnTo>
                <a:lnTo>
                  <a:pt x="557658" y="1382573"/>
                </a:lnTo>
                <a:lnTo>
                  <a:pt x="521548" y="1402345"/>
                </a:lnTo>
                <a:lnTo>
                  <a:pt x="482436" y="1418120"/>
                </a:lnTo>
                <a:lnTo>
                  <a:pt x="439914" y="1429462"/>
                </a:lnTo>
                <a:lnTo>
                  <a:pt x="393574" y="1435939"/>
                </a:lnTo>
                <a:lnTo>
                  <a:pt x="368844" y="1437216"/>
                </a:lnTo>
                <a:lnTo>
                  <a:pt x="343006" y="1437113"/>
                </a:lnTo>
                <a:lnTo>
                  <a:pt x="287802" y="1432551"/>
                </a:lnTo>
                <a:lnTo>
                  <a:pt x="227552" y="1421819"/>
                </a:lnTo>
                <a:lnTo>
                  <a:pt x="161849" y="1404480"/>
                </a:lnTo>
                <a:lnTo>
                  <a:pt x="90284" y="1380100"/>
                </a:lnTo>
                <a:lnTo>
                  <a:pt x="47617" y="1363201"/>
                </a:lnTo>
                <a:lnTo>
                  <a:pt x="6482" y="1345163"/>
                </a:lnTo>
                <a:lnTo>
                  <a:pt x="0" y="0"/>
                </a:lnTo>
                <a:lnTo>
                  <a:pt x="2929378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09800" y="1283544"/>
            <a:ext cx="133350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4800" spc="295" dirty="0">
                <a:latin typeface="+mj-lt"/>
                <a:cs typeface="Tahoma"/>
              </a:rPr>
              <a:t>2. </a:t>
            </a:r>
            <a:r>
              <a:rPr lang="ru-RU" sz="4800" spc="295" dirty="0" smtClean="0">
                <a:latin typeface="+mj-lt"/>
                <a:cs typeface="Tahoma"/>
              </a:rPr>
              <a:t>Психолого-педагогические проблемы</a:t>
            </a:r>
            <a:endParaRPr sz="4800" spc="405" dirty="0">
              <a:latin typeface="+mj-lt"/>
              <a:cs typeface="Taho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2856279"/>
            <a:ext cx="10591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4000" b="1" dirty="0">
                <a:solidFill>
                  <a:srgbClr val="FFFF99"/>
                </a:solidFill>
                <a:latin typeface="+mj-lt"/>
              </a:rPr>
              <a:t>Малый объем живого общения, увлечение гаджетами,</a:t>
            </a:r>
          </a:p>
          <a:p>
            <a:pPr marL="571500" indent="-5715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4000" b="1" dirty="0">
                <a:solidFill>
                  <a:srgbClr val="FFFF99"/>
                </a:solidFill>
                <a:latin typeface="+mj-lt"/>
              </a:rPr>
              <a:t>Неадекватные родительские позиции и стили воспитания,</a:t>
            </a:r>
          </a:p>
          <a:p>
            <a:pPr marL="571500" indent="-5715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4000" b="1" dirty="0">
                <a:solidFill>
                  <a:srgbClr val="FFFF99"/>
                </a:solidFill>
                <a:latin typeface="+mj-lt"/>
              </a:rPr>
              <a:t>Искажение нормативов детского развития и истинных детских потребностей,</a:t>
            </a:r>
          </a:p>
          <a:p>
            <a:pPr marL="571500" indent="-5715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4000" b="1" dirty="0">
                <a:solidFill>
                  <a:srgbClr val="FFFF99"/>
                </a:solidFill>
                <a:latin typeface="+mj-lt"/>
              </a:rPr>
              <a:t>Психологизация населения, но поверхностная и однобокая,</a:t>
            </a:r>
          </a:p>
          <a:p>
            <a:pPr marL="571500" indent="-5715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4000" b="1" dirty="0">
                <a:solidFill>
                  <a:srgbClr val="FFFF99"/>
                </a:solidFill>
                <a:latin typeface="+mj-lt"/>
              </a:rPr>
              <a:t>Информационный «шум» и стереотипы.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543300"/>
            <a:ext cx="513042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6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3489</TotalTime>
  <Words>1159</Words>
  <Application>Microsoft Office PowerPoint</Application>
  <PresentationFormat>Произвольный</PresentationFormat>
  <Paragraphs>141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Arial</vt:lpstr>
      <vt:lpstr>Calibri</vt:lpstr>
      <vt:lpstr>Corbel</vt:lpstr>
      <vt:lpstr>Montserrat</vt:lpstr>
      <vt:lpstr>Museo Sans Cyrl 100</vt:lpstr>
      <vt:lpstr>Tahoma</vt:lpstr>
      <vt:lpstr>Times New Roman</vt:lpstr>
      <vt:lpstr>Verdana</vt:lpstr>
      <vt:lpstr>Wingdings</vt:lpstr>
      <vt:lpstr>Office Theme</vt:lpstr>
      <vt:lpstr>Югова Олеся Вячеславовна</vt:lpstr>
      <vt:lpstr>Семья - главный институт воспитания и социальный заказчик всех услуг для ребенка.  Семья может выступать в  качестве как положительного,  так и отрицательного фактора воспитания и развития ребенка.</vt:lpstr>
      <vt:lpstr>Презентация PowerPoint</vt:lpstr>
      <vt:lpstr>Младенческий, ранний и дошкольный возраст:</vt:lpstr>
      <vt:lpstr>Презентация PowerPoint</vt:lpstr>
      <vt:lpstr>Презентация PowerPoint</vt:lpstr>
      <vt:lpstr>Нужны ли для развития:  - игрушки (и какие) - сверстники - «развивашки» и занятия</vt:lpstr>
      <vt:lpstr>1. Социально-демографические проблемы</vt:lpstr>
      <vt:lpstr>2. Психолого-педагогические проблемы</vt:lpstr>
      <vt:lpstr>Презентация PowerPoint</vt:lpstr>
      <vt:lpstr>Презентация PowerPoint</vt:lpstr>
      <vt:lpstr>Проблемы семьи ребенка с ОВЗ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Показатели ресурсности семьи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Cute Playful Illustration Class Syllabus Blank Education Presentation</dc:title>
  <dc:creator>mariashalaeva555</dc:creator>
  <cp:keywords>DAFfyXbDd4c,BAFfx7zlI7U</cp:keywords>
  <cp:lastModifiedBy>Nout</cp:lastModifiedBy>
  <cp:revision>91</cp:revision>
  <dcterms:created xsi:type="dcterms:W3CDTF">2023-04-11T09:19:32Z</dcterms:created>
  <dcterms:modified xsi:type="dcterms:W3CDTF">2025-10-30T19:49:11Z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2023-04-11T00:00:00Z</vt:filetime>
  </property>
  <property fmtid="{D5CDD505-2E9C-101B-9397-08002B2CF9AE}" pid="3" name="Creator">
    <vt:lpwstr>Canva</vt:lpwstr>
  </property>
  <property fmtid="{D5CDD505-2E9C-101B-9397-08002B2CF9AE}" pid="4" name="LastSaved">
    <vt:filetime>2023-04-11T00:00:00Z</vt:filetime>
  </property>
</Properties>
</file>