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4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3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61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1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06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28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5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3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6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F52B-9D44-4A8B-BD21-E281907A246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F61A-871D-4850-9305-02CB3923D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99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imimc.ru/for-teachers/povyshenie-kvalifikatsii-i-attestatsiya/personal-model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pk.spbcokoit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pk.spbcokoit.ru/data/program-list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pk.spbcokoit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pk.spbcokoit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pk.spbcokoit.ru/data/program-list-202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ovkval.prim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pk.spbcokoit.ru/data/program-list-2021.pdf" TargetMode="External"/><Relationship Id="rId4" Type="http://schemas.openxmlformats.org/officeDocument/2006/relationships/hyperlink" Target="https://primimc.ru/for-teachers/povyshenie-kvalifikatsii-i-attestatsiya/personal-model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8205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" y="-5051"/>
            <a:ext cx="11471563" cy="1044142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Arial Black" panose="020B0A04020102020204" pitchFamily="34" charset="0"/>
              </a:rPr>
            </a:br>
            <a:br>
              <a:rPr lang="ru-RU" sz="2800" b="1" dirty="0">
                <a:latin typeface="Arial Black" panose="020B0A04020102020204" pitchFamily="34" charset="0"/>
              </a:rPr>
            </a:br>
            <a:r>
              <a:rPr lang="ru-RU" sz="2800" b="1" dirty="0">
                <a:latin typeface="Arial Black" panose="020B0A04020102020204" pitchFamily="34" charset="0"/>
              </a:rPr>
              <a:t>Реализация персонифицированной модели повышения квалификации (ПМПК) в 2025 году: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" y="1039091"/>
            <a:ext cx="11492344" cy="5787736"/>
          </a:xfrm>
        </p:spPr>
        <p:txBody>
          <a:bodyPr>
            <a:normAutofit fontScale="92500" lnSpcReduction="10000"/>
          </a:bodyPr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ПРИГЛАШАЕМ РУКОВОДИТЕЛЕЙ И ПЕДАГОГОВ  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ПРИМОРСКОГО РАЙОНА ЗАПИСАТЬСЯ НА </a:t>
            </a:r>
            <a:r>
              <a:rPr lang="ru-RU" b="1" u="sng" dirty="0">
                <a:solidFill>
                  <a:srgbClr val="002060"/>
                </a:solidFill>
              </a:rPr>
              <a:t>НАШИ КУРСЫ</a:t>
            </a:r>
            <a:r>
              <a:rPr lang="ru-RU" b="1" dirty="0">
                <a:solidFill>
                  <a:srgbClr val="002060"/>
                </a:solidFill>
              </a:rPr>
              <a:t>  ПО ПЕРСОНАЛИЗИРОВАННОМУ ОБУЧЕНИЮ!</a:t>
            </a:r>
          </a:p>
          <a:p>
            <a:endParaRPr lang="ru-RU" sz="2500" b="1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rgbClr val="C00000"/>
                </a:solidFill>
              </a:rPr>
              <a:t>ВАЖНО! </a:t>
            </a:r>
            <a:r>
              <a:rPr lang="ru-RU" b="1" dirty="0"/>
              <a:t>В 2025 году ИМЦ Приморского района реализует    </a:t>
            </a:r>
            <a:r>
              <a:rPr lang="ru-RU" sz="2300" b="1" u="sng" dirty="0">
                <a:solidFill>
                  <a:srgbClr val="002060"/>
                </a:solidFill>
              </a:rPr>
              <a:t>5 ПРОГРАММ  </a:t>
            </a:r>
            <a:r>
              <a:rPr lang="ru-RU" sz="2300" b="1" dirty="0">
                <a:solidFill>
                  <a:srgbClr val="002060"/>
                </a:solidFill>
              </a:rPr>
              <a:t>      </a:t>
            </a:r>
            <a:r>
              <a:rPr lang="ru-RU" b="1" dirty="0"/>
              <a:t>в рамках реализации ПМПК: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КОМПЕТЕНТНОСТЬ ПЕДАГОГА ГРУППЫ РАННЕГО ВОЗРАСТА В УСЛОВИЯХ РЕАЛИЗАЦИИ ФГОС ДОШКОЛЬНОГО ОБРАЗОВАНИЯ 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ПСИХОЛОГО-ПЕДАГОГИЧЕСКОГО СОПРОВОЖДЕНИЯ ДЕТЕЙ С ОВЗ В УСЛОВИЯХ ИНКЛЮЗИВНОГО ОБРАЗОВАНИЯ.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 В ОБРАЗОВАНИИ.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ПЕРВОЙ ПОМОЩИ В ОБРАЗОВАТЕЛЬНОМ УЧРЕЖДЕНИИ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СОВРЕМЕННЫЕ ТЕХНОЛОГИИ ВОСПИТАНИЯ, СОЦИАЛИЗАЦИИ И ПРОФОРИЕНТАЦИИ В УСЛОВИЯХ РЕАЛИЗАЦИИ ФГОС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ru-RU" b="1" dirty="0"/>
              <a:t>Ознакомиться с аннотациями и содержанием программ ИМЦ Приморского района можно по ссылке: </a:t>
            </a:r>
            <a:r>
              <a:rPr lang="en-US" dirty="0">
                <a:hlinkClick r:id="rId3"/>
              </a:rPr>
              <a:t>https://primimc.ru/for-teachers/povyshenie-kvalifikatsii-i-attestatsiya/personal-model.php</a:t>
            </a:r>
            <a:r>
              <a:rPr lang="ru-RU" dirty="0"/>
              <a:t>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06582" y="4457700"/>
            <a:ext cx="10858499" cy="190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2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8205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682" y="452150"/>
            <a:ext cx="11471563" cy="1023360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Arial Black" panose="020B0A04020102020204" pitchFamily="34" charset="0"/>
              </a:rPr>
            </a:br>
            <a:br>
              <a:rPr lang="ru-RU" sz="2800" b="1" dirty="0">
                <a:latin typeface="Arial Black" panose="020B0A04020102020204" pitchFamily="34" charset="0"/>
              </a:rPr>
            </a:br>
            <a:r>
              <a:rPr lang="ru-RU" sz="2800" b="1" dirty="0">
                <a:latin typeface="Arial Black" panose="020B0A04020102020204" pitchFamily="34" charset="0"/>
              </a:rPr>
              <a:t>Реализация персонифицированной модели повышения квалификации (ПМПК) в 2025 году: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7917" y="1927660"/>
            <a:ext cx="11024756" cy="414063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5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dirty="0"/>
              <a:t>регистрация</a:t>
            </a:r>
            <a:r>
              <a:rPr lang="ru-RU" dirty="0"/>
              <a:t> на обучение в рамках ПМПК откроется с </a:t>
            </a:r>
            <a:r>
              <a:rPr lang="ru-RU" b="1" dirty="0"/>
              <a:t>23 </a:t>
            </a:r>
            <a:r>
              <a:rPr lang="ru-RU" b="1"/>
              <a:t>декабря 2025 </a:t>
            </a:r>
            <a:r>
              <a:rPr lang="ru-RU" b="1" dirty="0"/>
              <a:t>г. </a:t>
            </a:r>
            <a:r>
              <a:rPr lang="ru-RU" dirty="0"/>
              <a:t>по адресу </a:t>
            </a:r>
            <a:r>
              <a:rPr lang="ru-RU" u="sng" dirty="0">
                <a:hlinkClick r:id="rId3"/>
              </a:rPr>
              <a:t>https://ppk.spbcokoit.ru/</a:t>
            </a:r>
            <a:r>
              <a:rPr lang="ru-RU" dirty="0"/>
              <a:t> и продлится до </a:t>
            </a:r>
            <a:r>
              <a:rPr lang="ru-RU" b="1" dirty="0"/>
              <a:t>21 января 2025г.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с содержанием программ ПМПК в разных обучающих организациях (</a:t>
            </a:r>
            <a:r>
              <a:rPr lang="ru-RU" b="1" u="sng" dirty="0"/>
              <a:t>в том числе ИМЦ Приморского района</a:t>
            </a:r>
            <a:r>
              <a:rPr lang="ru-RU" dirty="0"/>
              <a:t>) вы можете ознакомиться по ссылке: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https://ppk.spbcokoit.ru/data/program-list.pdf</a:t>
            </a:r>
            <a:r>
              <a:rPr lang="ru-RU" dirty="0"/>
              <a:t> </a:t>
            </a:r>
          </a:p>
          <a:p>
            <a:pPr algn="l"/>
            <a:endParaRPr lang="ru-R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06582" y="4457700"/>
            <a:ext cx="10858499" cy="190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8205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682" y="452150"/>
            <a:ext cx="11471563" cy="1023360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Arial Black" panose="020B0A04020102020204" pitchFamily="34" charset="0"/>
              </a:rPr>
            </a:br>
            <a:br>
              <a:rPr lang="ru-RU" sz="2800" b="1" dirty="0">
                <a:latin typeface="Arial Black" panose="020B0A04020102020204" pitchFamily="34" charset="0"/>
              </a:rPr>
            </a:br>
            <a:r>
              <a:rPr lang="ru-RU" sz="2800" b="1" dirty="0">
                <a:latin typeface="Arial Black" panose="020B0A04020102020204" pitchFamily="34" charset="0"/>
              </a:rPr>
              <a:t>Реализация персонифицированной модели повышения квалификации (ПМПК) в 2025 году: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155" y="1699059"/>
            <a:ext cx="11414413" cy="4899167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500" b="1" dirty="0"/>
          </a:p>
          <a:p>
            <a:pPr fontAlgn="base"/>
            <a:r>
              <a:rPr lang="ru-RU" i="1" dirty="0"/>
              <a:t>Как выбрать программу повышения квалификации в рамках персонифицированной модели?</a:t>
            </a:r>
          </a:p>
          <a:p>
            <a:pPr fontAlgn="base"/>
            <a:r>
              <a:rPr lang="ru-RU" b="1" dirty="0"/>
              <a:t>Следуйте простому алгоритму действий:</a:t>
            </a:r>
            <a:endParaRPr lang="ru-RU" dirty="0"/>
          </a:p>
          <a:p>
            <a:pPr algn="l" fontAlgn="base"/>
            <a:r>
              <a:rPr lang="ru-RU" dirty="0"/>
              <a:t>1. Согласуйте объем средств, выделенных на ваше обучение.</a:t>
            </a:r>
          </a:p>
          <a:p>
            <a:pPr algn="l" fontAlgn="base"/>
            <a:br>
              <a:rPr lang="ru-RU" dirty="0"/>
            </a:br>
            <a:r>
              <a:rPr lang="ru-RU" dirty="0"/>
              <a:t>2. Определитесь с содержанием обучения, то есть с тем дефицитом, компенсация которого для вас наиболее актуальна, но при этом не превышайте объем выделенных средств.</a:t>
            </a:r>
          </a:p>
          <a:p>
            <a:pPr algn="l" fontAlgn="base"/>
            <a:br>
              <a:rPr lang="ru-RU" dirty="0"/>
            </a:br>
            <a:r>
              <a:rPr lang="ru-RU" dirty="0"/>
              <a:t>3. Выберите в реестре соответствующий раздел. Помните, что в реестре есть два раздела — программы для педагогических работников и для руководителей. В соответствующем разделе найдите подраздел, где перечислены программы, направленные на компенсацию актуальных для вас дефицитов.</a:t>
            </a:r>
          </a:p>
          <a:p>
            <a:pPr algn="l" fontAlgn="base"/>
            <a:br>
              <a:rPr lang="ru-RU" sz="2500" dirty="0"/>
            </a:br>
            <a:r>
              <a:rPr lang="ru-RU" sz="2500" dirty="0"/>
              <a:t>4. Выберите одну или несколько программ, которые вызывают у вас заинтересованность. Перейдите по ссылке</a:t>
            </a:r>
          </a:p>
          <a:p>
            <a:pPr algn="l" fontAlgn="base"/>
            <a:r>
              <a:rPr lang="en-US" sz="2200" dirty="0">
                <a:hlinkClick r:id="rId3"/>
              </a:rPr>
              <a:t>https://ppk.spbcokoit.ru/</a:t>
            </a:r>
            <a:r>
              <a:rPr lang="ru-RU" sz="2200" dirty="0"/>
              <a:t>  </a:t>
            </a:r>
            <a:r>
              <a:rPr lang="ru-RU" dirty="0"/>
              <a:t>и найдите в таблице обучающие организации (</a:t>
            </a:r>
            <a:r>
              <a:rPr lang="ru-RU" b="1" u="sng" dirty="0"/>
              <a:t>в том числе ИМЦ Приморского района</a:t>
            </a:r>
            <a:r>
              <a:rPr lang="ru-RU" dirty="0"/>
              <a:t>), чьи программы вас заинтересовали. Посмотрите содержание программ и выберите одну из них.</a:t>
            </a:r>
          </a:p>
          <a:p>
            <a:pPr algn="l" fontAlgn="base"/>
            <a:br>
              <a:rPr lang="ru-RU" dirty="0"/>
            </a:br>
            <a:r>
              <a:rPr lang="ru-RU" dirty="0"/>
              <a:t>5. Приступайте к регистрации по выбранной программе</a:t>
            </a:r>
          </a:p>
          <a:p>
            <a:pPr algn="r" fontAlgn="base"/>
            <a:r>
              <a:rPr lang="ru-RU" dirty="0"/>
              <a:t>Ссылка: </a:t>
            </a:r>
            <a:r>
              <a:rPr lang="en-US" dirty="0">
                <a:hlinkClick r:id="rId3"/>
              </a:rPr>
              <a:t>https://ppk.spbcokoit.ru/</a:t>
            </a:r>
            <a:r>
              <a:rPr lang="ru-RU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06582" y="4457700"/>
            <a:ext cx="10858499" cy="190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0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8205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682" y="452150"/>
            <a:ext cx="11471563" cy="1023360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Arial Black" panose="020B0A04020102020204" pitchFamily="34" charset="0"/>
              </a:rPr>
            </a:br>
            <a:br>
              <a:rPr lang="ru-RU" sz="2800" b="1" dirty="0">
                <a:latin typeface="Arial Black" panose="020B0A04020102020204" pitchFamily="34" charset="0"/>
              </a:rPr>
            </a:br>
            <a:r>
              <a:rPr lang="ru-RU" sz="2800" b="1" dirty="0">
                <a:latin typeface="Arial Black" panose="020B0A04020102020204" pitchFamily="34" charset="0"/>
              </a:rPr>
              <a:t>Реализация персонифицированной модели повышения квалификации (ПМПК) в 2025 году: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155" y="1475510"/>
            <a:ext cx="11414413" cy="4899167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500" b="1" dirty="0"/>
          </a:p>
          <a:p>
            <a:pPr fontAlgn="base"/>
            <a:r>
              <a:rPr lang="ru-RU" i="1" dirty="0"/>
              <a:t>Регистрация на программу повышения квалификации</a:t>
            </a:r>
          </a:p>
          <a:p>
            <a:pPr fontAlgn="base"/>
            <a:r>
              <a:rPr lang="ru-RU" dirty="0"/>
              <a:t>Регистрация на программу осуществляется путем заполнения электронной анкеты после выбора программы в реестре.</a:t>
            </a:r>
          </a:p>
          <a:p>
            <a:pPr algn="l" fontAlgn="base"/>
            <a:r>
              <a:rPr lang="ru-RU" dirty="0"/>
              <a:t>Для регистрации выберите раздел, который соответствует вашей должности (педагогический работник или управленец).</a:t>
            </a:r>
            <a:br>
              <a:rPr lang="ru-RU" dirty="0"/>
            </a:br>
            <a:r>
              <a:rPr lang="ru-RU" dirty="0"/>
              <a:t>► Если вы будете проходить обучение как педагог, выбирайте раздел, соответствующий уровню образовательной программы, по которой вы осуществляете обучение (дошкольное образование, начальное образование, основное и среднее образование, дополнительное образование, СПО).</a:t>
            </a:r>
            <a:br>
              <a:rPr lang="ru-RU" dirty="0"/>
            </a:br>
            <a:r>
              <a:rPr lang="ru-RU" dirty="0"/>
              <a:t>► Если вы будете проходить обучение как управленец, обращайте внимание на образовательную программу, которая реализуется в вашей организации (учреждения дошкольного образования; школы, лицеи, гимназии; учреждения дополнительного образования; учреждения СПО).</a:t>
            </a:r>
          </a:p>
          <a:p>
            <a:pPr algn="l" fontAlgn="base"/>
            <a:r>
              <a:rPr lang="ru-RU" dirty="0"/>
              <a:t>Регистрируясь на программу, будьте внимательны к формату обучения (очно, очно с использованием ДОТ, стажировка), выбирайте в соответствии с отпущенными средствами.</a:t>
            </a:r>
          </a:p>
          <a:p>
            <a:pPr algn="l" fontAlgn="base"/>
            <a:r>
              <a:rPr lang="ru-RU" dirty="0"/>
              <a:t>Обязательно укажите электронную почту и телефон СЛУШАТЕЛЯ для оперативной связи — это нужно, чтобы обучающая организация смогла связаться с вами и сообщить о времени, месте и графике обучения.</a:t>
            </a:r>
          </a:p>
          <a:p>
            <a:pPr algn="r"/>
            <a:r>
              <a:rPr lang="ru-RU" dirty="0"/>
              <a:t>Ссылка: </a:t>
            </a:r>
            <a:r>
              <a:rPr lang="en-US" dirty="0">
                <a:hlinkClick r:id="rId3"/>
              </a:rPr>
              <a:t>https://ppk.spbcokoit.ru/</a:t>
            </a:r>
            <a:endParaRPr lang="ru-RU" dirty="0">
              <a:hlinkClick r:id="rId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u="sng" dirty="0">
              <a:hlinkClick r:id="rId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06582" y="4457700"/>
            <a:ext cx="10858499" cy="190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8205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682" y="452150"/>
            <a:ext cx="11471563" cy="1023360"/>
          </a:xfrm>
        </p:spPr>
        <p:txBody>
          <a:bodyPr>
            <a:noAutofit/>
          </a:bodyPr>
          <a:lstStyle/>
          <a:p>
            <a:br>
              <a:rPr lang="ru-RU" sz="2800" b="1" dirty="0">
                <a:latin typeface="Arial Black" panose="020B0A04020102020204" pitchFamily="34" charset="0"/>
              </a:rPr>
            </a:br>
            <a:br>
              <a:rPr lang="ru-RU" sz="2800" b="1" dirty="0">
                <a:latin typeface="Arial Black" panose="020B0A04020102020204" pitchFamily="34" charset="0"/>
              </a:rPr>
            </a:br>
            <a:r>
              <a:rPr lang="ru-RU" sz="2800" b="1" dirty="0">
                <a:latin typeface="Arial Black" panose="020B0A04020102020204" pitchFamily="34" charset="0"/>
              </a:rPr>
              <a:t>Реализация персонифицированной модели повышения квалификации (ПМПК) в 2024 году: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155" y="1475510"/>
            <a:ext cx="11414413" cy="4899167"/>
          </a:xfrm>
        </p:spPr>
        <p:txBody>
          <a:bodyPr>
            <a:normAutofit/>
          </a:bodyPr>
          <a:lstStyle/>
          <a:p>
            <a:r>
              <a:rPr lang="ru-RU" sz="2500" b="1" dirty="0"/>
              <a:t>Контакты: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500" b="1" dirty="0"/>
              <a:t>Ответственный за реализацию ПМПК методист ИМЦ Приморского района </a:t>
            </a:r>
            <a:r>
              <a:rPr lang="ru-RU" sz="2500" b="1" dirty="0" err="1"/>
              <a:t>Мильбергер</a:t>
            </a:r>
            <a:r>
              <a:rPr lang="ru-RU" sz="2500" b="1" dirty="0"/>
              <a:t> Вероника Владимировна, тел. 242-33-13, эл. почта </a:t>
            </a:r>
            <a:r>
              <a:rPr lang="en-US" sz="2800" dirty="0">
                <a:hlinkClick r:id="rId3"/>
              </a:rPr>
              <a:t>povkval.prim@yandex.ru</a:t>
            </a:r>
            <a:r>
              <a:rPr lang="ru-RU" sz="28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dirty="0"/>
              <a:t>Ответственный за реализацию ПМПК методист ИМЦ </a:t>
            </a:r>
            <a:r>
              <a:rPr lang="ru-RU" sz="2500" b="1" dirty="0"/>
              <a:t>Приморского района Любовь Владимировна Фисунова, тел. 242-33-13, эл. почта </a:t>
            </a:r>
            <a:r>
              <a:rPr lang="en-US" sz="2800" dirty="0">
                <a:hlinkClick r:id="rId3"/>
              </a:rPr>
              <a:t>povkval.prim@yandex.ru</a:t>
            </a:r>
            <a:endParaRPr lang="ru-R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1" dirty="0"/>
              <a:t>Сайт ИМЦ Приморского района, раздел «</a:t>
            </a:r>
            <a:r>
              <a:rPr lang="ru-RU" sz="2000" b="1" dirty="0"/>
              <a:t>ПЕРСОНИФИЦИРОВАННАЯ МОДЕЛЬ ПОВЫШЕНИЯ КВАЛИФИКАЦИИ</a:t>
            </a:r>
            <a:r>
              <a:rPr lang="ru-RU" sz="2800" b="1" dirty="0"/>
              <a:t>» </a:t>
            </a:r>
            <a:r>
              <a:rPr lang="en-US" sz="2800" dirty="0">
                <a:hlinkClick r:id="rId4"/>
              </a:rPr>
              <a:t>https://primimc.ru/for-teachers/povyshenie-kvalifikatsii-i-attestatsiya/personal-model.php</a:t>
            </a:r>
            <a:r>
              <a:rPr lang="ru-RU" sz="2800" dirty="0"/>
              <a:t> </a:t>
            </a:r>
          </a:p>
          <a:p>
            <a:pPr algn="l"/>
            <a:endParaRPr lang="ru-RU" u="sng" dirty="0">
              <a:hlinkClick r:id="rId5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06582" y="4457700"/>
            <a:ext cx="10858499" cy="190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09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668</Words>
  <Application>Microsoft Office PowerPoint</Application>
  <PresentationFormat>Широкоэкранный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  Реализация персонифицированной модели повышения квалификации (ПМПК) в 2025 году:</vt:lpstr>
      <vt:lpstr>  Реализация персонифицированной модели повышения квалификации (ПМПК) в 2025 году:</vt:lpstr>
      <vt:lpstr>  Реализация персонифицированной модели повышения квалификации (ПМПК) в 2025 году:</vt:lpstr>
      <vt:lpstr>  Реализация персонифицированной модели повышения квалификации (ПМПК) в 2025 году:</vt:lpstr>
      <vt:lpstr>  Реализация персонифицированной модели повышения квалификации (ПМПК) в 2024 году: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педагогический совет</dc:title>
  <dc:creator>User_1</dc:creator>
  <cp:lastModifiedBy>User</cp:lastModifiedBy>
  <cp:revision>82</cp:revision>
  <dcterms:created xsi:type="dcterms:W3CDTF">2020-08-24T13:10:16Z</dcterms:created>
  <dcterms:modified xsi:type="dcterms:W3CDTF">2024-12-17T09:06:41Z</dcterms:modified>
</cp:coreProperties>
</file>