
<file path=[Content_Types].xml><?xml version="1.0" encoding="utf-8"?>
<Types xmlns="http://schemas.openxmlformats.org/package/2006/content-types">
  <Default Extension="webp" ContentType="image/webp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4" d="100"/>
          <a:sy n="54" d="100"/>
        </p:scale>
        <p:origin x="64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027-4F07-9D60-EE746BD6303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027-4F07-9D60-EE746BD6303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027-4F07-9D60-EE746BD6303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027-4F07-9D60-EE746BD63034}"/>
              </c:ext>
            </c:extLst>
          </c:dPt>
          <c:cat>
            <c:strRef>
              <c:f>Лист1!$A$2:$A$5</c:f>
              <c:strCache>
                <c:ptCount val="4"/>
                <c:pt idx="0">
                  <c:v>родители</c:v>
                </c:pt>
                <c:pt idx="1">
                  <c:v>детский сад</c:v>
                </c:pt>
                <c:pt idx="2">
                  <c:v>школа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32</c:v>
                </c:pt>
                <c:pt idx="1">
                  <c:v>33</c:v>
                </c:pt>
                <c:pt idx="2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D6-4EF4-B0ED-3ECAD0057F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9.6033360018161609E-2"/>
          <c:y val="0.90101462101099039"/>
          <c:w val="0.7533050553809757"/>
          <c:h val="9.898537898900966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953-48B4-8362-9274B0EB3839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953-48B4-8362-9274B0EB3839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953-48B4-8362-9274B0EB3839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C953-48B4-8362-9274B0EB3839}"/>
              </c:ext>
            </c:extLst>
          </c:dPt>
          <c:cat>
            <c:strRef>
              <c:f>Лист1!$A$2:$A$5</c:f>
              <c:strCache>
                <c:ptCount val="4"/>
                <c:pt idx="0">
                  <c:v>школьные</c:v>
                </c:pt>
                <c:pt idx="1">
                  <c:v>логопедические</c:v>
                </c:pt>
                <c:pt idx="2">
                  <c:v>дошкольные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</c:v>
                </c:pt>
                <c:pt idx="1">
                  <c:v>35</c:v>
                </c:pt>
                <c:pt idx="2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AE-4606-8E8D-27DD506B49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205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286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57189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986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620275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468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211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946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845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666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259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901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728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495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311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887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4172D-E1FF-4FD1-890A-34507474F6B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E5385D4-EEF5-4472-9458-8DA983B6A0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834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ebp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webp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eb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web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ADA3EF-05EF-9127-CC99-7BF369EE69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708454"/>
            <a:ext cx="7766936" cy="2098713"/>
          </a:xfrm>
        </p:spPr>
        <p:txBody>
          <a:bodyPr/>
          <a:lstStyle/>
          <a:p>
            <a:pPr algn="ctr"/>
            <a:r>
              <a:rPr lang="ru-RU" sz="4400" dirty="0">
                <a:solidFill>
                  <a:schemeClr val="accent2">
                    <a:lumMod val="50000"/>
                  </a:schemeClr>
                </a:solidFill>
              </a:rPr>
              <a:t>Путеводитель по методикам обучения грамоте детей дошкольного возраста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D53A513-FF5E-5909-DE9A-23CA4A2756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6321" y="5017512"/>
            <a:ext cx="7766936" cy="1096899"/>
          </a:xfrm>
        </p:spPr>
        <p:txBody>
          <a:bodyPr>
            <a:normAutofit fontScale="25000" lnSpcReduction="20000"/>
          </a:bodyPr>
          <a:lstStyle/>
          <a:p>
            <a:r>
              <a:rPr lang="ru-RU" sz="5600" dirty="0">
                <a:solidFill>
                  <a:schemeClr val="tx1"/>
                </a:solidFill>
              </a:rPr>
              <a:t>Учитель-логопед </a:t>
            </a:r>
          </a:p>
          <a:p>
            <a:r>
              <a:rPr lang="ru-RU" sz="5600" dirty="0">
                <a:solidFill>
                  <a:schemeClr val="tx1"/>
                </a:solidFill>
              </a:rPr>
              <a:t>Олеся Александровна Ширяева</a:t>
            </a:r>
          </a:p>
          <a:p>
            <a:endParaRPr lang="ru-RU" dirty="0"/>
          </a:p>
          <a:p>
            <a:pPr algn="ctr">
              <a:spcBef>
                <a:spcPts val="0"/>
              </a:spcBef>
            </a:pPr>
            <a:r>
              <a:rPr lang="ru-RU" sz="5600" dirty="0">
                <a:solidFill>
                  <a:schemeClr val="tx1"/>
                </a:solidFill>
              </a:rPr>
              <a:t>Санкт-Петербург</a:t>
            </a:r>
          </a:p>
          <a:p>
            <a:pPr algn="ctr">
              <a:spcBef>
                <a:spcPts val="0"/>
              </a:spcBef>
            </a:pPr>
            <a:r>
              <a:rPr lang="ru-RU" sz="5600" dirty="0">
                <a:solidFill>
                  <a:schemeClr val="tx1"/>
                </a:solidFill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385900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A408EF-7864-7413-61EE-E5B93EFBB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Буквари учеников и последователей К.Д. Ушинского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B4D2FF-CC19-1FE8-C5EB-D556292B24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Порядок букв изменили, желая расположить звуки по принципу постепенного нарастания трудности их выделения из слов.</a:t>
            </a:r>
          </a:p>
          <a:p>
            <a:r>
              <a:rPr lang="ru-RU" dirty="0"/>
              <a:t>Двухнедельный </a:t>
            </a:r>
            <a:r>
              <a:rPr lang="ru-RU" dirty="0" err="1"/>
              <a:t>добукварный</a:t>
            </a:r>
            <a:r>
              <a:rPr lang="ru-RU" dirty="0"/>
              <a:t> период.</a:t>
            </a:r>
          </a:p>
          <a:p>
            <a:r>
              <a:rPr lang="ru-RU" dirty="0"/>
              <a:t>Йотированные гласные Е, Ё, Ю были перенесены на поздний этап, первоначально детям стали давать лишь твердые согласные, мягкие-позднее; взрывные согласные К, Г, Т, Д стали изучать позднее, чем сонорные и фрикативные, которые можно «тянуть».</a:t>
            </a:r>
          </a:p>
          <a:p>
            <a:r>
              <a:rPr lang="ru-RU" dirty="0"/>
              <a:t>Печатная буква                  прописная буква</a:t>
            </a:r>
          </a:p>
          <a:p>
            <a:endParaRPr lang="ru-RU" dirty="0"/>
          </a:p>
          <a:p>
            <a:r>
              <a:rPr lang="ru-RU" b="1" i="1" u="sng" dirty="0"/>
              <a:t>Идея звукового значения букв-центральная.</a:t>
            </a: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86533B64-4739-7E36-CDD7-0F115CD36F7D}"/>
              </a:ext>
            </a:extLst>
          </p:cNvPr>
          <p:cNvSpPr/>
          <p:nvPr/>
        </p:nvSpPr>
        <p:spPr>
          <a:xfrm>
            <a:off x="3081628" y="4514247"/>
            <a:ext cx="662600" cy="33688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0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2EDF46-9658-E700-E54E-2462257D9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777" y="5486400"/>
            <a:ext cx="8292224" cy="481262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В.П. Вахтеров, 1897 г., более 50 изданий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F59443C-BD61-99C7-ABAE-669390B3ADC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1" b="34361"/>
          <a:stretch>
            <a:fillRect/>
          </a:stretch>
        </p:blipFill>
        <p:spPr>
          <a:xfrm>
            <a:off x="5716438" y="78717"/>
            <a:ext cx="4014346" cy="1795817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9C173476-D6F2-57AC-269E-90AE68C01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5367337"/>
            <a:ext cx="8596667" cy="96608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DD20E6B-6120-509B-11A1-BDFE6F1D1B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975358"/>
            <a:ext cx="9422670" cy="346095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21719AA-0565-3645-25BA-092BECB5B5E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781" y="78716"/>
            <a:ext cx="3031958" cy="202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4A8905-90BD-B693-F7DE-7D9407463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59883"/>
            <a:ext cx="8596668" cy="789272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Советские традиции и современность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B0822B-0602-E405-1F1D-6642CF38F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4" y="851114"/>
            <a:ext cx="11855115" cy="6006885"/>
          </a:xfrm>
        </p:spPr>
        <p:txBody>
          <a:bodyPr>
            <a:normAutofit/>
          </a:bodyPr>
          <a:lstStyle/>
          <a:p>
            <a:r>
              <a:rPr lang="ru-RU" b="1" dirty="0"/>
              <a:t>Главенствующим в советской школе всегда являлся звуковой аналитико-синтетический метод.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sz="1600" b="1" dirty="0"/>
          </a:p>
          <a:p>
            <a:pPr marL="0" indent="0">
              <a:buNone/>
            </a:pPr>
            <a:r>
              <a:rPr lang="ru-RU" sz="1600" b="1" dirty="0"/>
              <a:t>                                </a:t>
            </a:r>
          </a:p>
          <a:p>
            <a:pPr marL="0" indent="0">
              <a:buNone/>
            </a:pPr>
            <a:endParaRPr lang="ru-RU" sz="1600" b="1" dirty="0"/>
          </a:p>
          <a:p>
            <a:pPr marL="0" indent="0">
              <a:buNone/>
            </a:pPr>
            <a:r>
              <a:rPr lang="ru-RU" sz="1600" b="1" dirty="0"/>
              <a:t>Букварь Н.М. Головина     Букварь А.И. Воскресенской     Букварь С.П. Редозубова       Букварь Н. Архангельской</a:t>
            </a:r>
          </a:p>
          <a:p>
            <a:pPr marL="0" indent="0">
              <a:buNone/>
            </a:pPr>
            <a:r>
              <a:rPr lang="ru-RU" sz="1600" b="1" dirty="0"/>
              <a:t>1937-1945                          1945-1960                                   1945-1955                              1965-1981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8D7E7E-AB52-044D-4257-9AEE5FB8C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31" y="1698328"/>
            <a:ext cx="2567299" cy="40884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9D49AA-E78F-B807-CC2E-5C63C35AE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436" y="1684884"/>
            <a:ext cx="2781859" cy="411531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BFC1CD6-2C7A-5391-BEE8-1E8B3511BF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009" y="1698328"/>
            <a:ext cx="3045364" cy="408842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C3D4451-1D62-C5AF-9B9E-3EFDA6D970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946" y="1698328"/>
            <a:ext cx="2716106" cy="411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17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C46CC-0BB9-DB17-1F2C-CAEC4A6D3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8947929" cy="1074821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Метод целых слов (глобального чтения)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4701B5-A62B-4A53-BF06-ADD0A497A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886" y="1299411"/>
            <a:ext cx="8860116" cy="4741951"/>
          </a:xfrm>
        </p:spPr>
        <p:txBody>
          <a:bodyPr/>
          <a:lstStyle/>
          <a:p>
            <a:r>
              <a:rPr lang="ru-RU" dirty="0"/>
              <a:t>Заимствован. </a:t>
            </a:r>
          </a:p>
          <a:p>
            <a:pPr marL="0" indent="0">
              <a:buNone/>
            </a:pPr>
            <a:r>
              <a:rPr lang="ru-RU" dirty="0"/>
              <a:t>Применялся в советской школе 13 лет-с 1922 по 1935 г.</a:t>
            </a:r>
          </a:p>
          <a:p>
            <a:r>
              <a:rPr lang="ru-RU" dirty="0"/>
              <a:t>Слово как идеограмма. </a:t>
            </a:r>
          </a:p>
          <a:p>
            <a:pPr marL="0" indent="0">
              <a:buNone/>
            </a:pPr>
            <a:r>
              <a:rPr lang="ru-RU" dirty="0"/>
              <a:t>Впоследствии оно расчленяется на составляющие элементы-буквы.</a:t>
            </a:r>
          </a:p>
          <a:p>
            <a:r>
              <a:rPr lang="ru-RU" dirty="0"/>
              <a:t>Дети за 2-3 месяца запоминали зрительно до 150 слов:</a:t>
            </a:r>
          </a:p>
          <a:p>
            <a:pPr marL="0" indent="0">
              <a:buNone/>
            </a:pPr>
            <a:r>
              <a:rPr lang="ru-RU" dirty="0"/>
              <a:t> перерисовывали, читали по общему виду, угадывали по картинкам.</a:t>
            </a:r>
          </a:p>
          <a:p>
            <a:r>
              <a:rPr lang="ru-RU" dirty="0"/>
              <a:t>Затем начинался буквенный анализ выученных слов: </a:t>
            </a:r>
          </a:p>
          <a:p>
            <a:pPr marL="0" indent="0">
              <a:buNone/>
            </a:pPr>
            <a:r>
              <a:rPr lang="ru-RU" dirty="0"/>
              <a:t>набранное из букв разрезной азбуки слово «раздвигалось» и дети усваивали буквы.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07E358-49D8-5048-8C9D-83812C484B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625" y="159117"/>
            <a:ext cx="4531366" cy="665347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C64F9A9-0DCC-B4D2-CA75-6A4F45A7B7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941" y="212304"/>
            <a:ext cx="4238384" cy="654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202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553B96-CE94-4F9F-9DA2-14A25D445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Методика Глена Домана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4EF066D-3F48-C84D-C6CB-96E72C07D70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0" b="16320"/>
          <a:stretch>
            <a:fillRect/>
          </a:stretch>
        </p:blipFill>
        <p:spPr>
          <a:xfrm>
            <a:off x="308009" y="510049"/>
            <a:ext cx="6006164" cy="3616527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4A7A4FD8-41E7-FBFF-7165-829ED934B6B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6799674-43FB-6BAD-5B4F-CF96F2876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221" y="2618071"/>
            <a:ext cx="5779050" cy="397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83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28600"/>
            <a:ext cx="8596668" cy="11858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Основные черты звукового аналитико-синтетического метода обучения грамоте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9592" y="1414463"/>
            <a:ext cx="10241746" cy="52578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Звуковой единицей </a:t>
            </a:r>
            <a:r>
              <a:rPr lang="ru-RU" dirty="0" smtClean="0"/>
              <a:t>обучения является звук, обозначаемый буквой. Звук выделяется в сильных позициях, соотносится с буквой.</a:t>
            </a:r>
          </a:p>
          <a:p>
            <a:pPr marL="0" indent="0">
              <a:buNone/>
            </a:pPr>
            <a:r>
              <a:rPr lang="ru-RU" dirty="0" smtClean="0"/>
              <a:t>Это звук С, он обозначается буквой С. Это буква С, она обозначает звук С.</a:t>
            </a:r>
          </a:p>
          <a:p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Единицей чтения является слог. </a:t>
            </a:r>
            <a:r>
              <a:rPr lang="ru-RU" dirty="0" smtClean="0"/>
              <a:t>Слоговой принцип русской графики.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МА       МЯ</a:t>
            </a:r>
          </a:p>
          <a:p>
            <a:pPr marL="0" indent="0">
              <a:buNone/>
            </a:pPr>
            <a:r>
              <a:rPr lang="ru-RU" dirty="0" smtClean="0"/>
              <a:t>Одна буква не может быть прочитана. Русская графика требует анализа постпозиции-ориентация на последующую букву. Основной слоговой структурой является </a:t>
            </a:r>
            <a:r>
              <a:rPr lang="ru-RU" b="1" i="1" dirty="0" smtClean="0">
                <a:solidFill>
                  <a:srgbClr val="FF0000"/>
                </a:solidFill>
              </a:rPr>
              <a:t>слог-слияния.</a:t>
            </a:r>
          </a:p>
          <a:p>
            <a:r>
              <a:rPr lang="ru-RU" dirty="0" smtClean="0"/>
              <a:t>Сочетаются приемы </a:t>
            </a:r>
            <a:r>
              <a:rPr lang="ru-RU" b="1" dirty="0" smtClean="0">
                <a:solidFill>
                  <a:srgbClr val="FF0000"/>
                </a:solidFill>
              </a:rPr>
              <a:t>анализа и синтеза</a:t>
            </a:r>
            <a:r>
              <a:rPr lang="ru-RU" dirty="0" smtClean="0"/>
              <a:t>. Дети делят предложения на слова, слова на слоги, выделяют звук и снова включают его в слог, дополняют до слова, составляют предложения с этим словом.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Последовательность введения слоговых структур: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Г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-А, </a:t>
            </a:r>
            <a:r>
              <a:rPr lang="ru-RU" b="1" dirty="0" smtClean="0">
                <a:solidFill>
                  <a:schemeClr val="tx1"/>
                </a:solidFill>
              </a:rPr>
              <a:t>СГ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-МА, </a:t>
            </a:r>
            <a:r>
              <a:rPr lang="ru-RU" b="1" dirty="0" smtClean="0">
                <a:solidFill>
                  <a:schemeClr val="tx1"/>
                </a:solidFill>
              </a:rPr>
              <a:t>СГС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-МАК, КИТ, </a:t>
            </a:r>
            <a:r>
              <a:rPr lang="ru-RU" b="1" dirty="0" smtClean="0">
                <a:solidFill>
                  <a:schemeClr val="tx1"/>
                </a:solidFill>
              </a:rPr>
              <a:t>ССГС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-СТОЛ, КЛЮВ, </a:t>
            </a:r>
            <a:r>
              <a:rPr lang="ru-RU" b="1" dirty="0" smtClean="0">
                <a:solidFill>
                  <a:schemeClr val="tx1"/>
                </a:solidFill>
              </a:rPr>
              <a:t>СГСС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-МОСТ, </a:t>
            </a:r>
            <a:r>
              <a:rPr lang="ru-RU" b="1" dirty="0" smtClean="0">
                <a:solidFill>
                  <a:schemeClr val="tx1"/>
                </a:solidFill>
              </a:rPr>
              <a:t>ГС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-УМ, </a:t>
            </a:r>
            <a:r>
              <a:rPr lang="ru-RU" b="1" dirty="0" smtClean="0">
                <a:solidFill>
                  <a:schemeClr val="tx1"/>
                </a:solidFill>
              </a:rPr>
              <a:t>СССГ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-СТРО-ИТ </a:t>
            </a:r>
          </a:p>
          <a:p>
            <a:pPr marL="0" indent="0">
              <a:buNone/>
            </a:pPr>
            <a:r>
              <a:rPr lang="ru-RU" dirty="0" smtClean="0"/>
              <a:t>Последовательность обуславливается доступностью чтения и частотностью букв. Слоги усваиваются на базе прямого слога, остальные согласные рассматриваются в слове как лежащие за пределами слияния: Т-РЕ-С-К.</a:t>
            </a:r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трелка углом вверх 3"/>
          <p:cNvSpPr/>
          <p:nvPr/>
        </p:nvSpPr>
        <p:spPr>
          <a:xfrm rot="16200000">
            <a:off x="9938726" y="3028950"/>
            <a:ext cx="836105" cy="689120"/>
          </a:xfrm>
          <a:prstGeom prst="bent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47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3013" y="1771650"/>
            <a:ext cx="8030990" cy="2279186"/>
          </a:xfrm>
        </p:spPr>
        <p:txBody>
          <a:bodyPr/>
          <a:lstStyle/>
          <a:p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</a:rPr>
              <a:t>Спасибо за внимание!</a:t>
            </a:r>
            <a:endParaRPr lang="ru-RU" sz="6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94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B8324A-2B8D-A20B-142E-473778784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Кризис начального школьного обучения: школа, детский сад или родители?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8B7D54-4663-174C-60B1-7D4B5ABB21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745" y="1779373"/>
            <a:ext cx="4185623" cy="576262"/>
          </a:xfrm>
        </p:spPr>
        <p:txBody>
          <a:bodyPr/>
          <a:lstStyle/>
          <a:p>
            <a:r>
              <a:rPr lang="ru-RU" sz="2000" dirty="0"/>
              <a:t>Методики обучения грамоте</a:t>
            </a:r>
          </a:p>
        </p:txBody>
      </p:sp>
      <p:graphicFrame>
        <p:nvGraphicFramePr>
          <p:cNvPr id="18" name="Объект 17">
            <a:extLst>
              <a:ext uri="{FF2B5EF4-FFF2-40B4-BE49-F238E27FC236}">
                <a16:creationId xmlns:a16="http://schemas.microsoft.com/office/drawing/2014/main" id="{6D77B185-6F60-2D9D-5A40-03A7E4CF71F8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50825302"/>
              </p:ext>
            </p:extLst>
          </p:nvPr>
        </p:nvGraphicFramePr>
        <p:xfrm>
          <a:off x="676274" y="2736850"/>
          <a:ext cx="4494997" cy="3423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Текст 4">
            <a:extLst>
              <a:ext uri="{FF2B5EF4-FFF2-40B4-BE49-F238E27FC236}">
                <a16:creationId xmlns:a16="http://schemas.microsoft.com/office/drawing/2014/main" id="{249F2175-D98E-6DB0-06AF-24BE7877B9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88383" y="1779371"/>
            <a:ext cx="4185618" cy="576263"/>
          </a:xfrm>
        </p:spPr>
        <p:txBody>
          <a:bodyPr/>
          <a:lstStyle/>
          <a:p>
            <a:pPr algn="ctr"/>
            <a:r>
              <a:rPr lang="ru-RU" sz="2000" dirty="0"/>
              <a:t>Буквари</a:t>
            </a:r>
          </a:p>
        </p:txBody>
      </p:sp>
      <p:graphicFrame>
        <p:nvGraphicFramePr>
          <p:cNvPr id="26" name="Объект 25">
            <a:extLst>
              <a:ext uri="{FF2B5EF4-FFF2-40B4-BE49-F238E27FC236}">
                <a16:creationId xmlns:a16="http://schemas.microsoft.com/office/drawing/2014/main" id="{822EA33C-3BEB-101F-955E-52FB89FE779E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136581602"/>
              </p:ext>
            </p:extLst>
          </p:nvPr>
        </p:nvGraphicFramePr>
        <p:xfrm>
          <a:off x="5544152" y="2736850"/>
          <a:ext cx="4494997" cy="3511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3174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6E1DB0-351A-FB64-DC92-EFC421D8F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514" y="259882"/>
            <a:ext cx="8739740" cy="119353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Динамика некоторых показателей начального образования в России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143279B-40EB-591A-DE9A-8CCD4868D6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8097302"/>
              </p:ext>
            </p:extLst>
          </p:nvPr>
        </p:nvGraphicFramePr>
        <p:xfrm>
          <a:off x="673768" y="1780675"/>
          <a:ext cx="8739741" cy="4597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0801">
                  <a:extLst>
                    <a:ext uri="{9D8B030D-6E8A-4147-A177-3AD203B41FA5}">
                      <a16:colId xmlns:a16="http://schemas.microsoft.com/office/drawing/2014/main" val="147139866"/>
                    </a:ext>
                  </a:extLst>
                </a:gridCol>
                <a:gridCol w="1747235">
                  <a:extLst>
                    <a:ext uri="{9D8B030D-6E8A-4147-A177-3AD203B41FA5}">
                      <a16:colId xmlns:a16="http://schemas.microsoft.com/office/drawing/2014/main" val="3247513776"/>
                    </a:ext>
                  </a:extLst>
                </a:gridCol>
                <a:gridCol w="1747235">
                  <a:extLst>
                    <a:ext uri="{9D8B030D-6E8A-4147-A177-3AD203B41FA5}">
                      <a16:colId xmlns:a16="http://schemas.microsoft.com/office/drawing/2014/main" val="1210850669"/>
                    </a:ext>
                  </a:extLst>
                </a:gridCol>
                <a:gridCol w="1747235">
                  <a:extLst>
                    <a:ext uri="{9D8B030D-6E8A-4147-A177-3AD203B41FA5}">
                      <a16:colId xmlns:a16="http://schemas.microsoft.com/office/drawing/2014/main" val="1783950030"/>
                    </a:ext>
                  </a:extLst>
                </a:gridCol>
                <a:gridCol w="1747235">
                  <a:extLst>
                    <a:ext uri="{9D8B030D-6E8A-4147-A177-3AD203B41FA5}">
                      <a16:colId xmlns:a16="http://schemas.microsoft.com/office/drawing/2014/main" val="99579099"/>
                    </a:ext>
                  </a:extLst>
                </a:gridCol>
              </a:tblGrid>
              <a:tr h="1163259">
                <a:tc>
                  <a:txBody>
                    <a:bodyPr/>
                    <a:lstStyle/>
                    <a:p>
                      <a:r>
                        <a:rPr lang="ru-RU" dirty="0"/>
                        <a:t>Период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Начало обучения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Длительность начальной ступени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Умеют читать при поступлении в школу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Формат и объем букваря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3496632"/>
                  </a:ext>
                </a:extLst>
              </a:tr>
              <a:tr h="681748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1930-40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 лет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А5, 50 стр.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208534"/>
                  </a:ext>
                </a:extLst>
              </a:tr>
              <a:tr h="681748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1950-60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 лет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А5, 80 стр.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7389228"/>
                  </a:ext>
                </a:extLst>
              </a:tr>
              <a:tr h="681748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1970-80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 лет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А5, 100 стр.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9081329"/>
                  </a:ext>
                </a:extLst>
              </a:tr>
              <a:tr h="681748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1980-90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 и 7 лет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1-3 и 1-4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А5, 195 стр.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8848982"/>
                  </a:ext>
                </a:extLst>
              </a:tr>
              <a:tr h="681748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2000-е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 лет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А4, 2 тома по 100-120 стр.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6109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490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8BE850-18BA-D456-AB5D-90C5A0071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Как учить ребенка читать: вопросы методики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3F08EB-A50A-74F4-8248-D8C329A103B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Метод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err="1"/>
              <a:t>Буквослагательный</a:t>
            </a:r>
            <a:endParaRPr lang="ru-RU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Слоговой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Звуковой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Глобальный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accent5"/>
                </a:solidFill>
              </a:rPr>
              <a:t>Звуковой аналитико-синтетический</a:t>
            </a:r>
          </a:p>
          <a:p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9AAE17EF-6C7A-C7EB-E33D-087DA57D995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00" y="1459779"/>
            <a:ext cx="3465094" cy="5278779"/>
          </a:xfrm>
        </p:spPr>
      </p:pic>
    </p:spTree>
    <p:extLst>
      <p:ext uri="{BB962C8B-B14F-4D97-AF65-F5344CB8AC3E}">
        <p14:creationId xmlns:p14="http://schemas.microsoft.com/office/powerpoint/2010/main" val="90809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10341D-92E1-1969-EF99-C26CB1503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636" y="609600"/>
            <a:ext cx="8596668" cy="816167"/>
          </a:xfrm>
        </p:spPr>
        <p:txBody>
          <a:bodyPr/>
          <a:lstStyle/>
          <a:p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Буквослагательный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метод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602F25-8F4D-723B-C8B8-A697132C73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5" y="1425767"/>
            <a:ext cx="4184034" cy="4615594"/>
          </a:xfrm>
        </p:spPr>
        <p:txBody>
          <a:bodyPr>
            <a:normAutofit/>
          </a:bodyPr>
          <a:lstStyle/>
          <a:p>
            <a:r>
              <a:rPr lang="ru-RU" dirty="0"/>
              <a:t>Дети заучивали названия букв и слоги.</a:t>
            </a:r>
          </a:p>
          <a:p>
            <a:r>
              <a:rPr lang="ru-RU" dirty="0"/>
              <a:t>Читали «по складам»-сначала буквы, потом слоги, складывая слово буква за буквой.</a:t>
            </a:r>
          </a:p>
          <a:p>
            <a:r>
              <a:rPr lang="ru-RU" dirty="0"/>
              <a:t>Заучивали около 500 разных слогов. Потом разрешалось читать «по верхам» (не называя букву)</a:t>
            </a:r>
          </a:p>
          <a:p>
            <a:r>
              <a:rPr lang="ru-RU" dirty="0"/>
              <a:t>Порядок изучения букв соответствовал алфавитному.</a:t>
            </a:r>
          </a:p>
          <a:p>
            <a:r>
              <a:rPr lang="ru-RU" dirty="0"/>
              <a:t>Обучение длилось около 2-х и более лет.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535CAF3-493F-FB76-DBEA-5E74B17591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1347537"/>
            <a:ext cx="4184034" cy="4693825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accent5"/>
                </a:solidFill>
              </a:rPr>
              <a:t>ГРАМОТЕИ</a:t>
            </a:r>
            <a:r>
              <a:rPr lang="ru-RU" dirty="0"/>
              <a:t>: «глаголь», «рцы», «аз»=</a:t>
            </a:r>
            <a:r>
              <a:rPr lang="ru-RU" dirty="0" err="1"/>
              <a:t>гра</a:t>
            </a:r>
            <a:r>
              <a:rPr lang="ru-RU" dirty="0"/>
              <a:t>; «мыслите», «он»=</a:t>
            </a:r>
            <a:r>
              <a:rPr lang="ru-RU" dirty="0" err="1"/>
              <a:t>мо</a:t>
            </a:r>
            <a:r>
              <a:rPr lang="ru-RU" dirty="0"/>
              <a:t>; «твердо», «есть»=те; «иже»= ГРА-МО-ТЕ-И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C093407-865D-0C14-39BE-DA371190D5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068" y="2524934"/>
            <a:ext cx="3696936" cy="4254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02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685425-7B46-29D3-85E6-C02C98C07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Слоговой метод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5B676A-9DA1-6A4A-FABD-91431D01A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139" y="1530417"/>
            <a:ext cx="8763863" cy="4510945"/>
          </a:xfrm>
        </p:spPr>
        <p:txBody>
          <a:bodyPr/>
          <a:lstStyle/>
          <a:p>
            <a:r>
              <a:rPr lang="ru-RU" dirty="0"/>
              <a:t>Петровская реформа упростила названия букв.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Ученикам предлагалось выучивать сразу слоги. В первом варианте сначала заучивались буквы, а потом слоги. В поздних вариантах буквы не учили.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Механически зазубривались буквы и огромное количество слогов, порой искусственных (</a:t>
            </a:r>
            <a:r>
              <a:rPr lang="ru-RU" b="1" i="1" dirty="0" err="1"/>
              <a:t>взгру</a:t>
            </a:r>
            <a:r>
              <a:rPr lang="ru-RU" b="1" i="1" dirty="0"/>
              <a:t>, </a:t>
            </a:r>
            <a:r>
              <a:rPr lang="ru-RU" b="1" i="1" dirty="0" err="1"/>
              <a:t>фкрта</a:t>
            </a:r>
            <a:r>
              <a:rPr lang="ru-RU" b="1" i="1" dirty="0"/>
              <a:t> </a:t>
            </a:r>
            <a:r>
              <a:rPr lang="ru-RU" dirty="0"/>
              <a:t>и т.п.). Для упражнения навыка из известных слогов составлялись все более сложные слова.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Тексты для чтения-молитвы, заповеди, религиозно-нравственные поучения.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Звуковые значения букв не давались. Писать учили после обучения чтению.</a:t>
            </a:r>
          </a:p>
        </p:txBody>
      </p:sp>
    </p:spTree>
    <p:extLst>
      <p:ext uri="{BB962C8B-B14F-4D97-AF65-F5344CB8AC3E}">
        <p14:creationId xmlns:p14="http://schemas.microsoft.com/office/powerpoint/2010/main" val="22315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CE4B9E-66EA-5AA9-047B-E1B96B746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Слоговой метод=</a:t>
            </a:r>
            <a:r>
              <a:rPr lang="ru-RU" dirty="0" err="1"/>
              <a:t>полуглобальный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AFCADA4-E0C5-7352-1485-4C319EEF7E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697" y="3112705"/>
            <a:ext cx="4666888" cy="360733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A398EC6-345A-F501-301C-C81AECD998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9" t="5493" r="5973" b="10472"/>
          <a:stretch/>
        </p:blipFill>
        <p:spPr>
          <a:xfrm>
            <a:off x="7589707" y="1443789"/>
            <a:ext cx="3296465" cy="445649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79EFC8C-C235-92C4-6F62-CC24848674C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09" y="1930400"/>
            <a:ext cx="3375071" cy="230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552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A91B26-2CB2-09C5-0A76-D6A0A4F0F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Звуковые методы (19 век)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F769E9-FCEC-3334-B1AA-5B845D4BAD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6135" y="1674794"/>
            <a:ext cx="4562373" cy="43665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Аналитический метод В.А. Золотова.</a:t>
            </a:r>
          </a:p>
          <a:p>
            <a:r>
              <a:rPr lang="ru-RU" dirty="0"/>
              <a:t>Дети делили предложение на слова, слова на слоги, а слоги разлагали на звуки (в устном варианте) и на буквы (в письменном). Современный </a:t>
            </a:r>
            <a:r>
              <a:rPr lang="ru-RU" dirty="0" err="1"/>
              <a:t>добукварный</a:t>
            </a:r>
            <a:r>
              <a:rPr lang="ru-RU" dirty="0"/>
              <a:t> период.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Опора на зрительное запоминание: заучивались слоги, слова, сочетания букв. Звуковой анализ начинался после того, как дети зрительно запоминали начертание слова.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FC0F2B8-3501-B1E9-0FEA-156361281B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1645" y="1674796"/>
            <a:ext cx="5245770" cy="43665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Синтетический звуковой метод Н.А. Корфа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Обучение начиналось с изучения отдельных звуков, а затем-соответствующих букв.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Чтение по этому методу-это называние ряда звуков, обозначаемых буквами (такое чтение в наше время называется побуквенным). Слог не являлся единицей чтения, и отсюда-трудности </a:t>
            </a:r>
            <a:r>
              <a:rPr lang="ru-RU" dirty="0" err="1">
                <a:solidFill>
                  <a:schemeClr val="tx1"/>
                </a:solidFill>
              </a:rPr>
              <a:t>звукослияния</a:t>
            </a:r>
            <a:r>
              <a:rPr lang="ru-RU" dirty="0">
                <a:solidFill>
                  <a:schemeClr val="tx1"/>
                </a:solidFill>
              </a:rPr>
              <a:t>, иногда совершенно непреодолимые.</a:t>
            </a:r>
          </a:p>
        </p:txBody>
      </p:sp>
    </p:spTree>
    <p:extLst>
      <p:ext uri="{BB962C8B-B14F-4D97-AF65-F5344CB8AC3E}">
        <p14:creationId xmlns:p14="http://schemas.microsoft.com/office/powerpoint/2010/main" val="40487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350FB7-7D09-104C-1B55-C186E4B6B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40632"/>
            <a:ext cx="8596668" cy="1251284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Звуковой аналитико-синтетический метод К.Д. Ушинского (19 век)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05294C-654D-AEA6-1255-25470E7C027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Письмо впереди чтения.</a:t>
            </a:r>
          </a:p>
          <a:p>
            <a:r>
              <a:rPr lang="ru-RU" dirty="0"/>
              <a:t>Звук-письменная буква-печатная буква.</a:t>
            </a:r>
          </a:p>
          <a:p>
            <a:r>
              <a:rPr lang="ru-RU" dirty="0"/>
              <a:t>Отказ от алфавитного порядка: сначала изучали все гласные, включая йотированные, затем согласные, причем мягкие вместе с твердыми.</a:t>
            </a:r>
          </a:p>
          <a:p>
            <a:r>
              <a:rPr lang="ru-RU" dirty="0"/>
              <a:t>Много упражнений на языковой анализ и синтез.</a:t>
            </a:r>
          </a:p>
          <a:p>
            <a:r>
              <a:rPr lang="ru-RU" dirty="0"/>
              <a:t>Тексты понятные детям-опора на живую речь.</a:t>
            </a:r>
          </a:p>
          <a:p>
            <a:r>
              <a:rPr lang="ru-RU" dirty="0"/>
              <a:t>Воспитательная и развивающая направленность.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C9E6CE3C-4570-5791-F899-703878D7B17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164" y="1794828"/>
            <a:ext cx="2849078" cy="4127929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F4885B8-5840-8A48-5503-47687CFB55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80" y="735797"/>
            <a:ext cx="4693920" cy="357151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7688916-A8AB-59DF-65EA-74DE260921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286" y="4307315"/>
            <a:ext cx="4634714" cy="255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86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207</TotalTime>
  <Words>856</Words>
  <Application>Microsoft Office PowerPoint</Application>
  <PresentationFormat>Широкоэкранный</PresentationFormat>
  <Paragraphs>128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Trebuchet MS</vt:lpstr>
      <vt:lpstr>Wingdings</vt:lpstr>
      <vt:lpstr>Wingdings 3</vt:lpstr>
      <vt:lpstr>Аспект</vt:lpstr>
      <vt:lpstr>Путеводитель по методикам обучения грамоте детей дошкольного возраста</vt:lpstr>
      <vt:lpstr>Кризис начального школьного обучения: школа, детский сад или родители?</vt:lpstr>
      <vt:lpstr>Динамика некоторых показателей начального образования в России</vt:lpstr>
      <vt:lpstr>Как учить ребенка читать: вопросы методики</vt:lpstr>
      <vt:lpstr>Буквослагательный метод</vt:lpstr>
      <vt:lpstr>Слоговой метод</vt:lpstr>
      <vt:lpstr>Слоговой метод=полуглобальный</vt:lpstr>
      <vt:lpstr>Звуковые методы (19 век)</vt:lpstr>
      <vt:lpstr>Звуковой аналитико-синтетический метод К.Д. Ушинского (19 век)</vt:lpstr>
      <vt:lpstr>Буквари учеников и последователей К.Д. Ушинского</vt:lpstr>
      <vt:lpstr>В.П. Вахтеров, 1897 г., более 50 изданий</vt:lpstr>
      <vt:lpstr>Советские традиции и современность</vt:lpstr>
      <vt:lpstr>Метод целых слов (глобального чтения)</vt:lpstr>
      <vt:lpstr>Методика Глена Домана</vt:lpstr>
      <vt:lpstr>Основные черты звукового аналитико-синтетического метода обучения грамоте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Путеводитель по методикам обучения грамоте детей дошкольного возраста</dc:title>
  <dc:creator>Николай Ширяев</dc:creator>
  <cp:lastModifiedBy>Катя</cp:lastModifiedBy>
  <cp:revision>5</cp:revision>
  <dcterms:created xsi:type="dcterms:W3CDTF">2024-01-29T17:37:44Z</dcterms:created>
  <dcterms:modified xsi:type="dcterms:W3CDTF">2024-01-30T09:09:56Z</dcterms:modified>
</cp:coreProperties>
</file>