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6" r:id="rId3"/>
    <p:sldId id="274" r:id="rId4"/>
    <p:sldId id="273" r:id="rId5"/>
    <p:sldId id="259" r:id="rId6"/>
    <p:sldId id="260" r:id="rId7"/>
    <p:sldId id="262" r:id="rId8"/>
    <p:sldId id="261" r:id="rId9"/>
    <p:sldId id="268" r:id="rId10"/>
    <p:sldId id="265" r:id="rId11"/>
    <p:sldId id="267" r:id="rId12"/>
    <p:sldId id="263" r:id="rId13"/>
    <p:sldId id="266" r:id="rId14"/>
    <p:sldId id="271" r:id="rId15"/>
    <p:sldId id="270" r:id="rId16"/>
    <p:sldId id="272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3463E-AA10-4E10-A482-E6B1AE01250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C3DD3-758E-4514-AD47-1EEDB736A1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494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3DD3-758E-4514-AD47-1EEDB736A1F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469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BC99-7F2B-4E3C-AA76-AB788670E05E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26F9F-8A00-44ED-9A35-19B3C161E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41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BC99-7F2B-4E3C-AA76-AB788670E05E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26F9F-8A00-44ED-9A35-19B3C161E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055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BC99-7F2B-4E3C-AA76-AB788670E05E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26F9F-8A00-44ED-9A35-19B3C161E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78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BC99-7F2B-4E3C-AA76-AB788670E05E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26F9F-8A00-44ED-9A35-19B3C161E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5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BC99-7F2B-4E3C-AA76-AB788670E05E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26F9F-8A00-44ED-9A35-19B3C161E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93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BC99-7F2B-4E3C-AA76-AB788670E05E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26F9F-8A00-44ED-9A35-19B3C161E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08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BC99-7F2B-4E3C-AA76-AB788670E05E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26F9F-8A00-44ED-9A35-19B3C161E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92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BC99-7F2B-4E3C-AA76-AB788670E05E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26F9F-8A00-44ED-9A35-19B3C161E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4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BC99-7F2B-4E3C-AA76-AB788670E05E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26F9F-8A00-44ED-9A35-19B3C161E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349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BC99-7F2B-4E3C-AA76-AB788670E05E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26F9F-8A00-44ED-9A35-19B3C161E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6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BC99-7F2B-4E3C-AA76-AB788670E05E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26F9F-8A00-44ED-9A35-19B3C161E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97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CBC99-7F2B-4E3C-AA76-AB788670E05E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26F9F-8A00-44ED-9A35-19B3C161E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20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bluk\Desktop\детский сад после дек\картинки для презентации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Вокальная логопедия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412776"/>
            <a:ext cx="6840760" cy="475252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Преимущества заключённые в подобном подходе – это прежде всего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1.Коррекция темпа речи (</a:t>
            </a:r>
            <a:r>
              <a:rPr lang="ru-RU" b="1" dirty="0" err="1" smtClean="0">
                <a:solidFill>
                  <a:schemeClr val="tx1"/>
                </a:solidFill>
              </a:rPr>
              <a:t>тахилалия</a:t>
            </a:r>
            <a:r>
              <a:rPr lang="ru-RU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2.Вокал тесно смыкается с </a:t>
            </a:r>
            <a:r>
              <a:rPr lang="ru-RU" b="1" dirty="0" err="1" smtClean="0">
                <a:solidFill>
                  <a:schemeClr val="tx1"/>
                </a:solidFill>
              </a:rPr>
              <a:t>фонопедией</a:t>
            </a:r>
            <a:r>
              <a:rPr lang="ru-RU" b="1" dirty="0" smtClean="0">
                <a:solidFill>
                  <a:schemeClr val="tx1"/>
                </a:solidFill>
              </a:rPr>
              <a:t>, создаёт позитивный настрой ,снимает зажимы.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3.Создаёт терапевтический эффект: укрепляет лёгкие и весь голосовой аппарат.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4.Пропевание отдельных фраз – прекрасное упражнение способствующее исправлению речевых дефектов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064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552" y="188640"/>
            <a:ext cx="4978896" cy="1488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ru-RU" b="1" dirty="0" smtClean="0"/>
              <a:t>Дыхательные упражнения</a:t>
            </a:r>
          </a:p>
          <a:p>
            <a:r>
              <a:rPr lang="ru-RU" b="1" dirty="0" err="1" smtClean="0"/>
              <a:t>Распевки</a:t>
            </a:r>
            <a:endParaRPr lang="ru-RU" b="1" dirty="0" smtClean="0"/>
          </a:p>
          <a:p>
            <a:r>
              <a:rPr lang="ru-RU" b="1" dirty="0" smtClean="0"/>
              <a:t>Голосовые игры</a:t>
            </a:r>
          </a:p>
          <a:p>
            <a:r>
              <a:rPr lang="ru-RU" b="1" dirty="0"/>
              <a:t>Г</a:t>
            </a:r>
            <a:r>
              <a:rPr lang="ru-RU" b="1" dirty="0" smtClean="0"/>
              <a:t>олосовые упражнения на развитие мелодического, динамического слуха</a:t>
            </a:r>
          </a:p>
          <a:p>
            <a:r>
              <a:rPr lang="ru-RU" b="1" dirty="0" smtClean="0"/>
              <a:t>Пение с движением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8332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552" y="188640"/>
            <a:ext cx="4978896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Пение  полезно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1300" b="1" dirty="0" smtClean="0">
                <a:solidFill>
                  <a:srgbClr val="FF0000"/>
                </a:solidFill>
              </a:rPr>
              <a:t>не только для развития речи и умственных способностей</a:t>
            </a:r>
            <a:endParaRPr lang="ru-RU" sz="13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3264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Регулярные занятия пением  защищают верхние дыхательные пути от инфекции.</a:t>
            </a:r>
          </a:p>
          <a:p>
            <a:r>
              <a:rPr lang="ru-RU" sz="2000" b="1" dirty="0" smtClean="0"/>
              <a:t>Пение- </a:t>
            </a:r>
            <a:r>
              <a:rPr lang="ru-RU" sz="2000" b="1" u="sng" dirty="0" smtClean="0"/>
              <a:t>дыхание в биологически полезном ритме</a:t>
            </a:r>
            <a:r>
              <a:rPr lang="ru-RU" sz="2000" b="1" dirty="0" smtClean="0"/>
              <a:t>, благотворно влияет на работу сердечной мышцы</a:t>
            </a:r>
          </a:p>
          <a:p>
            <a:r>
              <a:rPr lang="ru-RU" sz="2000" b="1" dirty="0" smtClean="0"/>
              <a:t>Помогает справляться с депрессией</a:t>
            </a:r>
          </a:p>
          <a:p>
            <a:r>
              <a:rPr lang="ru-RU" sz="2000" b="1" dirty="0" smtClean="0"/>
              <a:t>Улучшает состояние позвоночника и суставов</a:t>
            </a:r>
          </a:p>
          <a:p>
            <a:r>
              <a:rPr lang="ru-RU" sz="2000" b="1" dirty="0" smtClean="0"/>
              <a:t>Улучшает кровообращение </a:t>
            </a:r>
          </a:p>
          <a:p>
            <a:r>
              <a:rPr lang="ru-RU" sz="2000" b="1" dirty="0" smtClean="0"/>
              <a:t>Исправляет осанку</a:t>
            </a:r>
          </a:p>
          <a:p>
            <a:r>
              <a:rPr lang="ru-RU" sz="2000" b="1" dirty="0" smtClean="0"/>
              <a:t>Слушание правильно подобранной музыки повышает иммунитет детей, снимает напряжение и раздражительность.</a:t>
            </a:r>
          </a:p>
          <a:p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Важно заниматься развитием музыкальных способностей именно в дошкольном возрасте, когда формируются все системы организма</a:t>
            </a:r>
          </a:p>
          <a:p>
            <a:pPr marL="0" indent="0">
              <a:buNone/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Нужно включать слушание правильно подобранной музыки в </a:t>
            </a:r>
            <a:r>
              <a:rPr lang="ru-RU" sz="2000" b="1" dirty="0" err="1" smtClean="0">
                <a:solidFill>
                  <a:srgbClr val="FF0000"/>
                </a:solidFill>
              </a:rPr>
              <a:t>занятия,досуг</a:t>
            </a:r>
            <a:r>
              <a:rPr lang="ru-RU" sz="2000" b="1" dirty="0" smtClean="0">
                <a:solidFill>
                  <a:srgbClr val="FF0000"/>
                </a:solidFill>
              </a:rPr>
              <a:t>, режимные моменты .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1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bluk\Downloads\454e9f02a1a6b4ff7dd97de058303880-800x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0"/>
            <a:ext cx="9972600" cy="774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92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19256" cy="6009531"/>
          </a:xfrm>
        </p:spPr>
        <p:txBody>
          <a:bodyPr>
            <a:normAutofit fontScale="92500" lnSpcReduction="10000"/>
          </a:bodyPr>
          <a:lstStyle/>
          <a:p>
            <a:r>
              <a:rPr lang="ru-RU" b="1" u="sng" dirty="0" smtClean="0"/>
              <a:t>Пение</a:t>
            </a:r>
            <a:r>
              <a:rPr lang="ru-RU" b="1" dirty="0" smtClean="0"/>
              <a:t> всегда </a:t>
            </a:r>
            <a:r>
              <a:rPr lang="ru-RU" b="1" u="sng" dirty="0" smtClean="0"/>
              <a:t>сопровождается жестом</a:t>
            </a:r>
            <a:r>
              <a:rPr lang="ru-RU" b="1" dirty="0" smtClean="0"/>
              <a:t>- </a:t>
            </a:r>
          </a:p>
          <a:p>
            <a:pPr marL="0" indent="0">
              <a:buNone/>
            </a:pPr>
            <a:r>
              <a:rPr lang="ru-RU" b="1" dirty="0"/>
              <a:t>(</a:t>
            </a:r>
            <a:r>
              <a:rPr lang="ru-RU" b="1" dirty="0" smtClean="0"/>
              <a:t>это делает наглядным и осязаемым содержание): развивается речь и все музыкальные способности благодаря работе рук</a:t>
            </a:r>
          </a:p>
          <a:p>
            <a:r>
              <a:rPr lang="ru-RU" b="1" dirty="0" smtClean="0"/>
              <a:t>Пение </a:t>
            </a:r>
            <a:r>
              <a:rPr lang="ru-RU" b="1" dirty="0" err="1" smtClean="0"/>
              <a:t>распевок</a:t>
            </a:r>
            <a:r>
              <a:rPr lang="ru-RU" b="1" dirty="0" smtClean="0"/>
              <a:t>, </a:t>
            </a:r>
            <a:r>
              <a:rPr lang="ru-RU" b="1" dirty="0" err="1" smtClean="0"/>
              <a:t>чистоговорок</a:t>
            </a:r>
            <a:r>
              <a:rPr lang="ru-RU" b="1" dirty="0" smtClean="0"/>
              <a:t>, скороговорок всегда </a:t>
            </a:r>
            <a:r>
              <a:rPr lang="ru-RU" b="1" u="sng" dirty="0" smtClean="0"/>
              <a:t>ритмически организовано</a:t>
            </a:r>
            <a:r>
              <a:rPr lang="ru-RU" b="1" dirty="0" smtClean="0"/>
              <a:t>. Ритм музыки в сочетании с декламацией легче усваивается детьми.</a:t>
            </a:r>
          </a:p>
          <a:p>
            <a:pPr marL="0" indent="0" algn="ctr">
              <a:buNone/>
            </a:pPr>
            <a:r>
              <a:rPr lang="ru-RU" sz="3900" b="1" dirty="0" smtClean="0">
                <a:solidFill>
                  <a:srgbClr val="FF0000"/>
                </a:solidFill>
              </a:rPr>
              <a:t>Поддержка текста ритмичным </a:t>
            </a:r>
            <a:r>
              <a:rPr lang="ru-RU" sz="3900" b="1" dirty="0" err="1" smtClean="0">
                <a:solidFill>
                  <a:srgbClr val="FF0000"/>
                </a:solidFill>
              </a:rPr>
              <a:t>музицированием</a:t>
            </a:r>
            <a:r>
              <a:rPr lang="ru-RU" sz="3900" b="1" dirty="0" smtClean="0">
                <a:solidFill>
                  <a:srgbClr val="FF0000"/>
                </a:solidFill>
              </a:rPr>
              <a:t> и  движением способствует лучшему запоминанию.</a:t>
            </a:r>
            <a:endParaRPr lang="ru-RU" sz="3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552" y="188640"/>
            <a:ext cx="4978896" cy="1488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Тетрадь </a:t>
            </a:r>
            <a:r>
              <a:rPr lang="ru-RU" b="1" smtClean="0">
                <a:solidFill>
                  <a:srgbClr val="FF0000"/>
                </a:solidFill>
              </a:rPr>
              <a:t>взаимодействия учителя-логопеда </a:t>
            </a:r>
            <a:r>
              <a:rPr lang="ru-RU" b="1" dirty="0">
                <a:solidFill>
                  <a:srgbClr val="FF0000"/>
                </a:solidFill>
              </a:rPr>
              <a:t>и музыкального </a:t>
            </a:r>
            <a:r>
              <a:rPr lang="ru-RU" b="1" dirty="0" smtClean="0">
                <a:solidFill>
                  <a:srgbClr val="FF0000"/>
                </a:solidFill>
              </a:rPr>
              <a:t>руководителя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Учитель-логопед</a:t>
            </a:r>
            <a:endParaRPr lang="ru-RU" b="1" dirty="0">
              <a:solidFill>
                <a:srgbClr val="7030A0"/>
              </a:solidFill>
            </a:endParaRPr>
          </a:p>
          <a:p>
            <a:r>
              <a:rPr lang="ru-RU" b="1" dirty="0" smtClean="0"/>
              <a:t>Звуки</a:t>
            </a:r>
          </a:p>
          <a:p>
            <a:r>
              <a:rPr lang="ru-RU" b="1" dirty="0" err="1" smtClean="0"/>
              <a:t>Чистоговорки</a:t>
            </a:r>
            <a:r>
              <a:rPr lang="ru-RU" b="1" dirty="0" smtClean="0"/>
              <a:t> на определенный  звук</a:t>
            </a:r>
          </a:p>
          <a:p>
            <a:r>
              <a:rPr lang="ru-RU" b="1" dirty="0" smtClean="0"/>
              <a:t>Стихи на автоматизацию этого звука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7634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" y="0"/>
            <a:ext cx="9144000" cy="688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624736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Музыкальный руководитель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256584"/>
          </a:xfrm>
        </p:spPr>
        <p:txBody>
          <a:bodyPr/>
          <a:lstStyle/>
          <a:p>
            <a:r>
              <a:rPr lang="ru-RU" b="1" dirty="0" smtClean="0"/>
              <a:t>Подбираю </a:t>
            </a:r>
            <a:r>
              <a:rPr lang="ru-RU" b="1" dirty="0"/>
              <a:t>простые мелодии для стихов и </a:t>
            </a:r>
            <a:r>
              <a:rPr lang="ru-RU" b="1" dirty="0" err="1"/>
              <a:t>чистоговорок</a:t>
            </a:r>
            <a:endParaRPr lang="ru-RU" b="1" dirty="0"/>
          </a:p>
          <a:p>
            <a:r>
              <a:rPr lang="ru-RU" b="1" dirty="0"/>
              <a:t>Придумываю </a:t>
            </a:r>
            <a:r>
              <a:rPr lang="ru-RU" b="1" dirty="0" smtClean="0"/>
              <a:t>движения</a:t>
            </a:r>
          </a:p>
          <a:p>
            <a:r>
              <a:rPr lang="ru-RU" b="1" dirty="0" smtClean="0"/>
              <a:t>Таблицы с ритмическим рисунком</a:t>
            </a:r>
            <a:endParaRPr lang="ru-RU" b="1" dirty="0"/>
          </a:p>
          <a:p>
            <a:r>
              <a:rPr lang="ru-RU" b="1" dirty="0"/>
              <a:t>Поем их с </a:t>
            </a:r>
            <a:r>
              <a:rPr lang="ru-RU" b="1" dirty="0" err="1"/>
              <a:t>прохлопыванием</a:t>
            </a:r>
            <a:r>
              <a:rPr lang="ru-RU" b="1" dirty="0"/>
              <a:t> </a:t>
            </a:r>
            <a:r>
              <a:rPr lang="ru-RU" b="1" dirty="0" smtClean="0"/>
              <a:t>, </a:t>
            </a:r>
            <a:r>
              <a:rPr lang="ru-RU" b="1" dirty="0"/>
              <a:t>с </a:t>
            </a:r>
            <a:r>
              <a:rPr lang="ru-RU" b="1" dirty="0" smtClean="0"/>
              <a:t>движениями, динамическими оттенками</a:t>
            </a:r>
            <a:r>
              <a:rPr lang="ru-RU" b="1" dirty="0"/>
              <a:t>,</a:t>
            </a:r>
            <a:r>
              <a:rPr lang="en-US" b="1" dirty="0" smtClean="0"/>
              <a:t> </a:t>
            </a:r>
            <a:r>
              <a:rPr lang="ru-RU" b="1" dirty="0" smtClean="0"/>
              <a:t>штрихами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86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56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</a:rPr>
              <a:t>Главное достоинство  этих занятий  создание позитивного эмоционального настроя.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В итоге: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развивается диафрагмальное дыхание, происходит оздоровление всего организма,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а также решаются многие проблемы с развитием речи: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9468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bluk\Desktop\детский сад после дек\картинки для презентации\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44" y="0"/>
            <a:ext cx="91653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2677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-автоматизация </a:t>
            </a:r>
            <a:r>
              <a:rPr lang="ru-RU" sz="3200" b="1" dirty="0">
                <a:solidFill>
                  <a:srgbClr val="FF0000"/>
                </a:solidFill>
              </a:rPr>
              <a:t>поставленных </a:t>
            </a:r>
            <a:r>
              <a:rPr lang="ru-RU" sz="3200" b="1" dirty="0" smtClean="0">
                <a:solidFill>
                  <a:srgbClr val="FF0000"/>
                </a:solidFill>
              </a:rPr>
              <a:t>звуков</a:t>
            </a: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-развитие фонематического слуха,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-чувства </a:t>
            </a:r>
            <a:r>
              <a:rPr lang="ru-RU" sz="3200" b="1" dirty="0" smtClean="0">
                <a:solidFill>
                  <a:srgbClr val="FF0000"/>
                </a:solidFill>
              </a:rPr>
              <a:t>ритма и слоговой структуры </a:t>
            </a: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-обогащение словарного </a:t>
            </a:r>
            <a:r>
              <a:rPr lang="ru-RU" sz="3200" b="1" dirty="0" smtClean="0">
                <a:solidFill>
                  <a:srgbClr val="FF0000"/>
                </a:solidFill>
              </a:rPr>
              <a:t>запаса, связной речи</a:t>
            </a: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-развитие интонационной  выразительности</a:t>
            </a: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-дети </a:t>
            </a:r>
            <a:r>
              <a:rPr lang="ru-RU" sz="3200" b="1" dirty="0">
                <a:solidFill>
                  <a:srgbClr val="FF0000"/>
                </a:solidFill>
              </a:rPr>
              <a:t>гораздо лучше запоминают </a:t>
            </a:r>
            <a:r>
              <a:rPr lang="ru-RU" sz="3200" b="1" dirty="0" smtClean="0">
                <a:solidFill>
                  <a:srgbClr val="FF0000"/>
                </a:solidFill>
              </a:rPr>
              <a:t>текст</a:t>
            </a: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-развиваются умственные способности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Авторы методик: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Т.С. </a:t>
            </a:r>
            <a:r>
              <a:rPr lang="ru-RU" sz="3200" b="1" dirty="0" err="1" smtClean="0">
                <a:solidFill>
                  <a:srgbClr val="FF0000"/>
                </a:solidFill>
              </a:rPr>
              <a:t>Овчинникова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err="1" smtClean="0">
                <a:solidFill>
                  <a:srgbClr val="FF0000"/>
                </a:solidFill>
              </a:rPr>
              <a:t>Д.Е.Огороднов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err="1" smtClean="0">
                <a:solidFill>
                  <a:srgbClr val="FF0000"/>
                </a:solidFill>
              </a:rPr>
              <a:t>Т.А.Тютюнникова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err="1" smtClean="0">
                <a:solidFill>
                  <a:srgbClr val="FF0000"/>
                </a:solidFill>
              </a:rPr>
              <a:t>Т.А.Боровик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err="1" smtClean="0">
                <a:solidFill>
                  <a:srgbClr val="FF0000"/>
                </a:solidFill>
              </a:rPr>
              <a:t>В.В.Емельянов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450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bluk\Desktop\детский сад после дек\картинки для презентации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92695"/>
            <a:ext cx="68277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/>
              <a:t>5.Вокал тренирует дыхательный аппарат . Ребёнок учится так регулировать дыхание , чтобы распределить выдох на всю фразу , не делая дополнительного  вдоха до окончания  фразы. Соизмеряет глубину и частоту  вдохов с фразами музыкальной речи.</a:t>
            </a:r>
          </a:p>
          <a:p>
            <a:r>
              <a:rPr lang="ru-RU" sz="2700" b="1" dirty="0"/>
              <a:t>6. Поющие дети реже болеют , пение снимает стресс.</a:t>
            </a: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70728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Дыхание на коврике">
            <a:hlinkClick r:id="" action="ppaction://media"/>
            <a:extLst>
              <a:ext uri="{FF2B5EF4-FFF2-40B4-BE49-F238E27FC236}">
                <a16:creationId xmlns="" xmlns:a16="http://schemas.microsoft.com/office/drawing/2014/main" id="{ED68940B-01FE-4B69-95C6-CB716E19F93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50.92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1089184" y="-1126854"/>
            <a:ext cx="696563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6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лечики 2">
            <a:hlinkClick r:id="" action="ppaction://media"/>
            <a:extLst>
              <a:ext uri="{FF2B5EF4-FFF2-40B4-BE49-F238E27FC236}">
                <a16:creationId xmlns="" xmlns:a16="http://schemas.microsoft.com/office/drawing/2014/main" id="{EB29B761-912B-448B-AFD1-EA76D3DA92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104.05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20688" y="0"/>
            <a:ext cx="10764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5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bluk\Desktop\детский сад после дек\картинки для презентации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пуста свежая">
            <a:extLst>
              <a:ext uri="{FF2B5EF4-FFF2-40B4-BE49-F238E27FC236}">
                <a16:creationId xmlns:a16="http://schemas.microsoft.com/office/drawing/2014/main" xmlns="" id="{724BA1AC-1071-4AA3-B3AE-1AAA78F63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2490356" cy="249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22010A-2ADD-40FB-AA93-72631371D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F9FB23-432C-4CD8-A68C-BFE7A8B52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7" y="1616365"/>
            <a:ext cx="8756072" cy="3370285"/>
          </a:xfrm>
        </p:spPr>
        <p:txBody>
          <a:bodyPr>
            <a:normAutofit/>
          </a:bodyPr>
          <a:lstStyle/>
          <a:p>
            <a:r>
              <a:rPr lang="ru-RU" b="1" dirty="0"/>
              <a:t>Подбираем рифму к слогу «СА»</a:t>
            </a:r>
          </a:p>
          <a:p>
            <a:r>
              <a:rPr lang="ru-RU" b="1" dirty="0"/>
              <a:t>Выставляю картинки со звуком «С» капуста, стол, лиса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8" name="Picture 4" descr="обои для детей карандашом на столе на прозрачном фоне: 2 тыс изображений  найдено в Яндекс Картинках">
            <a:extLst>
              <a:ext uri="{FF2B5EF4-FFF2-40B4-BE49-F238E27FC236}">
                <a16:creationId xmlns:a16="http://schemas.microsoft.com/office/drawing/2014/main" xmlns="" id="{165CF109-BB84-4134-A2E4-A315D60C8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57" y="4523388"/>
            <a:ext cx="2000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а лиса для детей в детском саду: 2 тыс изображений найдено в Яндекс  Картинках">
            <a:extLst>
              <a:ext uri="{FF2B5EF4-FFF2-40B4-BE49-F238E27FC236}">
                <a16:creationId xmlns:a16="http://schemas.microsoft.com/office/drawing/2014/main" xmlns="" id="{37CA5DDA-583F-4BF6-BDF4-B59D7F9E3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22" y="2865171"/>
            <a:ext cx="2545837" cy="227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6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bluk\Desktop\детский сад после дек\картинки для презентации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4633F8-77C8-4F67-944C-2B45A592C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736C5C-ABD1-4C02-9E26-96F5CC49B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Дети выбирают подходящую картинку</a:t>
            </a:r>
          </a:p>
          <a:p>
            <a:r>
              <a:rPr lang="ru-RU" b="1" dirty="0" err="1"/>
              <a:t>Пропеваем</a:t>
            </a:r>
            <a:r>
              <a:rPr lang="ru-RU" b="1" dirty="0"/>
              <a:t> это слово изменяя его по падежам, демонстрируя слоги в качестве опоры</a:t>
            </a:r>
          </a:p>
          <a:p>
            <a:r>
              <a:rPr lang="ru-RU" b="1" dirty="0"/>
              <a:t>«</a:t>
            </a:r>
            <a:r>
              <a:rPr lang="ru-RU" b="1" dirty="0" err="1"/>
              <a:t>Са-Са-Са-Са</a:t>
            </a:r>
            <a:r>
              <a:rPr lang="ru-RU" b="1" dirty="0"/>
              <a:t>» это рыжая Лиса</a:t>
            </a:r>
          </a:p>
          <a:p>
            <a:r>
              <a:rPr lang="ru-RU" b="1" dirty="0"/>
              <a:t>«</a:t>
            </a:r>
            <a:r>
              <a:rPr lang="ru-RU" b="1" dirty="0" err="1"/>
              <a:t>Сы-Сы</a:t>
            </a:r>
            <a:r>
              <a:rPr lang="ru-RU" b="1" dirty="0"/>
              <a:t>» нет Лисы</a:t>
            </a:r>
          </a:p>
          <a:p>
            <a:r>
              <a:rPr lang="ru-RU" b="1" dirty="0"/>
              <a:t>«Су-Су-Су-Су-Су» Вижу рыжую Лису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4C09BB6-96DC-4A4E-ABA8-944C373B4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612" y="3195782"/>
            <a:ext cx="2630484" cy="366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bluk\Desktop\детский сад после дек\картинки для презентации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36912"/>
            <a:ext cx="34861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22010A-2ADD-40FB-AA93-72631371D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F9FB23-432C-4CD8-A68C-BFE7A8B52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7" y="1616365"/>
            <a:ext cx="8756072" cy="3370285"/>
          </a:xfrm>
        </p:spPr>
        <p:txBody>
          <a:bodyPr>
            <a:normAutofit/>
          </a:bodyPr>
          <a:lstStyle/>
          <a:p>
            <a:r>
              <a:rPr lang="ru-RU" b="1" dirty="0"/>
              <a:t>Подбираем рифму к слогу </a:t>
            </a:r>
            <a:r>
              <a:rPr lang="ru-RU" b="1" dirty="0" smtClean="0"/>
              <a:t>«ШИ»</a:t>
            </a:r>
            <a:endParaRPr lang="ru-RU" b="1" dirty="0"/>
          </a:p>
          <a:p>
            <a:r>
              <a:rPr lang="ru-RU" b="1" dirty="0"/>
              <a:t>Выставляю картинки со звуком </a:t>
            </a:r>
            <a:r>
              <a:rPr lang="ru-RU" b="1" dirty="0" smtClean="0"/>
              <a:t>«Ш» шуба, мышка, ландыши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34825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4365104"/>
            <a:ext cx="3137560" cy="235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37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bluk\Desktop\детский сад после дек\картинки для презентации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47760AF-986C-4A85-B4FC-A779540BC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Музыкальный руководитель на занятии продолжает работу над звуком, который проходит логопед, закрепляя произношение, рифмы и ритмы с музыкальным сопровождением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97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5585792" cy="10081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Музыкальные занятия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ru-RU" b="1" dirty="0" smtClean="0"/>
              <a:t>Развитие дыхания</a:t>
            </a:r>
          </a:p>
          <a:p>
            <a:r>
              <a:rPr lang="ru-RU" b="1" dirty="0" smtClean="0"/>
              <a:t>Артикуляция</a:t>
            </a:r>
          </a:p>
          <a:p>
            <a:r>
              <a:rPr lang="ru-RU" b="1" dirty="0" smtClean="0"/>
              <a:t>Ритмический слух</a:t>
            </a:r>
          </a:p>
          <a:p>
            <a:r>
              <a:rPr lang="ru-RU" b="1" dirty="0" err="1" smtClean="0"/>
              <a:t>Звуковысотный</a:t>
            </a:r>
            <a:r>
              <a:rPr lang="ru-RU" b="1" dirty="0" smtClean="0"/>
              <a:t> слух</a:t>
            </a:r>
          </a:p>
          <a:p>
            <a:r>
              <a:rPr lang="ru-RU" b="1" dirty="0" smtClean="0"/>
              <a:t>Выразительность</a:t>
            </a:r>
          </a:p>
          <a:p>
            <a:r>
              <a:rPr lang="ru-RU" b="1" dirty="0" smtClean="0"/>
              <a:t>Координация пения и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138475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408</Words>
  <Application>Microsoft Office PowerPoint</Application>
  <PresentationFormat>Экран (4:3)</PresentationFormat>
  <Paragraphs>60</Paragraphs>
  <Slides>17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Вокальная логопедия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Музыкальные занятия</vt:lpstr>
      <vt:lpstr>Презентация PowerPoint</vt:lpstr>
      <vt:lpstr>Пение  полезно не только для развития речи и умственных способностей</vt:lpstr>
      <vt:lpstr>Презентация PowerPoint</vt:lpstr>
      <vt:lpstr>Презентация PowerPoint</vt:lpstr>
      <vt:lpstr>Презентация PowerPoint</vt:lpstr>
      <vt:lpstr>Музыкальный руководитель</vt:lpstr>
      <vt:lpstr>Главное достоинство  этих занятий  создание позитивного эмоционального настроя.  В итоге: развивается диафрагмальное дыхание, происходит оздоровление всего организма,  а также решаются многие проблемы с развитием речи:</vt:lpstr>
      <vt:lpstr> -автоматизация поставленных звуков -развитие фонематического слуха, -чувства ритма и слоговой структуры  -обогащение словарного запаса, связной речи -развитие интонационной  выразительности -дети гораздо лучше запоминают текст -развиваются умственные способности Авторы методик: Т.С. Овчинникова Д.Е.Огороднов Т.А.Тютюнникова Т.А.Боровик В.В.Емельянов  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Вокальная логопедия</dc:title>
  <dc:creator>HP</dc:creator>
  <cp:lastModifiedBy>sbluk</cp:lastModifiedBy>
  <cp:revision>38</cp:revision>
  <dcterms:created xsi:type="dcterms:W3CDTF">2024-03-18T17:13:30Z</dcterms:created>
  <dcterms:modified xsi:type="dcterms:W3CDTF">2024-03-27T13:24:11Z</dcterms:modified>
</cp:coreProperties>
</file>