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9793A-F92C-4C63-92BD-B02CE3E2CD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F4A6B47-A37B-457C-B269-1B73FBC72C2D}">
      <dgm:prSet phldrT="[Текст]"/>
      <dgm:spPr/>
      <dgm:t>
        <a:bodyPr/>
        <a:lstStyle/>
        <a:p>
          <a:r>
            <a:rPr lang="ru-RU" dirty="0"/>
            <a:t>Единство образовательного пространства РФ </a:t>
          </a:r>
        </a:p>
      </dgm:t>
    </dgm:pt>
    <dgm:pt modelId="{4B1148E0-15BC-43E6-AE93-B6E04AA2501C}" type="parTrans" cxnId="{EE368AE3-C224-406B-87D1-14CA1BBBE02D}">
      <dgm:prSet/>
      <dgm:spPr/>
      <dgm:t>
        <a:bodyPr/>
        <a:lstStyle/>
        <a:p>
          <a:endParaRPr lang="ru-RU"/>
        </a:p>
      </dgm:t>
    </dgm:pt>
    <dgm:pt modelId="{61482135-7889-475F-B48D-FC367D52CA2C}" type="sibTrans" cxnId="{EE368AE3-C224-406B-87D1-14CA1BBBE02D}">
      <dgm:prSet/>
      <dgm:spPr/>
      <dgm:t>
        <a:bodyPr/>
        <a:lstStyle/>
        <a:p>
          <a:endParaRPr lang="ru-RU"/>
        </a:p>
      </dgm:t>
    </dgm:pt>
    <dgm:pt modelId="{59756E6A-BB46-44D9-8A14-6238545812F3}">
      <dgm:prSet phldrT="[Текст]"/>
      <dgm:spPr/>
      <dgm:t>
        <a:bodyPr/>
        <a:lstStyle/>
        <a:p>
          <a:r>
            <a:rPr lang="ru-RU" dirty="0"/>
            <a:t>Единство </a:t>
          </a:r>
          <a:r>
            <a:rPr lang="ru-RU"/>
            <a:t>учебной воспитательной деятельности</a:t>
          </a:r>
          <a:endParaRPr lang="ru-RU" dirty="0"/>
        </a:p>
      </dgm:t>
    </dgm:pt>
    <dgm:pt modelId="{5A062216-3A99-4251-B9E6-AD2A4667AE44}" type="parTrans" cxnId="{BC14B793-CD49-4368-B984-B1E6D58780B4}">
      <dgm:prSet/>
      <dgm:spPr/>
      <dgm:t>
        <a:bodyPr/>
        <a:lstStyle/>
        <a:p>
          <a:endParaRPr lang="ru-RU"/>
        </a:p>
      </dgm:t>
    </dgm:pt>
    <dgm:pt modelId="{011D077B-9367-454B-859D-05ED660FEB4C}" type="sibTrans" cxnId="{BC14B793-CD49-4368-B984-B1E6D58780B4}">
      <dgm:prSet/>
      <dgm:spPr/>
      <dgm:t>
        <a:bodyPr/>
        <a:lstStyle/>
        <a:p>
          <a:endParaRPr lang="ru-RU"/>
        </a:p>
      </dgm:t>
    </dgm:pt>
    <dgm:pt modelId="{EB085D29-E4BC-4E37-85EE-81E74A9CE4D9}">
      <dgm:prSet phldrT="[Текст]"/>
      <dgm:spPr/>
      <dgm:t>
        <a:bodyPr/>
        <a:lstStyle/>
        <a:p>
          <a:r>
            <a:rPr lang="ru-RU" dirty="0"/>
            <a:t>Развитие личностных качеств для адаптации к изменяющимся условиям социальной и природной среды</a:t>
          </a:r>
        </a:p>
      </dgm:t>
    </dgm:pt>
    <dgm:pt modelId="{0B26C71B-3DD2-4718-AA3C-A83506F72DAC}" type="parTrans" cxnId="{1F342FE3-31BE-4054-9160-9815A2E934E5}">
      <dgm:prSet/>
      <dgm:spPr/>
      <dgm:t>
        <a:bodyPr/>
        <a:lstStyle/>
        <a:p>
          <a:endParaRPr lang="ru-RU"/>
        </a:p>
      </dgm:t>
    </dgm:pt>
    <dgm:pt modelId="{C3F22D45-0C2A-4A11-AC5B-39BD9EAAAB32}" type="sibTrans" cxnId="{1F342FE3-31BE-4054-9160-9815A2E934E5}">
      <dgm:prSet/>
      <dgm:spPr/>
      <dgm:t>
        <a:bodyPr/>
        <a:lstStyle/>
        <a:p>
          <a:endParaRPr lang="ru-RU"/>
        </a:p>
      </dgm:t>
    </dgm:pt>
    <dgm:pt modelId="{2A5778CC-D7DE-4F5C-9794-30B78725A6C3}">
      <dgm:prSet phldrT="[Текст]"/>
      <dgm:spPr/>
      <dgm:t>
        <a:bodyPr/>
        <a:lstStyle/>
        <a:p>
          <a:r>
            <a:rPr lang="ru-RU"/>
            <a:t>Безопасное использованиецифровых технологий </a:t>
          </a:r>
          <a:endParaRPr lang="ru-RU" dirty="0"/>
        </a:p>
      </dgm:t>
    </dgm:pt>
    <dgm:pt modelId="{ADA39E8F-E2C8-4BD4-AED1-D340FD5C3AEA}" type="parTrans" cxnId="{EFFAA36C-2F3C-4E56-858E-406EC0713EBE}">
      <dgm:prSet/>
      <dgm:spPr/>
      <dgm:t>
        <a:bodyPr/>
        <a:lstStyle/>
        <a:p>
          <a:endParaRPr lang="ru-RU"/>
        </a:p>
      </dgm:t>
    </dgm:pt>
    <dgm:pt modelId="{ED041336-9876-4727-B13C-217D28FD9322}" type="sibTrans" cxnId="{EFFAA36C-2F3C-4E56-858E-406EC0713EBE}">
      <dgm:prSet/>
      <dgm:spPr/>
      <dgm:t>
        <a:bodyPr/>
        <a:lstStyle/>
        <a:p>
          <a:endParaRPr lang="ru-RU"/>
        </a:p>
      </dgm:t>
    </dgm:pt>
    <dgm:pt modelId="{4AFCE25B-0210-4202-9601-8DFD241BCA84}" type="pres">
      <dgm:prSet presAssocID="{3779793A-F92C-4C63-92BD-B02CE3E2CDCE}" presName="CompostProcess" presStyleCnt="0">
        <dgm:presLayoutVars>
          <dgm:dir/>
          <dgm:resizeHandles val="exact"/>
        </dgm:presLayoutVars>
      </dgm:prSet>
      <dgm:spPr/>
    </dgm:pt>
    <dgm:pt modelId="{7B5147FF-6DC3-4ECD-8424-B2342EF53362}" type="pres">
      <dgm:prSet presAssocID="{3779793A-F92C-4C63-92BD-B02CE3E2CDCE}" presName="arrow" presStyleLbl="bgShp" presStyleIdx="0" presStyleCnt="1" custScaleX="117647"/>
      <dgm:spPr/>
    </dgm:pt>
    <dgm:pt modelId="{058C22E7-1691-4472-887A-ED539AB88523}" type="pres">
      <dgm:prSet presAssocID="{3779793A-F92C-4C63-92BD-B02CE3E2CDCE}" presName="linearProcess" presStyleCnt="0"/>
      <dgm:spPr/>
    </dgm:pt>
    <dgm:pt modelId="{8B81F390-74BF-4B9E-B594-819A5E4F909C}" type="pres">
      <dgm:prSet presAssocID="{DF4A6B47-A37B-457C-B269-1B73FBC72C2D}" presName="textNode" presStyleLbl="node1" presStyleIdx="0" presStyleCnt="4">
        <dgm:presLayoutVars>
          <dgm:bulletEnabled val="1"/>
        </dgm:presLayoutVars>
      </dgm:prSet>
      <dgm:spPr/>
    </dgm:pt>
    <dgm:pt modelId="{CA7E6791-4C07-4FA0-8B3E-B2E2231D5DC5}" type="pres">
      <dgm:prSet presAssocID="{61482135-7889-475F-B48D-FC367D52CA2C}" presName="sibTrans" presStyleCnt="0"/>
      <dgm:spPr/>
    </dgm:pt>
    <dgm:pt modelId="{BF902E5F-9C70-459F-AB80-8433F27C7FAA}" type="pres">
      <dgm:prSet presAssocID="{59756E6A-BB46-44D9-8A14-6238545812F3}" presName="textNode" presStyleLbl="node1" presStyleIdx="1" presStyleCnt="4">
        <dgm:presLayoutVars>
          <dgm:bulletEnabled val="1"/>
        </dgm:presLayoutVars>
      </dgm:prSet>
      <dgm:spPr/>
    </dgm:pt>
    <dgm:pt modelId="{11C3A81F-8124-49EC-B60B-E45873154F3C}" type="pres">
      <dgm:prSet presAssocID="{011D077B-9367-454B-859D-05ED660FEB4C}" presName="sibTrans" presStyleCnt="0"/>
      <dgm:spPr/>
    </dgm:pt>
    <dgm:pt modelId="{7999A5E1-731E-497D-BF5E-1200BDABC656}" type="pres">
      <dgm:prSet presAssocID="{EB085D29-E4BC-4E37-85EE-81E74A9CE4D9}" presName="textNode" presStyleLbl="node1" presStyleIdx="2" presStyleCnt="4">
        <dgm:presLayoutVars>
          <dgm:bulletEnabled val="1"/>
        </dgm:presLayoutVars>
      </dgm:prSet>
      <dgm:spPr/>
    </dgm:pt>
    <dgm:pt modelId="{E4CB3EB7-4B97-4F5A-AD7D-09A4B61A98A3}" type="pres">
      <dgm:prSet presAssocID="{C3F22D45-0C2A-4A11-AC5B-39BD9EAAAB32}" presName="sibTrans" presStyleCnt="0"/>
      <dgm:spPr/>
    </dgm:pt>
    <dgm:pt modelId="{16178C1E-CB55-4035-BDEE-AE89B6840E78}" type="pres">
      <dgm:prSet presAssocID="{2A5778CC-D7DE-4F5C-9794-30B78725A6C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1E13CF47-DDF6-4931-B961-EB24784EBADA}" type="presOf" srcId="{EB085D29-E4BC-4E37-85EE-81E74A9CE4D9}" destId="{7999A5E1-731E-497D-BF5E-1200BDABC656}" srcOrd="0" destOrd="0" presId="urn:microsoft.com/office/officeart/2005/8/layout/hProcess9"/>
    <dgm:cxn modelId="{E271CD68-9380-4E0C-A5B2-D206D74A63A0}" type="presOf" srcId="{DF4A6B47-A37B-457C-B269-1B73FBC72C2D}" destId="{8B81F390-74BF-4B9E-B594-819A5E4F909C}" srcOrd="0" destOrd="0" presId="urn:microsoft.com/office/officeart/2005/8/layout/hProcess9"/>
    <dgm:cxn modelId="{EFFAA36C-2F3C-4E56-858E-406EC0713EBE}" srcId="{3779793A-F92C-4C63-92BD-B02CE3E2CDCE}" destId="{2A5778CC-D7DE-4F5C-9794-30B78725A6C3}" srcOrd="3" destOrd="0" parTransId="{ADA39E8F-E2C8-4BD4-AED1-D340FD5C3AEA}" sibTransId="{ED041336-9876-4727-B13C-217D28FD9322}"/>
    <dgm:cxn modelId="{14F43852-A3F9-4030-8025-BF0796211FCD}" type="presOf" srcId="{3779793A-F92C-4C63-92BD-B02CE3E2CDCE}" destId="{4AFCE25B-0210-4202-9601-8DFD241BCA84}" srcOrd="0" destOrd="0" presId="urn:microsoft.com/office/officeart/2005/8/layout/hProcess9"/>
    <dgm:cxn modelId="{BC14B793-CD49-4368-B984-B1E6D58780B4}" srcId="{3779793A-F92C-4C63-92BD-B02CE3E2CDCE}" destId="{59756E6A-BB46-44D9-8A14-6238545812F3}" srcOrd="1" destOrd="0" parTransId="{5A062216-3A99-4251-B9E6-AD2A4667AE44}" sibTransId="{011D077B-9367-454B-859D-05ED660FEB4C}"/>
    <dgm:cxn modelId="{DD5271B8-21D5-4AC1-A681-DA4E1E1B4E58}" type="presOf" srcId="{2A5778CC-D7DE-4F5C-9794-30B78725A6C3}" destId="{16178C1E-CB55-4035-BDEE-AE89B6840E78}" srcOrd="0" destOrd="0" presId="urn:microsoft.com/office/officeart/2005/8/layout/hProcess9"/>
    <dgm:cxn modelId="{03F9F2C5-B18D-4883-BD87-4E678624EF87}" type="presOf" srcId="{59756E6A-BB46-44D9-8A14-6238545812F3}" destId="{BF902E5F-9C70-459F-AB80-8433F27C7FAA}" srcOrd="0" destOrd="0" presId="urn:microsoft.com/office/officeart/2005/8/layout/hProcess9"/>
    <dgm:cxn modelId="{1F342FE3-31BE-4054-9160-9815A2E934E5}" srcId="{3779793A-F92C-4C63-92BD-B02CE3E2CDCE}" destId="{EB085D29-E4BC-4E37-85EE-81E74A9CE4D9}" srcOrd="2" destOrd="0" parTransId="{0B26C71B-3DD2-4718-AA3C-A83506F72DAC}" sibTransId="{C3F22D45-0C2A-4A11-AC5B-39BD9EAAAB32}"/>
    <dgm:cxn modelId="{EE368AE3-C224-406B-87D1-14CA1BBBE02D}" srcId="{3779793A-F92C-4C63-92BD-B02CE3E2CDCE}" destId="{DF4A6B47-A37B-457C-B269-1B73FBC72C2D}" srcOrd="0" destOrd="0" parTransId="{4B1148E0-15BC-43E6-AE93-B6E04AA2501C}" sibTransId="{61482135-7889-475F-B48D-FC367D52CA2C}"/>
    <dgm:cxn modelId="{0837DAFD-05CB-4561-A91D-4BDE65595950}" type="presParOf" srcId="{4AFCE25B-0210-4202-9601-8DFD241BCA84}" destId="{7B5147FF-6DC3-4ECD-8424-B2342EF53362}" srcOrd="0" destOrd="0" presId="urn:microsoft.com/office/officeart/2005/8/layout/hProcess9"/>
    <dgm:cxn modelId="{2B71C1AD-B5CF-40DA-940F-87001EBD5394}" type="presParOf" srcId="{4AFCE25B-0210-4202-9601-8DFD241BCA84}" destId="{058C22E7-1691-4472-887A-ED539AB88523}" srcOrd="1" destOrd="0" presId="urn:microsoft.com/office/officeart/2005/8/layout/hProcess9"/>
    <dgm:cxn modelId="{6E20EAFD-2BC5-4D75-BDC6-AE3A59777B70}" type="presParOf" srcId="{058C22E7-1691-4472-887A-ED539AB88523}" destId="{8B81F390-74BF-4B9E-B594-819A5E4F909C}" srcOrd="0" destOrd="0" presId="urn:microsoft.com/office/officeart/2005/8/layout/hProcess9"/>
    <dgm:cxn modelId="{F6BB56B8-E13F-4525-9E30-931AD8C1E009}" type="presParOf" srcId="{058C22E7-1691-4472-887A-ED539AB88523}" destId="{CA7E6791-4C07-4FA0-8B3E-B2E2231D5DC5}" srcOrd="1" destOrd="0" presId="urn:microsoft.com/office/officeart/2005/8/layout/hProcess9"/>
    <dgm:cxn modelId="{0234B21B-11F5-4BE0-B8CD-D1460E65ED43}" type="presParOf" srcId="{058C22E7-1691-4472-887A-ED539AB88523}" destId="{BF902E5F-9C70-459F-AB80-8433F27C7FAA}" srcOrd="2" destOrd="0" presId="urn:microsoft.com/office/officeart/2005/8/layout/hProcess9"/>
    <dgm:cxn modelId="{EF0D6E7B-41E2-490E-844C-29379D1429F8}" type="presParOf" srcId="{058C22E7-1691-4472-887A-ED539AB88523}" destId="{11C3A81F-8124-49EC-B60B-E45873154F3C}" srcOrd="3" destOrd="0" presId="urn:microsoft.com/office/officeart/2005/8/layout/hProcess9"/>
    <dgm:cxn modelId="{F59E3CC0-618C-4E4C-B87F-7A2D02DF7532}" type="presParOf" srcId="{058C22E7-1691-4472-887A-ED539AB88523}" destId="{7999A5E1-731E-497D-BF5E-1200BDABC656}" srcOrd="4" destOrd="0" presId="urn:microsoft.com/office/officeart/2005/8/layout/hProcess9"/>
    <dgm:cxn modelId="{6BF60B36-5312-4A77-B824-66D8E43A20C9}" type="presParOf" srcId="{058C22E7-1691-4472-887A-ED539AB88523}" destId="{E4CB3EB7-4B97-4F5A-AD7D-09A4B61A98A3}" srcOrd="5" destOrd="0" presId="urn:microsoft.com/office/officeart/2005/8/layout/hProcess9"/>
    <dgm:cxn modelId="{A4E83413-9585-4B16-8E80-F9F1D6355BB1}" type="presParOf" srcId="{058C22E7-1691-4472-887A-ED539AB88523}" destId="{16178C1E-CB55-4035-BDEE-AE89B6840E7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147FF-6DC3-4ECD-8424-B2342EF53362}">
      <dsp:nvSpPr>
        <dsp:cNvPr id="0" name=""/>
        <dsp:cNvSpPr/>
      </dsp:nvSpPr>
      <dsp:spPr>
        <a:xfrm>
          <a:off x="2" y="0"/>
          <a:ext cx="8694675" cy="36147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1F390-74BF-4B9E-B594-819A5E4F909C}">
      <dsp:nvSpPr>
        <dsp:cNvPr id="0" name=""/>
        <dsp:cNvSpPr/>
      </dsp:nvSpPr>
      <dsp:spPr>
        <a:xfrm>
          <a:off x="4351" y="1084421"/>
          <a:ext cx="2093006" cy="1445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Единство образовательного пространства РФ </a:t>
          </a:r>
        </a:p>
      </dsp:txBody>
      <dsp:txXfrm>
        <a:off x="74934" y="1155004"/>
        <a:ext cx="1951840" cy="1304729"/>
      </dsp:txXfrm>
    </dsp:sp>
    <dsp:sp modelId="{BF902E5F-9C70-459F-AB80-8433F27C7FAA}">
      <dsp:nvSpPr>
        <dsp:cNvPr id="0" name=""/>
        <dsp:cNvSpPr/>
      </dsp:nvSpPr>
      <dsp:spPr>
        <a:xfrm>
          <a:off x="2202008" y="1084421"/>
          <a:ext cx="2093006" cy="1445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Единство </a:t>
          </a:r>
          <a:r>
            <a:rPr lang="ru-RU" sz="1100" kern="1200"/>
            <a:t>учебной воспитательной деятельности</a:t>
          </a:r>
          <a:endParaRPr lang="ru-RU" sz="1100" kern="1200" dirty="0"/>
        </a:p>
      </dsp:txBody>
      <dsp:txXfrm>
        <a:off x="2272591" y="1155004"/>
        <a:ext cx="1951840" cy="1304729"/>
      </dsp:txXfrm>
    </dsp:sp>
    <dsp:sp modelId="{7999A5E1-731E-497D-BF5E-1200BDABC656}">
      <dsp:nvSpPr>
        <dsp:cNvPr id="0" name=""/>
        <dsp:cNvSpPr/>
      </dsp:nvSpPr>
      <dsp:spPr>
        <a:xfrm>
          <a:off x="4399665" y="1084421"/>
          <a:ext cx="2093006" cy="1445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Развитие личностных качеств для адаптации к изменяющимся условиям социальной и природной среды</a:t>
          </a:r>
        </a:p>
      </dsp:txBody>
      <dsp:txXfrm>
        <a:off x="4470248" y="1155004"/>
        <a:ext cx="1951840" cy="1304729"/>
      </dsp:txXfrm>
    </dsp:sp>
    <dsp:sp modelId="{16178C1E-CB55-4035-BDEE-AE89B6840E78}">
      <dsp:nvSpPr>
        <dsp:cNvPr id="0" name=""/>
        <dsp:cNvSpPr/>
      </dsp:nvSpPr>
      <dsp:spPr>
        <a:xfrm>
          <a:off x="6597321" y="1084421"/>
          <a:ext cx="2093006" cy="1445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Безопасное использованиецифровых технологий </a:t>
          </a:r>
          <a:endParaRPr lang="ru-RU" sz="1100" kern="1200" dirty="0"/>
        </a:p>
      </dsp:txBody>
      <dsp:txXfrm>
        <a:off x="6667904" y="1155004"/>
        <a:ext cx="1951840" cy="1304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CBF33-DD2E-4B7C-9C3E-EC383B687F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Выбор УМК по ОБЖ при переходе на ФГОС нового поколения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2DBBDA-4C25-4DF1-8271-85172336F8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8608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1E3685-C947-4376-BC98-0B6C3388FA98}"/>
              </a:ext>
            </a:extLst>
          </p:cNvPr>
          <p:cNvSpPr txBox="1"/>
          <p:nvPr/>
        </p:nvSpPr>
        <p:spPr>
          <a:xfrm>
            <a:off x="947956" y="234892"/>
            <a:ext cx="9479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ВЫБОР УМК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802F0E-BAA7-4739-BE8E-FFBA45151551}"/>
              </a:ext>
            </a:extLst>
          </p:cNvPr>
          <p:cNvSpPr txBox="1"/>
          <p:nvPr/>
        </p:nvSpPr>
        <p:spPr>
          <a:xfrm>
            <a:off x="296411" y="814003"/>
            <a:ext cx="11299971" cy="575542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u-RU" b="1" dirty="0"/>
              <a:t>ФГОС – 2021: введение с 1 сентября 2022 г.</a:t>
            </a:r>
          </a:p>
          <a:p>
            <a:endParaRPr lang="ru-RU" dirty="0"/>
          </a:p>
          <a:p>
            <a:r>
              <a:rPr lang="ru-RU" sz="2000" b="1" dirty="0"/>
              <a:t>Цели ФГОС НОО и ООО закрепляют:</a:t>
            </a:r>
          </a:p>
          <a:p>
            <a:r>
              <a:rPr lang="ru-RU" sz="1600" dirty="0"/>
              <a:t>• Единство образовательного пространства РФ, в т.ч. единство учебной и воспитательной деятельности</a:t>
            </a:r>
          </a:p>
          <a:p>
            <a:r>
              <a:rPr lang="ru-RU" sz="1600" dirty="0"/>
              <a:t>• Преемственность образовательных программ разных уровней образования • Вариативность содержания образовательных программ </a:t>
            </a:r>
          </a:p>
          <a:p>
            <a:r>
              <a:rPr lang="ru-RU" sz="1600" dirty="0"/>
              <a:t>• Государственные гарантии получения доступного качественного образования на основе единства обязательных требований к условиям и результатам </a:t>
            </a:r>
          </a:p>
          <a:p>
            <a:r>
              <a:rPr lang="ru-RU" sz="1600" dirty="0"/>
              <a:t>• Формирование российской гражданской идентичности </a:t>
            </a:r>
          </a:p>
          <a:p>
            <a:r>
              <a:rPr lang="ru-RU" sz="1600" dirty="0"/>
              <a:t>• Сохранение и развитие культурного разнообразия и языкового наследия </a:t>
            </a:r>
          </a:p>
          <a:p>
            <a:r>
              <a:rPr lang="ru-RU" sz="1600" dirty="0"/>
              <a:t>• Равные возможности получения образования • Формирование навыков здорового образа жизни </a:t>
            </a:r>
          </a:p>
          <a:p>
            <a:r>
              <a:rPr lang="ru-RU" sz="1600" dirty="0"/>
              <a:t>• Освоение всеми обучающимися базовых навыков, компетенций (только с уровня ООО) </a:t>
            </a:r>
          </a:p>
          <a:p>
            <a:r>
              <a:rPr lang="ru-RU" sz="1600" dirty="0"/>
              <a:t>• Безопасное использование цифровых технологий ФГОС – 2021: </a:t>
            </a:r>
          </a:p>
          <a:p>
            <a:r>
              <a:rPr lang="ru-RU" sz="1600" dirty="0"/>
              <a:t>• Личностное развитие: гражданское, 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патриотическое, духовно – нравственное, эстетическое, физическое, трудовое, экологическое, ценность научного познания </a:t>
            </a:r>
          </a:p>
          <a:p>
            <a:r>
              <a:rPr lang="ru-RU" sz="1600" dirty="0"/>
              <a:t>• Уважение к личности обучающегося, развитие в детской среде уважения к себе и другим (только с уровня ООО) </a:t>
            </a:r>
          </a:p>
          <a:p>
            <a:r>
              <a:rPr lang="ru-RU" sz="1600" dirty="0"/>
              <a:t>• Развитие личностных качеств для адекватной ориентации в окружающем мире </a:t>
            </a:r>
          </a:p>
          <a:p>
            <a:r>
              <a:rPr lang="ru-RU" sz="1600" dirty="0"/>
              <a:t>• Развитие государственно-общественного управления </a:t>
            </a:r>
          </a:p>
          <a:p>
            <a:r>
              <a:rPr lang="ru-RU" sz="1600" dirty="0"/>
              <a:t>• Формирование системных знаний о месте РФ в мире </a:t>
            </a:r>
          </a:p>
          <a:p>
            <a:r>
              <a:rPr lang="ru-RU" sz="1600" dirty="0"/>
              <a:t>• Развитие представлений о высоком уровне </a:t>
            </a:r>
            <a:r>
              <a:rPr lang="ru-RU" sz="1600" dirty="0" err="1"/>
              <a:t>научнотехнологического</a:t>
            </a:r>
            <a:r>
              <a:rPr lang="ru-RU" sz="1600" dirty="0"/>
              <a:t> развития страны </a:t>
            </a:r>
          </a:p>
          <a:p>
            <a:r>
              <a:rPr lang="ru-RU" sz="1600" dirty="0"/>
              <a:t>• Индивидуальное развитие обучающихся с учетом получения предпрофессиональных знаний </a:t>
            </a:r>
          </a:p>
          <a:p>
            <a:r>
              <a:rPr lang="ru-RU" sz="1600" dirty="0"/>
              <a:t>• Направленность на коллективную работу, личностно значимую деятельность </a:t>
            </a:r>
          </a:p>
          <a:p>
            <a:r>
              <a:rPr lang="ru-RU" sz="1600" dirty="0"/>
              <a:t>• Специальные условия для обучающихся с ОВЗ (ООО)</a:t>
            </a:r>
          </a:p>
        </p:txBody>
      </p:sp>
    </p:spTree>
    <p:extLst>
      <p:ext uri="{BB962C8B-B14F-4D97-AF65-F5344CB8AC3E}">
        <p14:creationId xmlns:p14="http://schemas.microsoft.com/office/powerpoint/2010/main" val="25985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66687-4EC8-4101-91AE-04A7BEDB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Ключевые приоритеты системы образования РФ закреплены в обновлённых ФГОС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2816420-4050-44F0-959A-13758AD611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894648"/>
              </p:ext>
            </p:extLst>
          </p:nvPr>
        </p:nvGraphicFramePr>
        <p:xfrm>
          <a:off x="684213" y="685800"/>
          <a:ext cx="869468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062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0930E-92DA-4D32-9C21-9DF528C7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595457"/>
            <a:ext cx="8534400" cy="751280"/>
          </a:xfrm>
        </p:spPr>
        <p:txBody>
          <a:bodyPr>
            <a:normAutofit/>
          </a:bodyPr>
          <a:lstStyle/>
          <a:p>
            <a:r>
              <a:rPr lang="ru-RU" sz="2000" b="1" dirty="0"/>
              <a:t>ФГОС – 2021: сроки введения и рекомендации по переходу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1F631F0E-C11B-45E0-B78F-A32B3622F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16116"/>
              </p:ext>
            </p:extLst>
          </p:nvPr>
        </p:nvGraphicFramePr>
        <p:xfrm>
          <a:off x="684213" y="685800"/>
          <a:ext cx="853439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399">
                  <a:extLst>
                    <a:ext uri="{9D8B030D-6E8A-4147-A177-3AD203B41FA5}">
                      <a16:colId xmlns:a16="http://schemas.microsoft.com/office/drawing/2014/main" val="721152134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87803096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3440109517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1237438721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1325520230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963220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2025/26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2026/27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5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962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239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7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6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8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9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9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5379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25A267F-D2DB-42D7-A680-D7062437EB55}"/>
              </a:ext>
            </a:extLst>
          </p:cNvPr>
          <p:cNvSpPr txBox="1"/>
          <p:nvPr/>
        </p:nvSpPr>
        <p:spPr>
          <a:xfrm>
            <a:off x="511730" y="3245735"/>
            <a:ext cx="111993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2022 – переход на ФГОС с использованием</a:t>
            </a:r>
          </a:p>
          <a:p>
            <a:r>
              <a:rPr lang="ru-RU" sz="1400" dirty="0"/>
              <a:t>учебников действующего ФПУ для учащихся,</a:t>
            </a:r>
          </a:p>
          <a:p>
            <a:r>
              <a:rPr lang="ru-RU" sz="1400" dirty="0"/>
              <a:t>зачисленных в 5 классы в 2022 г.</a:t>
            </a:r>
          </a:p>
          <a:p>
            <a:endParaRPr lang="ru-RU" sz="1400" dirty="0"/>
          </a:p>
          <a:p>
            <a:r>
              <a:rPr lang="ru-RU" sz="1400" dirty="0"/>
              <a:t>2022 год – возможность для школ докупить</a:t>
            </a:r>
          </a:p>
          <a:p>
            <a:r>
              <a:rPr lang="ru-RU" sz="1400" dirty="0"/>
              <a:t>актуальные учебники (не ранее 2020 года</a:t>
            </a:r>
          </a:p>
          <a:p>
            <a:r>
              <a:rPr lang="ru-RU" sz="1400" dirty="0"/>
              <a:t>издания) и компоненты УМК, соответствующие</a:t>
            </a:r>
          </a:p>
          <a:p>
            <a:r>
              <a:rPr lang="ru-RU" sz="1400" dirty="0"/>
              <a:t>ФГОС ООО 2009, 2010 гг. для учащихся,</a:t>
            </a:r>
          </a:p>
          <a:p>
            <a:r>
              <a:rPr lang="ru-RU" sz="1400" dirty="0"/>
              <a:t>зачисленных на обучение до 2022 г.</a:t>
            </a:r>
          </a:p>
        </p:txBody>
      </p:sp>
    </p:spTree>
    <p:extLst>
      <p:ext uri="{BB962C8B-B14F-4D97-AF65-F5344CB8AC3E}">
        <p14:creationId xmlns:p14="http://schemas.microsoft.com/office/powerpoint/2010/main" val="113540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7FCEE8-6ECD-4C9F-80F5-BB7E0CDBA76C}"/>
              </a:ext>
            </a:extLst>
          </p:cNvPr>
          <p:cNvSpPr txBox="1"/>
          <p:nvPr/>
        </p:nvSpPr>
        <p:spPr>
          <a:xfrm>
            <a:off x="1795244" y="419450"/>
            <a:ext cx="8883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Какие учебники использовать в переходный период?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D99F53-A74B-4414-A274-C51178EAEB17}"/>
              </a:ext>
            </a:extLst>
          </p:cNvPr>
          <p:cNvSpPr txBox="1"/>
          <p:nvPr/>
        </p:nvSpPr>
        <p:spPr>
          <a:xfrm>
            <a:off x="595618" y="1132514"/>
            <a:ext cx="11232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настоящее время федеральный перечень учебников (Приказ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20 мая 2020 года № 254) не содержит учебников, прошедших экспертизу на соответствие требованиям обновленных ФГОС 2021.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3C326-AEB3-401A-9F6B-FC334B3502F6}"/>
              </a:ext>
            </a:extLst>
          </p:cNvPr>
          <p:cNvSpPr txBox="1"/>
          <p:nvPr/>
        </p:nvSpPr>
        <p:spPr>
          <a:xfrm>
            <a:off x="721454" y="2191233"/>
            <a:ext cx="61071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 период перехода на обновленные ФГОС 2021*</a:t>
            </a:r>
          </a:p>
          <a:p>
            <a:r>
              <a:rPr lang="ru-RU" dirty="0"/>
              <a:t>• могут быть использованы любые </a:t>
            </a:r>
            <a:r>
              <a:rPr lang="ru-RU" dirty="0" err="1"/>
              <a:t>учебнометодические</a:t>
            </a:r>
            <a:r>
              <a:rPr lang="ru-RU" dirty="0"/>
              <a:t> комплекты, включенные в</a:t>
            </a:r>
          </a:p>
          <a:p>
            <a:r>
              <a:rPr lang="ru-RU" dirty="0"/>
              <a:t>федеральный перечень учебников.</a:t>
            </a:r>
          </a:p>
          <a:p>
            <a:r>
              <a:rPr lang="ru-RU" dirty="0"/>
              <a:t>• особое внимание должно быть уделено</a:t>
            </a:r>
          </a:p>
          <a:p>
            <a:r>
              <a:rPr lang="ru-RU" dirty="0"/>
              <a:t>изменению методики преподавания учебных</a:t>
            </a:r>
          </a:p>
          <a:p>
            <a:r>
              <a:rPr lang="ru-RU" dirty="0"/>
              <a:t>предметов при одновременном использовании</a:t>
            </a:r>
          </a:p>
          <a:p>
            <a:r>
              <a:rPr lang="ru-RU" dirty="0"/>
              <a:t>дополнительных учебных, дидактических</a:t>
            </a:r>
          </a:p>
          <a:p>
            <a:r>
              <a:rPr lang="ru-RU" dirty="0"/>
              <a:t>материалов, ориентированных на</a:t>
            </a:r>
          </a:p>
          <a:p>
            <a:r>
              <a:rPr lang="ru-RU" dirty="0"/>
              <a:t>формирование предметных, метапредметных и</a:t>
            </a:r>
          </a:p>
          <a:p>
            <a:r>
              <a:rPr lang="ru-RU" dirty="0"/>
              <a:t>личностных результатов</a:t>
            </a:r>
          </a:p>
          <a:p>
            <a:r>
              <a:rPr lang="ru-RU" dirty="0"/>
              <a:t>* </a:t>
            </a:r>
            <a:r>
              <a:rPr lang="ru-RU" i="1" u="sng" dirty="0"/>
              <a:t>Письмо </a:t>
            </a:r>
            <a:r>
              <a:rPr lang="ru-RU" i="1" u="sng" dirty="0" err="1"/>
              <a:t>Минпросвещения</a:t>
            </a:r>
            <a:r>
              <a:rPr lang="ru-RU" i="1" u="sng" dirty="0"/>
              <a:t> России от 11.11.2021 № 03-1899 «Об обеспечении учебными</a:t>
            </a:r>
          </a:p>
          <a:p>
            <a:r>
              <a:rPr lang="ru-RU" i="1" u="sng" dirty="0"/>
              <a:t>изданиями (учебниками и учебными пособиями) обучающихся в 2022/23 учебном году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8565D2-07E1-4ABA-B722-8ECA0FEC0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976" y="1803634"/>
            <a:ext cx="5466166" cy="424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3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D5A78-62CF-4809-BF35-26D2D2E0C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3"/>
            <a:ext cx="8534400" cy="118362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7A65291-273B-4335-908E-50035F9484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19284"/>
              </p:ext>
            </p:extLst>
          </p:nvPr>
        </p:nvGraphicFramePr>
        <p:xfrm>
          <a:off x="684213" y="685800"/>
          <a:ext cx="8534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3975819012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182952419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996911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Основное общее 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Среднее общее 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3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Хренников Б.О., Гололобов Н.В., Льняная Л.И., Маслов М.В.; под редакцией Егорова С.Н. (изд. «Просвещение»)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Аюбов Э.Н., Прищепов Д.З., </a:t>
                      </a:r>
                      <a:r>
                        <a:rPr lang="ru-RU" dirty="0" err="1"/>
                        <a:t>Муркова</a:t>
                      </a:r>
                      <a:r>
                        <a:rPr lang="ru-RU" dirty="0"/>
                        <a:t> М.В., Тараканов А.Ю. (изд. «Русское слово»)</a:t>
                      </a:r>
                    </a:p>
                    <a:p>
                      <a:endParaRPr lang="en-US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8392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/>
                        <a:t>8-11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Рудаков Д.П. и др., под научной редакцией </a:t>
                      </a:r>
                      <a:r>
                        <a:rPr lang="ru-RU" dirty="0" err="1"/>
                        <a:t>Ю.С.Шойгу</a:t>
                      </a:r>
                      <a:r>
                        <a:rPr lang="ru-RU" dirty="0"/>
                        <a:t> (изд. «Просвещение»)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/>
                        <a:t>Аюбов Э.Н., Прищепов Д.З., </a:t>
                      </a:r>
                      <a:r>
                        <a:rPr lang="ru-RU" dirty="0" err="1"/>
                        <a:t>Муркова</a:t>
                      </a:r>
                      <a:r>
                        <a:rPr lang="ru-RU" dirty="0"/>
                        <a:t> М.В., Тараканов А.Ю. (изд. «Русское слово»)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2628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Аюбов Э.Н., Прищепов Д.З., </a:t>
                      </a:r>
                      <a:r>
                        <a:rPr lang="ru-RU" dirty="0" err="1"/>
                        <a:t>Муркова</a:t>
                      </a:r>
                      <a:r>
                        <a:rPr lang="ru-RU" dirty="0"/>
                        <a:t> М.В., </a:t>
                      </a:r>
                      <a:r>
                        <a:rPr lang="ru-RU" dirty="0" err="1"/>
                        <a:t>Невелёва</a:t>
                      </a:r>
                      <a:r>
                        <a:rPr lang="ru-RU" dirty="0"/>
                        <a:t> С.В. (изд. «Русское слово»)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5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72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16A48D9-027E-47BE-BF21-8FA24D3A0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91" y="115285"/>
            <a:ext cx="11752976" cy="26174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CFAE235-6CAF-4503-92C4-3C527128C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586" y="2896499"/>
            <a:ext cx="1866900" cy="24384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38661DA-3A82-468F-9841-CC80A88F7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042" y="2896499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8646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</TotalTime>
  <Words>599</Words>
  <Application>Microsoft Office PowerPoint</Application>
  <PresentationFormat>Широкоэкранный</PresentationFormat>
  <Paragraphs>74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Сектор</vt:lpstr>
      <vt:lpstr>Выбор УМК по ОБЖ при переходе на ФГОС нового поколения</vt:lpstr>
      <vt:lpstr>Презентация PowerPoint</vt:lpstr>
      <vt:lpstr>Ключевые приоритеты системы образования РФ закреплены в обновлённых ФГОС</vt:lpstr>
      <vt:lpstr>ФГОС – 2021: сроки введения и рекомендации по переходу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 – методическое совещание Преподавателей – организаторов ОБЖ Приморского района</dc:title>
  <dc:creator>Марина А. Федеева</dc:creator>
  <cp:lastModifiedBy>Марина А. Федеева</cp:lastModifiedBy>
  <cp:revision>4</cp:revision>
  <dcterms:created xsi:type="dcterms:W3CDTF">2022-02-14T08:11:09Z</dcterms:created>
  <dcterms:modified xsi:type="dcterms:W3CDTF">2022-04-20T09:12:22Z</dcterms:modified>
</cp:coreProperties>
</file>